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charts/chart1.xml" ContentType="application/vnd.openxmlformats-officedocument.drawingml.chart+xml"/>
  <Override PartName="/ppt/theme/themeOverride1.xml" ContentType="application/vnd.openxmlformats-officedocument.themeOverr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4.xml" ContentType="application/vnd.openxmlformats-officedocument.presentationml.tags+xml"/>
  <Override PartName="/ppt/tags/tag7.xml" ContentType="application/vnd.openxmlformats-officedocument.presentationml.tags+xml"/>
  <Override PartName="/ppt/tags/tag19.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7"/>
  </p:notesMasterIdLst>
  <p:sldIdLst>
    <p:sldId id="1042" r:id="rId2"/>
    <p:sldId id="1043" r:id="rId3"/>
    <p:sldId id="1045" r:id="rId4"/>
    <p:sldId id="1752" r:id="rId5"/>
    <p:sldId id="3248" r:id="rId6"/>
    <p:sldId id="3250" r:id="rId7"/>
    <p:sldId id="3249" r:id="rId8"/>
    <p:sldId id="3251" r:id="rId9"/>
    <p:sldId id="3252" r:id="rId10"/>
    <p:sldId id="3255" r:id="rId11"/>
    <p:sldId id="3253" r:id="rId12"/>
    <p:sldId id="3254" r:id="rId13"/>
    <p:sldId id="3464" r:id="rId14"/>
    <p:sldId id="3256" r:id="rId15"/>
    <p:sldId id="3257" r:id="rId16"/>
    <p:sldId id="3258" r:id="rId17"/>
    <p:sldId id="3259" r:id="rId18"/>
    <p:sldId id="3260" r:id="rId19"/>
    <p:sldId id="3261" r:id="rId20"/>
    <p:sldId id="1454" r:id="rId21"/>
    <p:sldId id="1456" r:id="rId22"/>
    <p:sldId id="3262" r:id="rId23"/>
    <p:sldId id="1458" r:id="rId24"/>
    <p:sldId id="3263" r:id="rId25"/>
    <p:sldId id="3264" r:id="rId26"/>
    <p:sldId id="3265" r:id="rId27"/>
    <p:sldId id="3266" r:id="rId28"/>
    <p:sldId id="3267" r:id="rId29"/>
    <p:sldId id="3268" r:id="rId30"/>
    <p:sldId id="3270" r:id="rId31"/>
    <p:sldId id="3269" r:id="rId32"/>
    <p:sldId id="3386" r:id="rId33"/>
    <p:sldId id="3388" r:id="rId34"/>
    <p:sldId id="3389" r:id="rId35"/>
    <p:sldId id="3390" r:id="rId36"/>
    <p:sldId id="3391" r:id="rId37"/>
    <p:sldId id="3392" r:id="rId38"/>
    <p:sldId id="3393" r:id="rId39"/>
    <p:sldId id="3394" r:id="rId40"/>
    <p:sldId id="3395" r:id="rId41"/>
    <p:sldId id="3396" r:id="rId42"/>
    <p:sldId id="3397" r:id="rId43"/>
    <p:sldId id="3398" r:id="rId44"/>
    <p:sldId id="3399" r:id="rId45"/>
    <p:sldId id="3401" r:id="rId46"/>
    <p:sldId id="3402" r:id="rId47"/>
    <p:sldId id="3403" r:id="rId48"/>
    <p:sldId id="3404" r:id="rId49"/>
    <p:sldId id="3405" r:id="rId50"/>
    <p:sldId id="3406" r:id="rId51"/>
    <p:sldId id="3409" r:id="rId52"/>
    <p:sldId id="3408" r:id="rId53"/>
    <p:sldId id="3410" r:id="rId54"/>
    <p:sldId id="3411" r:id="rId55"/>
    <p:sldId id="3412" r:id="rId56"/>
    <p:sldId id="3414" r:id="rId57"/>
    <p:sldId id="3415" r:id="rId58"/>
    <p:sldId id="3417" r:id="rId59"/>
    <p:sldId id="3416" r:id="rId60"/>
    <p:sldId id="3418" r:id="rId61"/>
    <p:sldId id="3419" r:id="rId62"/>
    <p:sldId id="3421" r:id="rId63"/>
    <p:sldId id="3437" r:id="rId64"/>
    <p:sldId id="3422" r:id="rId65"/>
    <p:sldId id="3424" r:id="rId66"/>
    <p:sldId id="3425" r:id="rId67"/>
    <p:sldId id="3426" r:id="rId68"/>
    <p:sldId id="3427" r:id="rId69"/>
    <p:sldId id="3428" r:id="rId70"/>
    <p:sldId id="3429" r:id="rId71"/>
    <p:sldId id="3430" r:id="rId72"/>
    <p:sldId id="3431" r:id="rId73"/>
    <p:sldId id="3432" r:id="rId74"/>
    <p:sldId id="3433" r:id="rId75"/>
    <p:sldId id="3434" r:id="rId76"/>
    <p:sldId id="3436" r:id="rId77"/>
    <p:sldId id="3438" r:id="rId78"/>
    <p:sldId id="3439" r:id="rId79"/>
    <p:sldId id="3453" r:id="rId80"/>
    <p:sldId id="3454" r:id="rId81"/>
    <p:sldId id="3458" r:id="rId82"/>
    <p:sldId id="3455" r:id="rId83"/>
    <p:sldId id="3457" r:id="rId84"/>
    <p:sldId id="3459" r:id="rId85"/>
    <p:sldId id="3463" r:id="rId8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72">
          <p15:clr>
            <a:srgbClr val="A4A3A4"/>
          </p15:clr>
        </p15:guide>
        <p15:guide id="2" pos="361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93" autoAdjust="0"/>
    <p:restoredTop sz="74286" autoAdjust="0"/>
  </p:normalViewPr>
  <p:slideViewPr>
    <p:cSldViewPr snapToGrid="0">
      <p:cViewPr varScale="1">
        <p:scale>
          <a:sx n="93" d="100"/>
          <a:sy n="93" d="100"/>
        </p:scale>
        <p:origin x="1840" y="208"/>
      </p:cViewPr>
      <p:guideLst>
        <p:guide orient="horz" pos="2572"/>
        <p:guide pos="361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2" Type="http://schemas.openxmlformats.org/officeDocument/2006/relationships/oleObject" Target="&#24037;&#20316;&#31807;1"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spPr>
            <a:ln w="19050" cap="rnd" cmpd="sng" algn="ctr">
              <a:noFill/>
              <a:prstDash val="solid"/>
              <a:round/>
            </a:ln>
            <a:effectLst/>
          </c:spPr>
          <c:marker>
            <c:symbol val="circle"/>
            <c:size val="5"/>
            <c:spPr>
              <a:solidFill>
                <a:schemeClr val="accent1"/>
              </a:solidFill>
              <a:ln w="9525" cap="flat" cmpd="sng" algn="ctr">
                <a:solidFill>
                  <a:schemeClr val="accent1"/>
                </a:solidFill>
                <a:prstDash val="solid"/>
                <a:round/>
              </a:ln>
              <a:effectLst/>
            </c:spPr>
          </c:marker>
          <c:trendline>
            <c:spPr>
              <a:ln w="9525" cap="rnd" cmpd="sng" algn="ctr">
                <a:solidFill>
                  <a:schemeClr val="tx1"/>
                </a:solidFill>
                <a:prstDash val="solid"/>
                <a:round/>
              </a:ln>
              <a:effectLst/>
            </c:spPr>
            <c:trendlineType val="linear"/>
            <c:dispRSqr val="0"/>
            <c:dispEq val="0"/>
          </c:trendline>
          <c:xVal>
            <c:numRef>
              <c:f>Sheet1!$B$2:$I$2</c:f>
              <c:numCache>
                <c:formatCode>General</c:formatCode>
                <c:ptCount val="8"/>
                <c:pt idx="0">
                  <c:v>5.0999999999999996</c:v>
                </c:pt>
                <c:pt idx="1">
                  <c:v>8.1999999999999993</c:v>
                </c:pt>
                <c:pt idx="2">
                  <c:v>11.5</c:v>
                </c:pt>
                <c:pt idx="3">
                  <c:v>13.9</c:v>
                </c:pt>
                <c:pt idx="4">
                  <c:v>15.1</c:v>
                </c:pt>
                <c:pt idx="5">
                  <c:v>16.2</c:v>
                </c:pt>
                <c:pt idx="6">
                  <c:v>19.600000000000001</c:v>
                </c:pt>
                <c:pt idx="7">
                  <c:v>23.3</c:v>
                </c:pt>
              </c:numCache>
            </c:numRef>
          </c:xVal>
          <c:yVal>
            <c:numRef>
              <c:f>Sheet1!$B$3:$I$3</c:f>
              <c:numCache>
                <c:formatCode>General</c:formatCode>
                <c:ptCount val="8"/>
                <c:pt idx="0">
                  <c:v>2.14</c:v>
                </c:pt>
                <c:pt idx="1">
                  <c:v>4.62</c:v>
                </c:pt>
                <c:pt idx="2">
                  <c:v>8.24</c:v>
                </c:pt>
                <c:pt idx="3">
                  <c:v>11.24</c:v>
                </c:pt>
                <c:pt idx="4">
                  <c:v>13.99</c:v>
                </c:pt>
                <c:pt idx="5">
                  <c:v>16.329999999999998</c:v>
                </c:pt>
                <c:pt idx="6">
                  <c:v>19.23</c:v>
                </c:pt>
                <c:pt idx="7">
                  <c:v>28.74</c:v>
                </c:pt>
              </c:numCache>
            </c:numRef>
          </c:yVal>
          <c:smooth val="0"/>
          <c:extLst>
            <c:ext xmlns:c16="http://schemas.microsoft.com/office/drawing/2014/chart" uri="{C3380CC4-5D6E-409C-BE32-E72D297353CC}">
              <c16:uniqueId val="{00000001-F58F-1A42-B117-E94E69AC8E61}"/>
            </c:ext>
          </c:extLst>
        </c:ser>
        <c:ser>
          <c:idx val="1"/>
          <c:order val="1"/>
          <c:spPr>
            <a:ln w="19050" cap="rnd" cmpd="sng" algn="ctr">
              <a:noFill/>
              <a:prstDash val="solid"/>
              <a:round/>
            </a:ln>
            <a:effectLst/>
          </c:spPr>
          <c:marker>
            <c:symbol val="circle"/>
            <c:size val="5"/>
            <c:spPr>
              <a:solidFill>
                <a:schemeClr val="bg1">
                  <a:alpha val="0"/>
                </a:schemeClr>
              </a:solidFill>
              <a:ln w="0" cap="flat" cmpd="sng" algn="ctr">
                <a:noFill/>
                <a:prstDash val="solid"/>
                <a:round/>
              </a:ln>
              <a:effectLst/>
            </c:spPr>
          </c:marker>
          <c:trendline>
            <c:spPr>
              <a:ln w="19050" cap="rnd" cmpd="sng" algn="ctr">
                <a:solidFill>
                  <a:schemeClr val="accent2"/>
                </a:solidFill>
                <a:prstDash val="sysDot"/>
                <a:round/>
              </a:ln>
              <a:effectLst/>
            </c:spPr>
            <c:trendlineType val="linear"/>
            <c:dispRSqr val="0"/>
            <c:dispEq val="0"/>
          </c:trendline>
          <c:xVal>
            <c:numRef>
              <c:f>Sheet1!$B$2:$I$2</c:f>
              <c:numCache>
                <c:formatCode>General</c:formatCode>
                <c:ptCount val="8"/>
                <c:pt idx="0">
                  <c:v>5.0999999999999996</c:v>
                </c:pt>
                <c:pt idx="1">
                  <c:v>8.1999999999999993</c:v>
                </c:pt>
                <c:pt idx="2">
                  <c:v>11.5</c:v>
                </c:pt>
                <c:pt idx="3">
                  <c:v>13.9</c:v>
                </c:pt>
                <c:pt idx="4">
                  <c:v>15.1</c:v>
                </c:pt>
                <c:pt idx="5">
                  <c:v>16.2</c:v>
                </c:pt>
                <c:pt idx="6">
                  <c:v>19.600000000000001</c:v>
                </c:pt>
                <c:pt idx="7">
                  <c:v>23.3</c:v>
                </c:pt>
              </c:numCache>
            </c:numRef>
          </c:xVal>
          <c:yVal>
            <c:numRef>
              <c:f>Sheet1!$B$4:$I$4</c:f>
              <c:numCache>
                <c:formatCode>General</c:formatCode>
                <c:ptCount val="8"/>
                <c:pt idx="0">
                  <c:v>0</c:v>
                </c:pt>
                <c:pt idx="1">
                  <c:v>6</c:v>
                </c:pt>
                <c:pt idx="2">
                  <c:v>10</c:v>
                </c:pt>
                <c:pt idx="3">
                  <c:v>15</c:v>
                </c:pt>
                <c:pt idx="4">
                  <c:v>19</c:v>
                </c:pt>
                <c:pt idx="5">
                  <c:v>24</c:v>
                </c:pt>
                <c:pt idx="6">
                  <c:v>29</c:v>
                </c:pt>
                <c:pt idx="7">
                  <c:v>39</c:v>
                </c:pt>
              </c:numCache>
            </c:numRef>
          </c:yVal>
          <c:smooth val="0"/>
          <c:extLst>
            <c:ext xmlns:c16="http://schemas.microsoft.com/office/drawing/2014/chart" uri="{C3380CC4-5D6E-409C-BE32-E72D297353CC}">
              <c16:uniqueId val="{00000003-F58F-1A42-B117-E94E69AC8E61}"/>
            </c:ext>
          </c:extLst>
        </c:ser>
        <c:ser>
          <c:idx val="2"/>
          <c:order val="2"/>
          <c:spPr>
            <a:ln w="19050" cap="rnd" cmpd="sng" algn="ctr">
              <a:noFill/>
              <a:prstDash val="solid"/>
              <a:round/>
            </a:ln>
            <a:effectLst/>
          </c:spPr>
          <c:marker>
            <c:symbol val="circle"/>
            <c:size val="5"/>
            <c:spPr>
              <a:solidFill>
                <a:schemeClr val="bg1">
                  <a:alpha val="0"/>
                </a:schemeClr>
              </a:solidFill>
              <a:ln w="9525" cap="flat" cmpd="sng" algn="ctr">
                <a:noFill/>
                <a:prstDash val="solid"/>
                <a:round/>
              </a:ln>
              <a:effectLst/>
            </c:spPr>
          </c:marker>
          <c:trendline>
            <c:spPr>
              <a:ln w="19050" cap="rnd" cmpd="sng" algn="ctr">
                <a:solidFill>
                  <a:schemeClr val="accent3"/>
                </a:solidFill>
                <a:prstDash val="sysDot"/>
                <a:round/>
              </a:ln>
              <a:effectLst/>
            </c:spPr>
            <c:trendlineType val="linear"/>
            <c:dispRSqr val="0"/>
            <c:dispEq val="0"/>
          </c:trendline>
          <c:xVal>
            <c:numRef>
              <c:f>Sheet1!$B$2:$I$2</c:f>
              <c:numCache>
                <c:formatCode>General</c:formatCode>
                <c:ptCount val="8"/>
                <c:pt idx="0">
                  <c:v>5.0999999999999996</c:v>
                </c:pt>
                <c:pt idx="1">
                  <c:v>8.1999999999999993</c:v>
                </c:pt>
                <c:pt idx="2">
                  <c:v>11.5</c:v>
                </c:pt>
                <c:pt idx="3">
                  <c:v>13.9</c:v>
                </c:pt>
                <c:pt idx="4">
                  <c:v>15.1</c:v>
                </c:pt>
                <c:pt idx="5">
                  <c:v>16.2</c:v>
                </c:pt>
                <c:pt idx="6">
                  <c:v>19.600000000000001</c:v>
                </c:pt>
                <c:pt idx="7">
                  <c:v>23.3</c:v>
                </c:pt>
              </c:numCache>
            </c:numRef>
          </c:xVal>
          <c:yVal>
            <c:numRef>
              <c:f>Sheet1!$B$5:$I$5</c:f>
              <c:numCache>
                <c:formatCode>General</c:formatCode>
                <c:ptCount val="8"/>
                <c:pt idx="0">
                  <c:v>7</c:v>
                </c:pt>
                <c:pt idx="1">
                  <c:v>8</c:v>
                </c:pt>
                <c:pt idx="2">
                  <c:v>10</c:v>
                </c:pt>
                <c:pt idx="3">
                  <c:v>12</c:v>
                </c:pt>
                <c:pt idx="4">
                  <c:v>14.5</c:v>
                </c:pt>
                <c:pt idx="5">
                  <c:v>15</c:v>
                </c:pt>
                <c:pt idx="6">
                  <c:v>16</c:v>
                </c:pt>
                <c:pt idx="7">
                  <c:v>18</c:v>
                </c:pt>
              </c:numCache>
            </c:numRef>
          </c:yVal>
          <c:smooth val="0"/>
          <c:extLst>
            <c:ext xmlns:c16="http://schemas.microsoft.com/office/drawing/2014/chart" uri="{C3380CC4-5D6E-409C-BE32-E72D297353CC}">
              <c16:uniqueId val="{00000005-F58F-1A42-B117-E94E69AC8E61}"/>
            </c:ext>
          </c:extLst>
        </c:ser>
        <c:dLbls>
          <c:showLegendKey val="0"/>
          <c:showVal val="0"/>
          <c:showCatName val="0"/>
          <c:showSerName val="0"/>
          <c:showPercent val="0"/>
          <c:showBubbleSize val="0"/>
        </c:dLbls>
        <c:axId val="154013056"/>
        <c:axId val="154126208"/>
      </c:scatterChart>
      <c:valAx>
        <c:axId val="154013056"/>
        <c:scaling>
          <c:orientation val="minMax"/>
        </c:scaling>
        <c:delete val="0"/>
        <c:axPos val="b"/>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CN"/>
          </a:p>
        </c:txPr>
        <c:crossAx val="154126208"/>
        <c:crosses val="autoZero"/>
        <c:crossBetween val="midCat"/>
      </c:valAx>
      <c:valAx>
        <c:axId val="154126208"/>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CN"/>
          </a:p>
        </c:txPr>
        <c:crossAx val="154013056"/>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en-CN"/>
    </a:p>
  </c:txPr>
  <c:externalData r:id="rId2">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8.wmf"/><Relationship Id="rId1" Type="http://schemas.openxmlformats.org/officeDocument/2006/relationships/image" Target="../media/image49.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image" Target="../media/image52.wmf"/><Relationship Id="rId7" Type="http://schemas.openxmlformats.org/officeDocument/2006/relationships/image" Target="../media/image56.wmf"/><Relationship Id="rId2" Type="http://schemas.openxmlformats.org/officeDocument/2006/relationships/image" Target="../media/image48.wmf"/><Relationship Id="rId1" Type="http://schemas.openxmlformats.org/officeDocument/2006/relationships/image" Target="../media/image51.wmf"/><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5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image" Target="../media/image69.wmf"/><Relationship Id="rId7" Type="http://schemas.openxmlformats.org/officeDocument/2006/relationships/image" Target="../media/image73.wmf"/><Relationship Id="rId2" Type="http://schemas.openxmlformats.org/officeDocument/2006/relationships/image" Target="../media/image68.wmf"/><Relationship Id="rId1" Type="http://schemas.openxmlformats.org/officeDocument/2006/relationships/image" Target="../media/image67.wmf"/><Relationship Id="rId6" Type="http://schemas.openxmlformats.org/officeDocument/2006/relationships/image" Target="../media/image72.wmf"/><Relationship Id="rId5" Type="http://schemas.openxmlformats.org/officeDocument/2006/relationships/image" Target="../media/image71.wmf"/><Relationship Id="rId4" Type="http://schemas.openxmlformats.org/officeDocument/2006/relationships/image" Target="../media/image7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69.wmf"/><Relationship Id="rId5" Type="http://schemas.openxmlformats.org/officeDocument/2006/relationships/image" Target="../media/image77.wmf"/><Relationship Id="rId4" Type="http://schemas.openxmlformats.org/officeDocument/2006/relationships/image" Target="../media/image7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78D876-B2F8-473C-B87F-71971283F3EB}" type="datetimeFigureOut">
              <a:rPr lang="zh-CN" altLang="en-US" smtClean="0"/>
              <a:t>2022/4/11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B28AC2-F9B1-418D-A21C-9C89F975ACC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3B28AC2-F9B1-418D-A21C-9C89F975ACC6}" type="slidenum">
              <a:rPr lang="zh-CN" altLang="en-US" smtClean="0"/>
              <a:t>6</a:t>
            </a:fld>
            <a:endParaRPr lang="zh-CN" altLang="en-US"/>
          </a:p>
        </p:txBody>
      </p:sp>
    </p:spTree>
    <p:extLst>
      <p:ext uri="{BB962C8B-B14F-4D97-AF65-F5344CB8AC3E}">
        <p14:creationId xmlns:p14="http://schemas.microsoft.com/office/powerpoint/2010/main" val="3988603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54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2022/4/11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2022/4/11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2022/4/11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2022/4/11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2022/4/11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C523499-E77D-4E83-BF60-D3B976F04A6D}" type="datetimeFigureOut">
              <a:rPr lang="zh-CN" altLang="en-US" smtClean="0"/>
              <a:t>2022/4/11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C523499-E77D-4E83-BF60-D3B976F04A6D}" type="datetimeFigureOut">
              <a:rPr lang="zh-CN" altLang="en-US" smtClean="0"/>
              <a:t>2022/4/11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C523499-E77D-4E83-BF60-D3B976F04A6D}" type="datetimeFigureOut">
              <a:rPr lang="zh-CN" altLang="en-US" smtClean="0"/>
              <a:t>2022/4/11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523499-E77D-4E83-BF60-D3B976F04A6D}" type="datetimeFigureOut">
              <a:rPr lang="zh-CN" altLang="en-US" smtClean="0"/>
              <a:t>2022/4/11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523499-E77D-4E83-BF60-D3B976F04A6D}" type="datetimeFigureOut">
              <a:rPr lang="zh-CN" altLang="en-US" smtClean="0"/>
              <a:t>2022/4/11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523499-E77D-4E83-BF60-D3B976F04A6D}" type="datetimeFigureOut">
              <a:rPr lang="zh-CN" altLang="en-US" smtClean="0"/>
              <a:t>2022/4/11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523499-E77D-4E83-BF60-D3B976F04A6D}" type="datetimeFigureOut">
              <a:rPr lang="zh-CN" altLang="en-US" smtClean="0"/>
              <a:t>2022/4/11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B6C7AA-3E0C-4E6D-9A6D-23A02E7A6BD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qinceli@hit.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6.png"/><Relationship Id="rId5" Type="http://schemas.openxmlformats.org/officeDocument/2006/relationships/tags" Target="../tags/tag4.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tags" Target="../tags/tag6.xml"/><Relationship Id="rId5" Type="http://schemas.openxmlformats.org/officeDocument/2006/relationships/image" Target="../media/image41.png"/><Relationship Id="rId4" Type="http://schemas.openxmlformats.org/officeDocument/2006/relationships/tags" Target="../tags/tag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chart" Target="../charts/chart1.xml"/></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5.png"/><Relationship Id="rId7" Type="http://schemas.openxmlformats.org/officeDocument/2006/relationships/image" Target="../media/image56.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46.wmf"/><Relationship Id="rId5" Type="http://schemas.openxmlformats.org/officeDocument/2006/relationships/oleObject" Target="../embeddings/oleObject2.bin"/><Relationship Id="rId4" Type="http://schemas.openxmlformats.org/officeDocument/2006/relationships/image" Target="../media/image45.wmf"/></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8.wmf"/><Relationship Id="rId2" Type="http://schemas.openxmlformats.org/officeDocument/2006/relationships/tags" Target="../tags/tag9.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47.wmf"/><Relationship Id="rId4" Type="http://schemas.openxmlformats.org/officeDocument/2006/relationships/oleObject" Target="../embeddings/oleObject3.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slideLayout" Target="../slideLayouts/slideLayout7.xml"/><Relationship Id="rId7" Type="http://schemas.openxmlformats.org/officeDocument/2006/relationships/image" Target="../media/image48.wmf"/><Relationship Id="rId2" Type="http://schemas.openxmlformats.org/officeDocument/2006/relationships/tags" Target="../tags/tag10.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49.wmf"/><Relationship Id="rId4" Type="http://schemas.openxmlformats.org/officeDocument/2006/relationships/oleObject" Target="../embeddings/oleObject5.bin"/><Relationship Id="rId9" Type="http://schemas.openxmlformats.org/officeDocument/2006/relationships/image" Target="../media/image50.w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54.wmf"/><Relationship Id="rId18" Type="http://schemas.openxmlformats.org/officeDocument/2006/relationships/oleObject" Target="../embeddings/oleObject15.bin"/><Relationship Id="rId3" Type="http://schemas.openxmlformats.org/officeDocument/2006/relationships/slideLayout" Target="../slideLayouts/slideLayout7.xml"/><Relationship Id="rId7" Type="http://schemas.openxmlformats.org/officeDocument/2006/relationships/image" Target="../media/image48.wmf"/><Relationship Id="rId12" Type="http://schemas.openxmlformats.org/officeDocument/2006/relationships/oleObject" Target="../embeddings/oleObject12.bin"/><Relationship Id="rId17" Type="http://schemas.openxmlformats.org/officeDocument/2006/relationships/image" Target="../media/image56.wmf"/><Relationship Id="rId2" Type="http://schemas.openxmlformats.org/officeDocument/2006/relationships/tags" Target="../tags/tag11.xml"/><Relationship Id="rId16" Type="http://schemas.openxmlformats.org/officeDocument/2006/relationships/oleObject" Target="../embeddings/oleObject14.bin"/><Relationship Id="rId1" Type="http://schemas.openxmlformats.org/officeDocument/2006/relationships/vmlDrawing" Target="../drawings/vmlDrawing4.vml"/><Relationship Id="rId6" Type="http://schemas.openxmlformats.org/officeDocument/2006/relationships/oleObject" Target="../embeddings/oleObject9.bin"/><Relationship Id="rId11" Type="http://schemas.openxmlformats.org/officeDocument/2006/relationships/image" Target="../media/image53.wmf"/><Relationship Id="rId5" Type="http://schemas.openxmlformats.org/officeDocument/2006/relationships/image" Target="../media/image51.wmf"/><Relationship Id="rId15" Type="http://schemas.openxmlformats.org/officeDocument/2006/relationships/image" Target="../media/image55.wmf"/><Relationship Id="rId10" Type="http://schemas.openxmlformats.org/officeDocument/2006/relationships/oleObject" Target="../embeddings/oleObject11.bin"/><Relationship Id="rId19" Type="http://schemas.openxmlformats.org/officeDocument/2006/relationships/image" Target="../media/image57.wmf"/><Relationship Id="rId4" Type="http://schemas.openxmlformats.org/officeDocument/2006/relationships/oleObject" Target="../embeddings/oleObject8.bin"/><Relationship Id="rId9" Type="http://schemas.openxmlformats.org/officeDocument/2006/relationships/image" Target="../media/image52.wmf"/><Relationship Id="rId14" Type="http://schemas.openxmlformats.org/officeDocument/2006/relationships/oleObject" Target="../embeddings/oleObject13.bin"/></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65.wmf"/><Relationship Id="rId5" Type="http://schemas.openxmlformats.org/officeDocument/2006/relationships/oleObject" Target="../embeddings/oleObject17.bin"/><Relationship Id="rId4" Type="http://schemas.openxmlformats.org/officeDocument/2006/relationships/image" Target="../media/image64.wmf"/></Relationships>
</file>

<file path=ppt/slides/_rels/slide44.xml.rels><?xml version="1.0" encoding="UTF-8" standalone="yes"?>
<Relationships xmlns="http://schemas.openxmlformats.org/package/2006/relationships"><Relationship Id="rId8" Type="http://schemas.openxmlformats.org/officeDocument/2006/relationships/image" Target="../media/image69.wmf"/><Relationship Id="rId13" Type="http://schemas.openxmlformats.org/officeDocument/2006/relationships/oleObject" Target="../embeddings/oleObject24.bin"/><Relationship Id="rId18" Type="http://schemas.openxmlformats.org/officeDocument/2006/relationships/image" Target="../media/image74.wmf"/><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71.wmf"/><Relationship Id="rId17" Type="http://schemas.openxmlformats.org/officeDocument/2006/relationships/oleObject" Target="../embeddings/oleObject26.bin"/><Relationship Id="rId2" Type="http://schemas.openxmlformats.org/officeDocument/2006/relationships/slideLayout" Target="../slideLayouts/slideLayout7.xml"/><Relationship Id="rId16" Type="http://schemas.openxmlformats.org/officeDocument/2006/relationships/image" Target="../media/image73.wmf"/><Relationship Id="rId1" Type="http://schemas.openxmlformats.org/officeDocument/2006/relationships/vmlDrawing" Target="../drawings/vmlDrawing6.vml"/><Relationship Id="rId6" Type="http://schemas.openxmlformats.org/officeDocument/2006/relationships/image" Target="../media/image68.wmf"/><Relationship Id="rId11" Type="http://schemas.openxmlformats.org/officeDocument/2006/relationships/oleObject" Target="../embeddings/oleObject23.bin"/><Relationship Id="rId5" Type="http://schemas.openxmlformats.org/officeDocument/2006/relationships/oleObject" Target="../embeddings/oleObject20.bin"/><Relationship Id="rId15" Type="http://schemas.openxmlformats.org/officeDocument/2006/relationships/oleObject" Target="../embeddings/oleObject25.bin"/><Relationship Id="rId10" Type="http://schemas.openxmlformats.org/officeDocument/2006/relationships/image" Target="../media/image70.wmf"/><Relationship Id="rId4" Type="http://schemas.openxmlformats.org/officeDocument/2006/relationships/image" Target="../media/image67.wmf"/><Relationship Id="rId9" Type="http://schemas.openxmlformats.org/officeDocument/2006/relationships/oleObject" Target="../embeddings/oleObject22.bin"/><Relationship Id="rId14" Type="http://schemas.openxmlformats.org/officeDocument/2006/relationships/image" Target="../media/image72.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77.wmf"/><Relationship Id="rId3" Type="http://schemas.openxmlformats.org/officeDocument/2006/relationships/slideLayout" Target="../slideLayouts/slideLayout7.xml"/><Relationship Id="rId7" Type="http://schemas.openxmlformats.org/officeDocument/2006/relationships/image" Target="../media/image74.wmf"/><Relationship Id="rId12" Type="http://schemas.openxmlformats.org/officeDocument/2006/relationships/oleObject" Target="../embeddings/oleObject31.bin"/><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oleObject" Target="../embeddings/oleObject28.bin"/><Relationship Id="rId11" Type="http://schemas.openxmlformats.org/officeDocument/2006/relationships/image" Target="../media/image76.wmf"/><Relationship Id="rId5" Type="http://schemas.openxmlformats.org/officeDocument/2006/relationships/image" Target="../media/image69.wmf"/><Relationship Id="rId10" Type="http://schemas.openxmlformats.org/officeDocument/2006/relationships/oleObject" Target="../embeddings/oleObject30.bin"/><Relationship Id="rId4" Type="http://schemas.openxmlformats.org/officeDocument/2006/relationships/oleObject" Target="../embeddings/oleObject27.bin"/><Relationship Id="rId9" Type="http://schemas.openxmlformats.org/officeDocument/2006/relationships/image" Target="../media/image75.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xml"/><Relationship Id="rId1" Type="http://schemas.openxmlformats.org/officeDocument/2006/relationships/vmlDrawing" Target="../drawings/vmlDrawing8.vml"/><Relationship Id="rId6" Type="http://schemas.openxmlformats.org/officeDocument/2006/relationships/image" Target="../media/image78.wmf"/><Relationship Id="rId5" Type="http://schemas.openxmlformats.org/officeDocument/2006/relationships/oleObject" Target="../embeddings/oleObject32.bin"/><Relationship Id="rId4" Type="http://schemas.openxmlformats.org/officeDocument/2006/relationships/image" Target="../media/image79.png"/></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81.png"/><Relationship Id="rId7" Type="http://schemas.openxmlformats.org/officeDocument/2006/relationships/image" Target="../media/image98.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83.png"/><Relationship Id="rId10" Type="http://schemas.openxmlformats.org/officeDocument/2006/relationships/image" Target="../media/image101.png"/><Relationship Id="rId4" Type="http://schemas.openxmlformats.org/officeDocument/2006/relationships/image" Target="../media/image82.png"/><Relationship Id="rId9" Type="http://schemas.openxmlformats.org/officeDocument/2006/relationships/image" Target="../media/image10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7.xml"/><Relationship Id="rId5" Type="http://schemas.openxmlformats.org/officeDocument/2006/relationships/image" Target="../media/image87.jpeg"/><Relationship Id="rId4" Type="http://schemas.openxmlformats.org/officeDocument/2006/relationships/image" Target="../media/image86.jpeg"/></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image" Target="../media/image121.pn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5" Type="http://schemas.openxmlformats.org/officeDocument/2006/relationships/image" Target="../media/image93.GIF"/><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png"/></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65.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5" Type="http://schemas.openxmlformats.org/officeDocument/2006/relationships/image" Target="../media/image14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png"/></Relationships>
</file>

<file path=ppt/slides/_rels/slide66.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3" Type="http://schemas.openxmlformats.org/officeDocument/2006/relationships/image" Target="../media/image149.png"/><Relationship Id="rId7" Type="http://schemas.openxmlformats.org/officeDocument/2006/relationships/image" Target="../media/image138.png"/><Relationship Id="rId12" Type="http://schemas.openxmlformats.org/officeDocument/2006/relationships/image" Target="../media/image143.png"/><Relationship Id="rId2" Type="http://schemas.openxmlformats.org/officeDocument/2006/relationships/image" Target="../media/image148.png"/><Relationship Id="rId16" Type="http://schemas.openxmlformats.org/officeDocument/2006/relationships/image" Target="../media/image150.png"/><Relationship Id="rId1" Type="http://schemas.openxmlformats.org/officeDocument/2006/relationships/slideLayout" Target="../slideLayouts/slideLayout7.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5" Type="http://schemas.openxmlformats.org/officeDocument/2006/relationships/image" Target="../media/image14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5.png"/></Relationships>
</file>

<file path=ppt/slides/_rels/slide67.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3" Type="http://schemas.openxmlformats.org/officeDocument/2006/relationships/image" Target="../media/image149.png"/><Relationship Id="rId7" Type="http://schemas.openxmlformats.org/officeDocument/2006/relationships/image" Target="../media/image138.png"/><Relationship Id="rId12" Type="http://schemas.openxmlformats.org/officeDocument/2006/relationships/image" Target="../media/image143.png"/><Relationship Id="rId2" Type="http://schemas.openxmlformats.org/officeDocument/2006/relationships/image" Target="../media/image151.png"/><Relationship Id="rId16" Type="http://schemas.openxmlformats.org/officeDocument/2006/relationships/image" Target="../media/image150.png"/><Relationship Id="rId1" Type="http://schemas.openxmlformats.org/officeDocument/2006/relationships/slideLayout" Target="../slideLayouts/slideLayout7.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5" Type="http://schemas.openxmlformats.org/officeDocument/2006/relationships/image" Target="../media/image14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5.png"/></Relationships>
</file>

<file path=ppt/slides/_rels/slide68.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3" Type="http://schemas.openxmlformats.org/officeDocument/2006/relationships/image" Target="../media/image149.png"/><Relationship Id="rId7" Type="http://schemas.openxmlformats.org/officeDocument/2006/relationships/image" Target="../media/image138.png"/><Relationship Id="rId12" Type="http://schemas.openxmlformats.org/officeDocument/2006/relationships/image" Target="../media/image143.png"/><Relationship Id="rId2" Type="http://schemas.openxmlformats.org/officeDocument/2006/relationships/image" Target="../media/image152.png"/><Relationship Id="rId16" Type="http://schemas.openxmlformats.org/officeDocument/2006/relationships/image" Target="../media/image153.png"/><Relationship Id="rId1" Type="http://schemas.openxmlformats.org/officeDocument/2006/relationships/slideLayout" Target="../slideLayouts/slideLayout7.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5" Type="http://schemas.openxmlformats.org/officeDocument/2006/relationships/image" Target="../media/image14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5.png"/></Relationships>
</file>

<file path=ppt/slides/_rels/slide6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Layout" Target="../slideLayouts/slideLayout7.xml"/><Relationship Id="rId1" Type="http://schemas.openxmlformats.org/officeDocument/2006/relationships/tags" Target="../tags/tag15.xml"/><Relationship Id="rId4" Type="http://schemas.openxmlformats.org/officeDocument/2006/relationships/image" Target="../media/image1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56.png"/><Relationship Id="rId5" Type="http://schemas.openxmlformats.org/officeDocument/2006/relationships/tags" Target="../tags/tag19.xml"/><Relationship Id="rId4" Type="http://schemas.openxmlformats.org/officeDocument/2006/relationships/image" Target="../media/image105.png"/></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7.xml"/><Relationship Id="rId1" Type="http://schemas.openxmlformats.org/officeDocument/2006/relationships/tags" Target="../tags/tag18.xml"/><Relationship Id="rId4" Type="http://schemas.openxmlformats.org/officeDocument/2006/relationships/image" Target="../media/image157.png"/></Relationships>
</file>

<file path=ppt/slides/_rels/slide7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7.xml"/><Relationship Id="rId1" Type="http://schemas.openxmlformats.org/officeDocument/2006/relationships/tags" Target="../tags/tag20.xml"/><Relationship Id="rId4" Type="http://schemas.openxmlformats.org/officeDocument/2006/relationships/image" Target="../media/image158.png"/></Relationships>
</file>

<file path=ppt/slides/_rels/slide7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7.xml"/><Relationship Id="rId1" Type="http://schemas.openxmlformats.org/officeDocument/2006/relationships/tags" Target="../tags/tag21.xml"/><Relationship Id="rId5" Type="http://schemas.openxmlformats.org/officeDocument/2006/relationships/image" Target="../media/image160.png"/><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12.GIF"/><Relationship Id="rId2" Type="http://schemas.openxmlformats.org/officeDocument/2006/relationships/image" Target="../media/image111.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8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8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53AEEF62-A8CE-4D5E-A623-73D3D2A7063F}" type="slidenum">
              <a:rPr lang="en-US" altLang="zh-CN">
                <a:solidFill>
                  <a:srgbClr val="898989"/>
                </a:solidFill>
                <a:latin typeface="Times New Roman" panose="02020603050405020304" pitchFamily="18" charset="0"/>
              </a:rPr>
              <a:t>1</a:t>
            </a:fld>
            <a:endParaRPr lang="en-US" altLang="zh-CN">
              <a:solidFill>
                <a:srgbClr val="898989"/>
              </a:solidFill>
              <a:latin typeface="Times New Roman" panose="02020603050405020304" pitchFamily="18" charset="0"/>
            </a:endParaRPr>
          </a:p>
        </p:txBody>
      </p:sp>
      <p:sp>
        <p:nvSpPr>
          <p:cNvPr id="6148" name="Text Box 2"/>
          <p:cNvSpPr txBox="1">
            <a:spLocks noChangeArrowheads="1"/>
          </p:cNvSpPr>
          <p:nvPr/>
        </p:nvSpPr>
        <p:spPr bwMode="auto">
          <a:xfrm>
            <a:off x="4393847" y="1773238"/>
            <a:ext cx="3331281" cy="1006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lang="zh-CN" altLang="en-US" sz="6000" b="1" dirty="0">
                <a:solidFill>
                  <a:srgbClr val="3333FF"/>
                </a:solidFill>
                <a:ea typeface="楷体_GB2312" pitchFamily="49" charset="-122"/>
              </a:rPr>
              <a:t>人工智能</a:t>
            </a:r>
          </a:p>
        </p:txBody>
      </p:sp>
      <p:sp>
        <p:nvSpPr>
          <p:cNvPr id="6149" name="Rectangle 3"/>
          <p:cNvSpPr>
            <a:spLocks noChangeArrowheads="1"/>
          </p:cNvSpPr>
          <p:nvPr/>
        </p:nvSpPr>
        <p:spPr bwMode="auto">
          <a:xfrm>
            <a:off x="3071813" y="3573464"/>
            <a:ext cx="597535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solidFill>
                  <a:srgbClr val="000000"/>
                </a:solidFill>
                <a:latin typeface="隶书" panose="02010509060101010101" pitchFamily="49" charset="-122"/>
                <a:ea typeface="隶书" panose="02010509060101010101" pitchFamily="49" charset="-122"/>
              </a:rPr>
              <a:t>苏敬勇</a:t>
            </a:r>
            <a:endParaRPr lang="en-US" altLang="zh-CN" sz="2800" dirty="0">
              <a:solidFill>
                <a:srgbClr val="000000"/>
              </a:solidFill>
              <a:latin typeface="隶书" panose="02010509060101010101" pitchFamily="49" charset="-122"/>
              <a:ea typeface="隶书" panose="02010509060101010101" pitchFamily="49" charset="-122"/>
            </a:endParaRPr>
          </a:p>
          <a:p>
            <a:pPr eaLnBrk="1" hangingPunct="1">
              <a:spcBef>
                <a:spcPct val="50000"/>
              </a:spcBef>
            </a:pPr>
            <a:r>
              <a:rPr lang="zh-CN" altLang="en-US" sz="2800" dirty="0">
                <a:solidFill>
                  <a:srgbClr val="000000"/>
                </a:solidFill>
                <a:latin typeface="隶书" panose="02010509060101010101" pitchFamily="49" charset="-122"/>
                <a:ea typeface="隶书" panose="02010509060101010101" pitchFamily="49" charset="-122"/>
              </a:rPr>
              <a:t>哈尔滨工业大学（深圳）</a:t>
            </a:r>
            <a:endParaRPr lang="en-US" altLang="zh-CN" sz="2800" dirty="0">
              <a:solidFill>
                <a:srgbClr val="000000"/>
              </a:solidFill>
              <a:latin typeface="隶书" panose="02010509060101010101" pitchFamily="49" charset="-122"/>
              <a:ea typeface="隶书" panose="02010509060101010101" pitchFamily="49" charset="-122"/>
            </a:endParaRPr>
          </a:p>
          <a:p>
            <a:pPr eaLnBrk="1" hangingPunct="1">
              <a:spcBef>
                <a:spcPct val="50000"/>
              </a:spcBef>
            </a:pPr>
            <a:r>
              <a:rPr lang="zh-CN" altLang="en-US" sz="2800" dirty="0">
                <a:solidFill>
                  <a:srgbClr val="000000"/>
                </a:solidFill>
                <a:latin typeface="隶书" panose="02010509060101010101" pitchFamily="49" charset="-122"/>
                <a:ea typeface="隶书" panose="02010509060101010101" pitchFamily="49" charset="-122"/>
              </a:rPr>
              <a:t>计算机科学与技术学院  </a:t>
            </a:r>
            <a:r>
              <a:rPr lang="en-US" altLang="zh-CN" sz="2800" b="1" dirty="0">
                <a:solidFill>
                  <a:srgbClr val="000000"/>
                </a:solidFill>
                <a:latin typeface="隶书" panose="02010509060101010101" pitchFamily="49" charset="-122"/>
                <a:ea typeface="隶书" panose="02010509060101010101" pitchFamily="49" charset="-122"/>
                <a:hlinkClick r:id="rId3"/>
              </a:rPr>
              <a:t>sujingyong@hit.edu.cn</a:t>
            </a:r>
            <a:endParaRPr lang="en-US" altLang="zh-CN" sz="2800" b="1" dirty="0">
              <a:solidFill>
                <a:srgbClr val="000000"/>
              </a:solidFill>
              <a:latin typeface="隶书" panose="02010509060101010101" pitchFamily="49" charset="-122"/>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999" advTm="27763"/>
    </mc:Choice>
    <mc:Fallback xmlns="">
      <p:transition spd="slow" advTm="277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21346" y="611592"/>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anose="02010609060101010101" pitchFamily="49" charset="-122"/>
              </a:rPr>
              <a:t>5.</a:t>
            </a:r>
            <a:r>
              <a:rPr lang="zh-CN" altLang="en-US" sz="2800" b="1" dirty="0">
                <a:solidFill>
                  <a:srgbClr val="000099"/>
                </a:solidFill>
                <a:effectLst>
                  <a:outerShdw blurRad="38100" dist="38100" dir="2700000" algn="tl">
                    <a:srgbClr val="C0C0C0"/>
                  </a:outerShdw>
                </a:effectLst>
                <a:latin typeface="黑体" panose="02010609060101010101" pitchFamily="49" charset="-122"/>
              </a:rPr>
              <a:t>监督学习的标注数据</a:t>
            </a:r>
            <a:endParaRPr lang="en-US" altLang="zh-CN" sz="2800" b="1" dirty="0">
              <a:solidFill>
                <a:srgbClr val="000099"/>
              </a:solidFill>
              <a:effectLst>
                <a:outerShdw blurRad="38100" dist="38100" dir="2700000" algn="tl">
                  <a:srgbClr val="C0C0C0"/>
                </a:outerShdw>
              </a:effectLst>
              <a:latin typeface="黑体" panose="02010609060101010101" pitchFamily="49" charset="-122"/>
            </a:endParaRPr>
          </a:p>
        </p:txBody>
      </p:sp>
      <p:sp>
        <p:nvSpPr>
          <p:cNvPr id="10" name="Rectangle 2"/>
          <p:cNvSpPr txBox="1"/>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sp>
        <p:nvSpPr>
          <p:cNvPr id="2" name="流程图: 磁盘 1"/>
          <p:cNvSpPr/>
          <p:nvPr/>
        </p:nvSpPr>
        <p:spPr>
          <a:xfrm>
            <a:off x="1871408" y="3128571"/>
            <a:ext cx="964856" cy="1449329"/>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9" name="流程图: 磁盘 8"/>
          <p:cNvSpPr/>
          <p:nvPr/>
        </p:nvSpPr>
        <p:spPr>
          <a:xfrm>
            <a:off x="5146831" y="3224360"/>
            <a:ext cx="845125" cy="1352999"/>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xmlns:a14="http://schemas.microsoft.com/office/drawing/2010/main">
        <mc:Choice Requires="a14">
          <p:sp>
            <p:nvSpPr>
              <p:cNvPr id="12" name="TextBox 8"/>
              <p:cNvSpPr txBox="1"/>
              <p:nvPr/>
            </p:nvSpPr>
            <p:spPr>
              <a:xfrm>
                <a:off x="1011555" y="1748155"/>
                <a:ext cx="2684145" cy="834390"/>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zh-CN" altLang="en-US" sz="2400" i="1" smtClean="0">
                          <a:latin typeface="Cambria Math" panose="02040503050406030204"/>
                          <a:ea typeface="黑体" panose="02010609060101010101" pitchFamily="49" charset="-122"/>
                        </a:rPr>
                        <m:t>从训练数据集</m:t>
                      </m:r>
                      <m:r>
                        <a:rPr lang="zh-CN" altLang="en-US" sz="2400" i="1">
                          <a:latin typeface="Cambria Math" panose="02040503050406030204"/>
                          <a:ea typeface="黑体" panose="02010609060101010101" pitchFamily="49" charset="-122"/>
                        </a:rPr>
                        <m:t>学习</m:t>
                      </m:r>
                    </m:oMath>
                  </m:oMathPara>
                </a14:m>
                <a:endParaRPr lang="en-US" altLang="zh-CN" sz="2400" i="1" dirty="0">
                  <a:latin typeface="Cambria Math" panose="02040503050406030204"/>
                  <a:ea typeface="黑体" panose="02010609060101010101" pitchFamily="49" charset="-122"/>
                </a:endParaRPr>
              </a:p>
              <a:p>
                <a:pPr/>
                <a14:m>
                  <m:oMathPara xmlns:m="http://schemas.openxmlformats.org/officeDocument/2006/math">
                    <m:oMathParaPr>
                      <m:jc m:val="center"/>
                    </m:oMathParaPr>
                    <m:oMath xmlns:m="http://schemas.openxmlformats.org/officeDocument/2006/math">
                      <m:r>
                        <a:rPr lang="zh-CN" altLang="en-US" sz="2400" i="1">
                          <a:latin typeface="Cambria Math" panose="02040503050406030204"/>
                          <a:ea typeface="黑体" panose="02010609060101010101" pitchFamily="49" charset="-122"/>
                        </a:rPr>
                        <m:t>得到映射函数</m:t>
                      </m:r>
                      <m:r>
                        <a:rPr lang="en-US" altLang="zh-CN" sz="2400" b="0" i="1" smtClean="0">
                          <a:latin typeface="Cambria Math" panose="02040503050406030204"/>
                          <a:ea typeface="黑体" panose="02010609060101010101" pitchFamily="49" charset="-122"/>
                        </a:rPr>
                        <m:t>𝑓</m:t>
                      </m:r>
                    </m:oMath>
                  </m:oMathPara>
                </a14:m>
                <a:endParaRPr lang="zh-CN" altLang="en-US" sz="2400" dirty="0">
                  <a:ea typeface="黑体" panose="02010609060101010101" pitchFamily="49" charset="-122"/>
                </a:endParaRPr>
              </a:p>
            </p:txBody>
          </p:sp>
        </mc:Choice>
        <mc:Fallback xmlns="">
          <p:sp>
            <p:nvSpPr>
              <p:cNvPr id="12" name="TextBox 8"/>
              <p:cNvSpPr txBox="1">
                <a:spLocks noRot="1" noChangeAspect="1" noMove="1" noResize="1" noEditPoints="1" noAdjustHandles="1" noChangeArrowheads="1" noChangeShapeType="1" noTextEdit="1"/>
              </p:cNvSpPr>
              <p:nvPr/>
            </p:nvSpPr>
            <p:spPr>
              <a:xfrm>
                <a:off x="1011555" y="1748155"/>
                <a:ext cx="2684145" cy="83439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圆角矩形 12"/>
              <p:cNvSpPr/>
              <p:nvPr/>
            </p:nvSpPr>
            <p:spPr bwMode="auto">
              <a:xfrm>
                <a:off x="1146175" y="5123815"/>
                <a:ext cx="2415540" cy="854710"/>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rPr>
                  <a:t>训练数据集</a:t>
                </a: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d>
                        <m:d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charset="-122"/>
                              <a:cs typeface="Times New Roman" panose="02020603050405020304" pitchFamily="18" charset="0"/>
                            </a:rPr>
                          </m:ctrlPr>
                        </m:dPr>
                        <m:e>
                          <m:sSub>
                            <m:sSub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charset="-122"/>
                                  <a:cs typeface="Times New Roman" panose="02020603050405020304"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𝒙</m:t>
                              </m:r>
                            </m:e>
                            <m:sub>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𝒊</m:t>
                              </m:r>
                            </m:sub>
                          </m:sSub>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m:t>
                          </m:r>
                          <m:sSub>
                            <m:sSub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charset="-122"/>
                                  <a:cs typeface="Times New Roman" panose="02020603050405020304"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𝒚</m:t>
                              </m:r>
                            </m:e>
                            <m:sub>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𝒊</m:t>
                              </m:r>
                            </m:sub>
                          </m:sSub>
                        </m:e>
                      </m:d>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𝒊</m:t>
                      </m:r>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𝟏</m:t>
                      </m:r>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𝒏</m:t>
                      </m:r>
                    </m:oMath>
                  </m:oMathPara>
                </a14:m>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mc:Choice>
        <mc:Fallback xmlns="">
          <p:sp>
            <p:nvSpPr>
              <p:cNvPr id="13" name="圆角矩形 12"/>
              <p:cNvSpPr>
                <a:spLocks noRot="1" noChangeAspect="1" noMove="1" noResize="1" noEditPoints="1" noAdjustHandles="1" noChangeArrowheads="1" noChangeShapeType="1" noTextEdit="1"/>
              </p:cNvSpPr>
              <p:nvPr/>
            </p:nvSpPr>
            <p:spPr bwMode="auto">
              <a:xfrm>
                <a:off x="1146175" y="5123815"/>
                <a:ext cx="2415540" cy="854710"/>
              </a:xfrm>
              <a:prstGeom prst="roundRect">
                <a:avLst/>
              </a:prstGeom>
              <a:blipFill rotWithShape="1">
                <a:blip r:embed="rId3"/>
                <a:stretch>
                  <a:fillRect l="-1604" t="-2229" r="-1577" b="-6835"/>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420349" y="1748362"/>
                <a:ext cx="2297891" cy="8343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a:ea typeface="黑体" panose="02010609060101010101" pitchFamily="49" charset="-122"/>
                        </a:rPr>
                        <m:t>在测试数据</m:t>
                      </m:r>
                      <m:r>
                        <a:rPr lang="zh-CN" altLang="en-US" sz="2400" b="0" i="1" smtClean="0">
                          <a:latin typeface="Cambria Math" panose="02040503050406030204"/>
                          <a:ea typeface="黑体" panose="02010609060101010101" pitchFamily="49" charset="-122"/>
                        </a:rPr>
                        <m:t>集</m:t>
                      </m:r>
                    </m:oMath>
                  </m:oMathPara>
                </a14:m>
                <a:endParaRPr lang="en-US" altLang="zh-CN" sz="2400" b="0" i="1" dirty="0">
                  <a:latin typeface="Cambria Math" panose="02040503050406030204"/>
                  <a:ea typeface="黑体" panose="02010609060101010101" pitchFamily="49" charset="-122"/>
                </a:endParaRPr>
              </a:p>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a:ea typeface="黑体" panose="02010609060101010101" pitchFamily="49" charset="-122"/>
                        </a:rPr>
                        <m:t>测试映射函数</m:t>
                      </m:r>
                      <m:r>
                        <a:rPr lang="en-US" altLang="zh-CN" sz="2400" b="0" i="1" smtClean="0">
                          <a:latin typeface="Cambria Math" panose="02040503050406030204"/>
                          <a:ea typeface="黑体" panose="02010609060101010101" pitchFamily="49" charset="-122"/>
                        </a:rPr>
                        <m:t>𝑓</m:t>
                      </m:r>
                    </m:oMath>
                  </m:oMathPara>
                </a14:m>
                <a:endParaRPr lang="zh-CN" altLang="en-US" sz="2400" dirty="0">
                  <a:ea typeface="黑体" panose="02010609060101010101" pitchFamily="49" charset="-122"/>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420349" y="1748362"/>
                <a:ext cx="2297891" cy="834390"/>
              </a:xfrm>
              <a:prstGeom prst="rect">
                <a:avLst/>
              </a:prstGeom>
              <a:blipFill rotWithShape="1">
                <a:blip r:embed="rId4"/>
                <a:stretch>
                  <a:fillRect l="-5" t="-25" r="25" b="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0"/>
              <p:cNvSpPr txBox="1"/>
              <p:nvPr/>
            </p:nvSpPr>
            <p:spPr>
              <a:xfrm>
                <a:off x="7442835" y="1748155"/>
                <a:ext cx="2477135" cy="8343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400" b="0" i="1" smtClean="0">
                          <a:latin typeface="Cambria Math" panose="02040503050406030204"/>
                          <a:ea typeface="黑体" panose="02010609060101010101" pitchFamily="49" charset="-122"/>
                        </a:rPr>
                        <m:t>未知数据集</m:t>
                      </m:r>
                    </m:oMath>
                  </m:oMathPara>
                </a14:m>
                <a:endParaRPr lang="en-US" altLang="zh-CN" sz="2400" b="0" i="1" dirty="0">
                  <a:latin typeface="Cambria Math" panose="02040503050406030204"/>
                  <a:ea typeface="黑体" panose="02010609060101010101" pitchFamily="49" charset="-122"/>
                </a:endParaRPr>
              </a:p>
              <a:p>
                <a:pPr/>
                <a14:m>
                  <m:oMathPara xmlns:m="http://schemas.openxmlformats.org/officeDocument/2006/math">
                    <m:oMathParaPr>
                      <m:jc m:val="centerGroup"/>
                    </m:oMathParaPr>
                    <m:oMath xmlns:m="http://schemas.openxmlformats.org/officeDocument/2006/math">
                      <m:r>
                        <a:rPr lang="zh-CN" altLang="en-US" sz="2400" b="0" i="1" smtClean="0">
                          <a:latin typeface="Cambria Math" panose="02040503050406030204"/>
                          <a:ea typeface="黑体" panose="02010609060101010101" pitchFamily="49" charset="-122"/>
                        </a:rPr>
                        <m:t>上</m:t>
                      </m:r>
                      <m:r>
                        <a:rPr lang="zh-CN" altLang="en-US" sz="2400" i="1">
                          <a:latin typeface="Cambria Math" panose="02040503050406030204"/>
                          <a:ea typeface="黑体" panose="02010609060101010101" pitchFamily="49" charset="-122"/>
                        </a:rPr>
                        <m:t>测试映射函数</m:t>
                      </m:r>
                      <m:r>
                        <a:rPr lang="en-US" altLang="zh-CN" sz="2400" b="0" i="1" smtClean="0">
                          <a:latin typeface="Cambria Math" panose="02040503050406030204"/>
                          <a:ea typeface="黑体" panose="02010609060101010101" pitchFamily="49" charset="-122"/>
                        </a:rPr>
                        <m:t>𝑓</m:t>
                      </m:r>
                    </m:oMath>
                  </m:oMathPara>
                </a14:m>
                <a:endParaRPr lang="zh-CN" altLang="en-US" sz="2400" dirty="0">
                  <a:ea typeface="黑体" panose="02010609060101010101" pitchFamily="49" charset="-122"/>
                </a:endParaRPr>
              </a:p>
            </p:txBody>
          </p:sp>
        </mc:Choice>
        <mc:Fallback xmlns="">
          <p:sp>
            <p:nvSpPr>
              <p:cNvPr id="15" name="TextBox 10"/>
              <p:cNvSpPr txBox="1">
                <a:spLocks noRot="1" noChangeAspect="1" noMove="1" noResize="1" noEditPoints="1" noAdjustHandles="1" noChangeArrowheads="1" noChangeShapeType="1" noTextEdit="1"/>
              </p:cNvSpPr>
              <p:nvPr/>
            </p:nvSpPr>
            <p:spPr>
              <a:xfrm>
                <a:off x="7442835" y="1748155"/>
                <a:ext cx="2477135" cy="83439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圆角矩形 15"/>
              <p:cNvSpPr/>
              <p:nvPr/>
            </p:nvSpPr>
            <p:spPr bwMode="auto">
              <a:xfrm>
                <a:off x="4361180" y="5123815"/>
                <a:ext cx="2415600" cy="854710"/>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rPr>
                  <a:t>测试数据集</a:t>
                </a: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algn="ctr" fontAlgn="base">
                  <a:spcBef>
                    <a:spcPct val="0"/>
                  </a:spcBef>
                  <a:spcAft>
                    <a:spcPct val="0"/>
                  </a:spcAft>
                  <a:defRPr/>
                </a:pPr>
                <a14:m>
                  <m:oMathPara xmlns:m="http://schemas.openxmlformats.org/officeDocument/2006/math">
                    <m:oMathParaPr>
                      <m:jc m:val="centerGroup"/>
                    </m:oMathParaPr>
                    <m:oMath xmlns:m="http://schemas.openxmlformats.org/officeDocument/2006/math">
                      <m:d>
                        <m:dPr>
                          <m:ctrlPr>
                            <a:rPr lang="en-US" altLang="zh-CN" sz="2000" b="1" i="1" kern="0">
                              <a:solidFill>
                                <a:srgbClr val="0070C0"/>
                              </a:solidFill>
                              <a:latin typeface="Cambria Math" panose="02040503050406030204" pitchFamily="18" charset="0"/>
                              <a:ea typeface="微软雅黑" panose="020B0503020204020204" charset="-122"/>
                              <a:cs typeface="Times New Roman" panose="02020603050405020304" pitchFamily="18" charset="0"/>
                            </a:rPr>
                          </m:ctrlPr>
                        </m:dPr>
                        <m:e>
                          <m:sSup>
                            <m:sSupPr>
                              <m:ctrlPr>
                                <a:rPr lang="en-US" altLang="zh-CN" sz="2000" b="1" i="1" kern="0">
                                  <a:solidFill>
                                    <a:srgbClr val="0070C0"/>
                                  </a:solidFill>
                                  <a:latin typeface="Cambria Math" panose="02040503050406030204" pitchFamily="18" charset="0"/>
                                  <a:ea typeface="微软雅黑" panose="020B0503020204020204" charset="-122"/>
                                  <a:cs typeface="Times New Roman" panose="02020603050405020304" pitchFamily="18" charset="0"/>
                                </a:rPr>
                              </m:ctrlPr>
                            </m:sSupPr>
                            <m:e>
                              <m:sSub>
                                <m:sSubPr>
                                  <m:ctrlPr>
                                    <a:rPr lang="en-US" altLang="zh-CN" sz="2000" b="1" i="1" kern="0">
                                      <a:solidFill>
                                        <a:srgbClr val="0070C0"/>
                                      </a:solidFill>
                                      <a:latin typeface="Cambria Math" panose="02040503050406030204" pitchFamily="18" charset="0"/>
                                      <a:ea typeface="微软雅黑" panose="020B0503020204020204" charset="-122"/>
                                      <a:cs typeface="Times New Roman" panose="02020603050405020304" pitchFamily="18" charset="0"/>
                                    </a:rPr>
                                  </m:ctrlPr>
                                </m:sSubPr>
                                <m:e>
                                  <m:r>
                                    <a:rPr lang="en-US" altLang="zh-CN" sz="2000" b="1" i="1" kern="0">
                                      <a:solidFill>
                                        <a:srgbClr val="0070C0"/>
                                      </a:solidFill>
                                      <a:latin typeface="Cambria Math" panose="02040503050406030204"/>
                                      <a:ea typeface="微软雅黑" panose="020B0503020204020204" charset="-122"/>
                                      <a:cs typeface="Times New Roman" panose="02020603050405020304" pitchFamily="18" charset="0"/>
                                    </a:rPr>
                                    <m:t>𝒙</m:t>
                                  </m:r>
                                </m:e>
                                <m:sub>
                                  <m:r>
                                    <a:rPr lang="en-US" altLang="zh-CN" sz="2000" b="1" i="1" kern="0">
                                      <a:solidFill>
                                        <a:srgbClr val="0070C0"/>
                                      </a:solidFill>
                                      <a:latin typeface="Cambria Math" panose="02040503050406030204"/>
                                      <a:ea typeface="微软雅黑" panose="020B0503020204020204" charset="-122"/>
                                      <a:cs typeface="Times New Roman" panose="02020603050405020304" pitchFamily="18" charset="0"/>
                                    </a:rPr>
                                    <m:t>𝒊</m:t>
                                  </m:r>
                                </m:sub>
                              </m:sSub>
                            </m:e>
                            <m:sup>
                              <m:r>
                                <a:rPr lang="en-US" altLang="zh-CN" sz="2000" b="1" i="1" kern="0">
                                  <a:solidFill>
                                    <a:srgbClr val="0070C0"/>
                                  </a:solidFill>
                                  <a:latin typeface="Cambria Math" panose="02040503050406030204"/>
                                  <a:ea typeface="微软雅黑" panose="020B0503020204020204" charset="-122"/>
                                  <a:cs typeface="Times New Roman" panose="02020603050405020304" pitchFamily="18" charset="0"/>
                                </a:rPr>
                                <m:t>′</m:t>
                              </m:r>
                            </m:sup>
                          </m:sSup>
                          <m:r>
                            <a:rPr lang="en-US" altLang="zh-CN" sz="2000" b="1" i="1" kern="0">
                              <a:solidFill>
                                <a:srgbClr val="0070C0"/>
                              </a:solidFill>
                              <a:latin typeface="Cambria Math" panose="02040503050406030204"/>
                              <a:ea typeface="微软雅黑" panose="020B0503020204020204" charset="-122"/>
                              <a:cs typeface="Times New Roman" panose="02020603050405020304" pitchFamily="18" charset="0"/>
                            </a:rPr>
                            <m:t>,</m:t>
                          </m:r>
                          <m:sSup>
                            <m:sSupPr>
                              <m:ctrlPr>
                                <a:rPr lang="en-US" altLang="zh-CN" sz="2000" b="1" i="1" kern="0">
                                  <a:solidFill>
                                    <a:srgbClr val="0070C0"/>
                                  </a:solidFill>
                                  <a:latin typeface="Cambria Math" panose="02040503050406030204" pitchFamily="18" charset="0"/>
                                  <a:ea typeface="微软雅黑" panose="020B0503020204020204" charset="-122"/>
                                  <a:cs typeface="Times New Roman" panose="02020603050405020304" pitchFamily="18" charset="0"/>
                                </a:rPr>
                              </m:ctrlPr>
                            </m:sSupPr>
                            <m:e>
                              <m:sSub>
                                <m:sSubPr>
                                  <m:ctrlPr>
                                    <a:rPr lang="en-US" altLang="zh-CN" sz="2000" b="1" i="1" kern="0">
                                      <a:solidFill>
                                        <a:srgbClr val="0070C0"/>
                                      </a:solidFill>
                                      <a:latin typeface="Cambria Math" panose="02040503050406030204" pitchFamily="18" charset="0"/>
                                      <a:ea typeface="微软雅黑" panose="020B0503020204020204" charset="-122"/>
                                      <a:cs typeface="Times New Roman" panose="02020603050405020304" pitchFamily="18" charset="0"/>
                                    </a:rPr>
                                  </m:ctrlPr>
                                </m:sSubPr>
                                <m:e>
                                  <m:r>
                                    <a:rPr lang="en-US" altLang="zh-CN" sz="2000" b="1" i="1" kern="0">
                                      <a:solidFill>
                                        <a:srgbClr val="0070C0"/>
                                      </a:solidFill>
                                      <a:latin typeface="Cambria Math" panose="02040503050406030204"/>
                                      <a:ea typeface="微软雅黑" panose="020B0503020204020204" charset="-122"/>
                                      <a:cs typeface="Times New Roman" panose="02020603050405020304" pitchFamily="18" charset="0"/>
                                    </a:rPr>
                                    <m:t>𝒚</m:t>
                                  </m:r>
                                </m:e>
                                <m:sub>
                                  <m:r>
                                    <a:rPr lang="en-US" altLang="zh-CN" sz="2000" b="1" i="1" kern="0">
                                      <a:solidFill>
                                        <a:srgbClr val="0070C0"/>
                                      </a:solidFill>
                                      <a:latin typeface="Cambria Math" panose="02040503050406030204"/>
                                      <a:ea typeface="微软雅黑" panose="020B0503020204020204" charset="-122"/>
                                      <a:cs typeface="Times New Roman" panose="02020603050405020304" pitchFamily="18" charset="0"/>
                                    </a:rPr>
                                    <m:t>𝒊</m:t>
                                  </m:r>
                                </m:sub>
                              </m:sSub>
                            </m:e>
                            <m:sup>
                              <m:r>
                                <a:rPr lang="en-US" altLang="zh-CN" sz="2000" b="1" i="1" kern="0">
                                  <a:solidFill>
                                    <a:srgbClr val="0070C0"/>
                                  </a:solidFill>
                                  <a:latin typeface="Cambria Math" panose="02040503050406030204"/>
                                  <a:ea typeface="微软雅黑" panose="020B0503020204020204" charset="-122"/>
                                  <a:cs typeface="Times New Roman" panose="02020603050405020304" pitchFamily="18" charset="0"/>
                                </a:rPr>
                                <m:t>′</m:t>
                              </m:r>
                            </m:sup>
                          </m:sSup>
                        </m:e>
                      </m:d>
                      <m:r>
                        <a:rPr lang="en-US" altLang="zh-CN" sz="2000" b="1" i="1" kern="0">
                          <a:solidFill>
                            <a:srgbClr val="0070C0"/>
                          </a:solidFill>
                          <a:latin typeface="Cambria Math" panose="02040503050406030204"/>
                          <a:ea typeface="微软雅黑" panose="020B0503020204020204" charset="-122"/>
                          <a:cs typeface="Times New Roman" panose="02020603050405020304" pitchFamily="18" charset="0"/>
                        </a:rPr>
                        <m:t>,</m:t>
                      </m:r>
                      <m:r>
                        <a:rPr lang="en-US" altLang="zh-CN" sz="2000" b="1" i="1" kern="0">
                          <a:solidFill>
                            <a:srgbClr val="0070C0"/>
                          </a:solidFill>
                          <a:latin typeface="Cambria Math" panose="02040503050406030204"/>
                          <a:ea typeface="微软雅黑" panose="020B0503020204020204" charset="-122"/>
                          <a:cs typeface="Times New Roman" panose="02020603050405020304" pitchFamily="18" charset="0"/>
                        </a:rPr>
                        <m:t>𝒊</m:t>
                      </m:r>
                      <m:r>
                        <a:rPr lang="en-US" altLang="zh-CN" sz="2000" b="1" i="1" kern="0">
                          <a:solidFill>
                            <a:srgbClr val="0070C0"/>
                          </a:solidFill>
                          <a:latin typeface="Cambria Math" panose="02040503050406030204"/>
                          <a:ea typeface="微软雅黑" panose="020B0503020204020204" charset="-122"/>
                          <a:cs typeface="Times New Roman" panose="02020603050405020304" pitchFamily="18" charset="0"/>
                        </a:rPr>
                        <m:t>=</m:t>
                      </m:r>
                      <m:r>
                        <a:rPr lang="en-US" altLang="zh-CN" sz="2000" b="1" i="1" kern="0">
                          <a:solidFill>
                            <a:srgbClr val="0070C0"/>
                          </a:solidFill>
                          <a:latin typeface="Cambria Math" panose="02040503050406030204"/>
                          <a:ea typeface="微软雅黑" panose="020B0503020204020204" charset="-122"/>
                          <a:cs typeface="Times New Roman" panose="02020603050405020304" pitchFamily="18" charset="0"/>
                        </a:rPr>
                        <m:t>𝟏</m:t>
                      </m:r>
                      <m:r>
                        <a:rPr lang="en-US" altLang="zh-CN" sz="2000" b="1" i="1" kern="0">
                          <a:solidFill>
                            <a:srgbClr val="0070C0"/>
                          </a:solidFill>
                          <a:latin typeface="Cambria Math" panose="02040503050406030204"/>
                          <a:ea typeface="微软雅黑" panose="020B0503020204020204" charset="-122"/>
                          <a:cs typeface="Times New Roman" panose="02020603050405020304" pitchFamily="18" charset="0"/>
                        </a:rPr>
                        <m:t>,…,</m:t>
                      </m:r>
                      <m:r>
                        <a:rPr lang="en-US" altLang="zh-CN" sz="2000" b="1" i="1" kern="0" smtClean="0">
                          <a:solidFill>
                            <a:srgbClr val="0070C0"/>
                          </a:solidFill>
                          <a:latin typeface="Cambria Math" panose="02040503050406030204"/>
                          <a:ea typeface="微软雅黑" panose="020B0503020204020204" charset="-122"/>
                          <a:cs typeface="Times New Roman" panose="02020603050405020304" pitchFamily="18" charset="0"/>
                        </a:rPr>
                        <m:t>𝒎</m:t>
                      </m:r>
                    </m:oMath>
                  </m:oMathPara>
                </a14:m>
                <a:endParaRPr lang="en-US" altLang="zh-CN" sz="2000" b="1" kern="0" dirty="0">
                  <a:solidFill>
                    <a:srgbClr val="0070C0"/>
                  </a:solidFill>
                  <a:latin typeface="Times New Roman" panose="02020603050405020304" pitchFamily="18" charset="0"/>
                  <a:ea typeface="微软雅黑" panose="020B0503020204020204"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mc:Choice>
        <mc:Fallback xmlns="">
          <p:sp>
            <p:nvSpPr>
              <p:cNvPr id="16" name="圆角矩形 15"/>
              <p:cNvSpPr>
                <a:spLocks noRot="1" noChangeAspect="1" noMove="1" noResize="1" noEditPoints="1" noAdjustHandles="1" noChangeArrowheads="1" noChangeShapeType="1" noTextEdit="1"/>
              </p:cNvSpPr>
              <p:nvPr/>
            </p:nvSpPr>
            <p:spPr bwMode="auto">
              <a:xfrm>
                <a:off x="4361180" y="5123815"/>
                <a:ext cx="2415600" cy="854710"/>
              </a:xfrm>
              <a:prstGeom prst="roundRect">
                <a:avLst/>
              </a:prstGeom>
              <a:blipFill rotWithShape="1">
                <a:blip r:embed="rId6"/>
                <a:stretch>
                  <a:fillRect l="-1604" t="-22883" r="-1575" b="-27637"/>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p:sp>
        <p:nvSpPr>
          <p:cNvPr id="20" name="流程图: 磁盘 19"/>
          <p:cNvSpPr/>
          <p:nvPr/>
        </p:nvSpPr>
        <p:spPr>
          <a:xfrm>
            <a:off x="7701996" y="3069420"/>
            <a:ext cx="1959429" cy="1670852"/>
          </a:xfrm>
          <a:prstGeom prst="flowChartMagneticDisk">
            <a:avLst/>
          </a:prstGeom>
          <a:gradFill>
            <a:gsLst>
              <a:gs pos="0">
                <a:srgbClr val="FFEFD1"/>
              </a:gs>
              <a:gs pos="64999">
                <a:srgbClr val="F0EBD5"/>
              </a:gs>
              <a:gs pos="100000">
                <a:srgbClr val="D1C39F"/>
              </a:gs>
            </a:gsLst>
            <a:lin ang="5400000" scaled="0"/>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21346" y="611592"/>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anose="02010609060101010101" pitchFamily="49" charset="-122"/>
              </a:rPr>
              <a:t>6.</a:t>
            </a:r>
            <a:r>
              <a:rPr lang="zh-CN" altLang="en-US" sz="2800" b="1" dirty="0">
                <a:solidFill>
                  <a:srgbClr val="000099"/>
                </a:solidFill>
                <a:effectLst>
                  <a:outerShdw blurRad="38100" dist="38100" dir="2700000" algn="tl">
                    <a:srgbClr val="C0C0C0"/>
                  </a:outerShdw>
                </a:effectLst>
                <a:latin typeface="黑体" panose="02010609060101010101" pitchFamily="49" charset="-122"/>
              </a:rPr>
              <a:t>监督学习的学习模型</a:t>
            </a:r>
            <a:endParaRPr lang="en-US" altLang="zh-CN" sz="2800" b="1" dirty="0">
              <a:solidFill>
                <a:srgbClr val="000099"/>
              </a:solidFill>
              <a:effectLst>
                <a:outerShdw blurRad="38100" dist="38100" dir="2700000" algn="tl">
                  <a:srgbClr val="C0C0C0"/>
                </a:outerShdw>
              </a:effectLst>
              <a:latin typeface="黑体" panose="02010609060101010101" pitchFamily="49" charset="-122"/>
            </a:endParaRPr>
          </a:p>
        </p:txBody>
      </p:sp>
      <p:sp>
        <p:nvSpPr>
          <p:cNvPr id="10" name="Rectangle 2"/>
          <p:cNvSpPr txBox="1"/>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mc:AlternateContent xmlns:mc="http://schemas.openxmlformats.org/markup-compatibility/2006" xmlns:a14="http://schemas.microsoft.com/office/drawing/2010/main">
        <mc:Choice Requires="a14">
          <p:sp>
            <p:nvSpPr>
              <p:cNvPr id="3" name="矩形 2"/>
              <p:cNvSpPr/>
              <p:nvPr/>
            </p:nvSpPr>
            <p:spPr>
              <a:xfrm>
                <a:off x="812800" y="2896870"/>
                <a:ext cx="6881495" cy="3415030"/>
              </a:xfrm>
              <a:prstGeom prst="rect">
                <a:avLst/>
              </a:prstGeom>
              <a:ln>
                <a:solidFill>
                  <a:schemeClr val="tx1"/>
                </a:solidFill>
              </a:ln>
            </p:spPr>
            <p:txBody>
              <a:bodyPr wrap="square">
                <a:spAutoFit/>
              </a:bodyPr>
              <a:lstStyle/>
              <a:p>
                <a:pPr marL="285750" indent="-285750">
                  <a:lnSpc>
                    <a:spcPct val="150000"/>
                  </a:lnSpc>
                  <a:buFont typeface="Wingdings" panose="05000000000000000000" pitchFamily="2" charset="2"/>
                  <a:buChar char="l"/>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判别方法直接学习判别函数</a:t>
                </a:r>
                <a14:m>
                  <m:oMath xmlns:m="http://schemas.openxmlformats.org/officeDocument/2006/math">
                    <m:r>
                      <a:rPr lang="en-US" altLang="zh-CN" sz="2400" b="0" i="1" smtClean="0">
                        <a:latin typeface="Cambria Math" panose="02040503050406030204"/>
                        <a:ea typeface="黑体" panose="02010609060101010101" pitchFamily="49" charset="-122"/>
                        <a:cs typeface="Times New Roman" panose="02020603050405020304" pitchFamily="18" charset="0"/>
                      </a:rPr>
                      <m:t>𝑓</m:t>
                    </m:r>
                    <m:r>
                      <a:rPr lang="en-US" altLang="zh-CN" sz="2400" b="0" i="1" smtClean="0">
                        <a:latin typeface="Cambria Math" panose="02040503050406030204"/>
                        <a:ea typeface="黑体" panose="02010609060101010101" pitchFamily="49" charset="-122"/>
                        <a:cs typeface="Times New Roman" panose="02020603050405020304" pitchFamily="18" charset="0"/>
                      </a:rPr>
                      <m:t>(</m:t>
                    </m:r>
                    <m:r>
                      <a:rPr lang="en-US" altLang="zh-CN" sz="2400" b="0" i="1" smtClean="0">
                        <a:latin typeface="Cambria Math" panose="02040503050406030204"/>
                        <a:ea typeface="黑体" panose="02010609060101010101" pitchFamily="49" charset="-122"/>
                        <a:cs typeface="Times New Roman" panose="02020603050405020304" pitchFamily="18" charset="0"/>
                      </a:rPr>
                      <m:t>𝑋</m:t>
                    </m:r>
                    <m:r>
                      <a:rPr lang="en-US" altLang="zh-CN" sz="2400" b="0" i="1" smtClean="0">
                        <a:latin typeface="Cambria Math" panose="02040503050406030204"/>
                        <a:ea typeface="黑体" panose="02010609060101010101" pitchFamily="49" charset="-122"/>
                        <a:cs typeface="Times New Roman" panose="02020603050405020304" pitchFamily="18" charset="0"/>
                      </a:rPr>
                      <m:t>) </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或者条件概率分布</a:t>
                </a:r>
                <a14:m>
                  <m:oMath xmlns:m="http://schemas.openxmlformats.org/officeDocument/2006/math">
                    <m:r>
                      <a:rPr lang="en-US" altLang="zh-CN" sz="2400" b="0" i="1" smtClean="0">
                        <a:latin typeface="Cambria Math" panose="02040503050406030204"/>
                        <a:ea typeface="黑体" panose="02010609060101010101" pitchFamily="49" charset="-122"/>
                        <a:cs typeface="Times New Roman" panose="02020603050405020304" pitchFamily="18" charset="0"/>
                      </a:rPr>
                      <m:t>𝑃</m:t>
                    </m:r>
                    <m:r>
                      <a:rPr lang="en-US" altLang="zh-CN" sz="2400" i="1">
                        <a:latin typeface="Cambria Math" panose="02040503050406030204"/>
                        <a:ea typeface="黑体" panose="02010609060101010101" pitchFamily="49" charset="-122"/>
                        <a:cs typeface="Times New Roman" panose="02020603050405020304" pitchFamily="18" charset="0"/>
                      </a:rPr>
                      <m:t>(</m:t>
                    </m:r>
                    <m:r>
                      <a:rPr lang="en-US" altLang="zh-CN" sz="2400" b="0" i="1" smtClean="0">
                        <a:latin typeface="Cambria Math" panose="02040503050406030204"/>
                        <a:ea typeface="黑体" panose="02010609060101010101" pitchFamily="49" charset="-122"/>
                        <a:cs typeface="Times New Roman" panose="02020603050405020304" pitchFamily="18" charset="0"/>
                      </a:rPr>
                      <m:t>𝑌</m:t>
                    </m:r>
                    <m:r>
                      <a:rPr lang="en-US" altLang="zh-CN" sz="2400" b="0" i="1" smtClean="0">
                        <a:latin typeface="Cambria Math" panose="02040503050406030204"/>
                        <a:ea typeface="黑体" panose="02010609060101010101" pitchFamily="49" charset="-122"/>
                        <a:cs typeface="Times New Roman" panose="02020603050405020304" pitchFamily="18" charset="0"/>
                      </a:rPr>
                      <m:t>|</m:t>
                    </m:r>
                    <m:r>
                      <a:rPr lang="en-US" altLang="zh-CN" sz="2400" i="1">
                        <a:latin typeface="Cambria Math" panose="02040503050406030204"/>
                        <a:ea typeface="黑体" panose="02010609060101010101" pitchFamily="49" charset="-122"/>
                        <a:cs typeface="Times New Roman" panose="02020603050405020304" pitchFamily="18" charset="0"/>
                      </a:rPr>
                      <m:t>𝑋</m:t>
                    </m:r>
                    <m:r>
                      <a:rPr lang="en-US" altLang="zh-CN" sz="2400" i="1">
                        <a:latin typeface="Cambria Math" panose="02040503050406030204"/>
                        <a:ea typeface="黑体" panose="02010609060101010101" pitchFamily="49" charset="-122"/>
                        <a:cs typeface="Times New Roman" panose="02020603050405020304" pitchFamily="18" charset="0"/>
                      </a:rPr>
                      <m:t>) </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作为预测的模型，即判别模型。</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判别模型关心在给定输入数据下，预测该数据的输出是什么。</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典型判别模型包括回归模型、决策模型、</a:t>
                </a:r>
                <a:r>
                  <a:rPr lang="zh-CN" altLang="en-US" sz="2400"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rPr>
                  <a:t>神经网络</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、支持向量机和集成模型等。</a:t>
                </a:r>
              </a:p>
            </p:txBody>
          </p:sp>
        </mc:Choice>
        <mc:Fallback xmlns="">
          <p:sp>
            <p:nvSpPr>
              <p:cNvPr id="3" name="矩形 2"/>
              <p:cNvSpPr>
                <a:spLocks noRot="1" noChangeAspect="1" noMove="1" noResize="1" noEditPoints="1" noAdjustHandles="1" noChangeArrowheads="1" noChangeShapeType="1" noTextEdit="1"/>
              </p:cNvSpPr>
              <p:nvPr/>
            </p:nvSpPr>
            <p:spPr>
              <a:xfrm>
                <a:off x="812800" y="2896870"/>
                <a:ext cx="6881495" cy="3415030"/>
              </a:xfrm>
              <a:prstGeom prst="rect">
                <a:avLst/>
              </a:prstGeom>
              <a:blipFill rotWithShape="1">
                <a:blip r:embed="rId2"/>
                <a:stretch>
                  <a:fillRect l="-74" t="-149" r="-65" b="-130"/>
                </a:stretch>
              </a:blipFill>
              <a:ln>
                <a:solidFill>
                  <a:schemeClr val="tx1"/>
                </a:solidFill>
              </a:ln>
            </p:spPr>
            <p:txBody>
              <a:bodyPr/>
              <a:lstStyle/>
              <a:p>
                <a:r>
                  <a:rPr lang="zh-CN" altLang="en-US">
                    <a:noFill/>
                  </a:rPr>
                  <a:t> </a:t>
                </a:r>
              </a:p>
            </p:txBody>
          </p:sp>
        </mc:Fallback>
      </mc:AlternateContent>
      <p:grpSp>
        <p:nvGrpSpPr>
          <p:cNvPr id="19" name="组合 18"/>
          <p:cNvGrpSpPr/>
          <p:nvPr/>
        </p:nvGrpSpPr>
        <p:grpSpPr>
          <a:xfrm>
            <a:off x="7902466" y="3087044"/>
            <a:ext cx="2906781" cy="1029709"/>
            <a:chOff x="5946665" y="2322903"/>
            <a:chExt cx="2906781" cy="772282"/>
          </a:xfrm>
        </p:grpSpPr>
        <mc:AlternateContent xmlns:mc="http://schemas.openxmlformats.org/markup-compatibility/2006" xmlns:a14="http://schemas.microsoft.com/office/drawing/2010/main">
          <mc:Choice Requires="a14">
            <p:sp>
              <p:nvSpPr>
                <p:cNvPr id="4" name="TextBox 11"/>
                <p:cNvSpPr txBox="1"/>
                <p:nvPr/>
              </p:nvSpPr>
              <p:spPr>
                <a:xfrm>
                  <a:off x="5946665" y="2560003"/>
                  <a:ext cx="159402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ea typeface="黑体" panose="02010609060101010101" pitchFamily="49" charset="-122"/>
                          </a:rPr>
                          <m:t>𝑓</m:t>
                        </m:r>
                        <m:r>
                          <a:rPr lang="en-US" altLang="zh-CN" b="0" i="1" smtClean="0">
                            <a:latin typeface="Cambria Math" panose="02040503050406030204"/>
                            <a:ea typeface="黑体" panose="02010609060101010101" pitchFamily="49" charset="-122"/>
                          </a:rPr>
                          <m:t>(                    )</m:t>
                        </m:r>
                      </m:oMath>
                    </m:oMathPara>
                  </a14:m>
                  <a:endParaRPr lang="zh-CN" altLang="en-US" dirty="0">
                    <a:ea typeface="黑体" panose="02010609060101010101" pitchFamily="49" charset="-122"/>
                  </a:endParaRPr>
                </a:p>
              </p:txBody>
            </p:sp>
          </mc:Choice>
          <mc:Fallback xmlns="">
            <p:sp>
              <p:nvSpPr>
                <p:cNvPr id="4" name="TextBox 11"/>
                <p:cNvSpPr txBox="1">
                  <a:spLocks noRot="1" noChangeAspect="1" noMove="1" noResize="1" noEditPoints="1" noAdjustHandles="1" noChangeArrowheads="1" noChangeShapeType="1" noTextEdit="1"/>
                </p:cNvSpPr>
                <p:nvPr/>
              </p:nvSpPr>
              <p:spPr>
                <a:xfrm>
                  <a:off x="5946665" y="2560003"/>
                  <a:ext cx="1594026" cy="276999"/>
                </a:xfrm>
                <a:prstGeom prst="rect">
                  <a:avLst/>
                </a:prstGeom>
                <a:blipFill rotWithShape="1">
                  <a:blip r:embed="rId3"/>
                </a:blipFill>
              </p:spPr>
              <p:txBody>
                <a:bodyPr/>
                <a:lstStyle/>
                <a:p>
                  <a:r>
                    <a:rPr lang="zh-CN" altLang="en-US">
                      <a:noFill/>
                    </a:rPr>
                    <a:t> </a:t>
                  </a:r>
                </a:p>
              </p:txBody>
            </p:sp>
          </mc:Fallback>
        </mc:AlternateContent>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01124" y="2322903"/>
              <a:ext cx="654142" cy="772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直接箭头连接符 16"/>
            <p:cNvCxnSpPr>
              <a:stCxn id="4" idx="3"/>
              <a:endCxn id="18" idx="1"/>
            </p:cNvCxnSpPr>
            <p:nvPr/>
          </p:nvCxnSpPr>
          <p:spPr>
            <a:xfrm>
              <a:off x="7540624" y="2698433"/>
              <a:ext cx="615315" cy="57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8155819" y="2553906"/>
              <a:ext cx="697627" cy="300083"/>
            </a:xfrm>
            <a:prstGeom prst="rect">
              <a:avLst/>
            </a:prstGeom>
          </p:spPr>
          <p:txBody>
            <a:bodyPr wrap="none">
              <a:spAutoFit/>
            </a:bodyPr>
            <a:lstStyle/>
            <a:p>
              <a:r>
                <a:rPr lang="zh-CN" altLang="en-US" sz="2000" dirty="0">
                  <a:latin typeface="黑体" panose="02010609060101010101" pitchFamily="49" charset="-122"/>
                  <a:ea typeface="黑体" panose="02010609060101010101" pitchFamily="49" charset="-122"/>
                </a:rPr>
                <a:t>人脸</a:t>
              </a:r>
            </a:p>
          </p:txBody>
        </p:sp>
      </p:grpSp>
      <p:grpSp>
        <p:nvGrpSpPr>
          <p:cNvPr id="5" name="组合 4"/>
          <p:cNvGrpSpPr/>
          <p:nvPr/>
        </p:nvGrpSpPr>
        <p:grpSpPr>
          <a:xfrm>
            <a:off x="7902859" y="4930607"/>
            <a:ext cx="2867396" cy="884275"/>
            <a:chOff x="5946665" y="2364000"/>
            <a:chExt cx="2867396" cy="663206"/>
          </a:xfrm>
        </p:grpSpPr>
        <mc:AlternateContent xmlns:mc="http://schemas.openxmlformats.org/markup-compatibility/2006" xmlns:a14="http://schemas.microsoft.com/office/drawing/2010/main">
          <mc:Choice Requires="a14">
            <p:sp>
              <p:nvSpPr>
                <p:cNvPr id="7" name="TextBox 28"/>
                <p:cNvSpPr txBox="1"/>
                <p:nvPr/>
              </p:nvSpPr>
              <p:spPr>
                <a:xfrm>
                  <a:off x="5946665" y="2560003"/>
                  <a:ext cx="1897380" cy="2714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ea typeface="黑体" panose="02010609060101010101" pitchFamily="49" charset="-122"/>
                          </a:rPr>
                          <m:t>𝑃</m:t>
                        </m:r>
                        <m:r>
                          <a:rPr lang="en-US" altLang="zh-CN" b="0" i="1" smtClean="0">
                            <a:latin typeface="Cambria Math" panose="02040503050406030204"/>
                            <a:ea typeface="黑体" panose="02010609060101010101" pitchFamily="49" charset="-122"/>
                          </a:rPr>
                          <m:t>( </m:t>
                        </m:r>
                        <m:r>
                          <a:rPr lang="zh-CN" altLang="en-US" i="1">
                            <a:latin typeface="Cambria Math" panose="02040503050406030204"/>
                            <a:ea typeface="黑体" panose="02010609060101010101" pitchFamily="49" charset="-122"/>
                          </a:rPr>
                          <m:t>人脸</m:t>
                        </m:r>
                        <m:r>
                          <a:rPr lang="en-US" altLang="zh-CN" b="0" i="1" smtClean="0">
                            <a:latin typeface="Cambria Math" panose="02040503050406030204"/>
                            <a:ea typeface="黑体" panose="02010609060101010101" pitchFamily="49" charset="-122"/>
                          </a:rPr>
                          <m:t> |              )</m:t>
                        </m:r>
                      </m:oMath>
                    </m:oMathPara>
                  </a14:m>
                  <a:endParaRPr lang="zh-CN" altLang="en-US" dirty="0">
                    <a:ea typeface="黑体" panose="02010609060101010101" pitchFamily="49" charset="-122"/>
                  </a:endParaRPr>
                </a:p>
              </p:txBody>
            </p:sp>
          </mc:Choice>
          <mc:Fallback xmlns="">
            <p:sp>
              <p:nvSpPr>
                <p:cNvPr id="7" name="TextBox 28"/>
                <p:cNvSpPr txBox="1">
                  <a:spLocks noRot="1" noChangeAspect="1" noMove="1" noResize="1" noEditPoints="1" noAdjustHandles="1" noChangeArrowheads="1" noChangeShapeType="1" noTextEdit="1"/>
                </p:cNvSpPr>
                <p:nvPr/>
              </p:nvSpPr>
              <p:spPr>
                <a:xfrm>
                  <a:off x="5946665" y="2560003"/>
                  <a:ext cx="1897380" cy="271462"/>
                </a:xfrm>
                <a:prstGeom prst="rect">
                  <a:avLst/>
                </a:prstGeom>
                <a:blipFill rotWithShape="1">
                  <a:blip r:embed="rId5"/>
                </a:blipFill>
              </p:spPr>
              <p:txBody>
                <a:bodyPr/>
                <a:lstStyle/>
                <a:p>
                  <a:r>
                    <a:rPr lang="zh-CN" altLang="en-US">
                      <a:noFill/>
                    </a:rPr>
                    <a:t> </a:t>
                  </a:r>
                </a:p>
              </p:txBody>
            </p:sp>
          </mc:Fallback>
        </mc:AlternateContent>
        <p:pic>
          <p:nvPicPr>
            <p:cNvPr id="8"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3304" y="2364000"/>
              <a:ext cx="561752" cy="663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矩形 10"/>
            <p:cNvSpPr/>
            <p:nvPr/>
          </p:nvSpPr>
          <p:spPr>
            <a:xfrm>
              <a:off x="8052314" y="2531522"/>
              <a:ext cx="761747" cy="300082"/>
            </a:xfrm>
            <a:prstGeom prst="rect">
              <a:avLst/>
            </a:prstGeom>
          </p:spPr>
          <p:txBody>
            <a:bodyPr wrap="none">
              <a:spAutoFit/>
            </a:bodyPr>
            <a:lstStyle/>
            <a:p>
              <a:r>
                <a:rPr lang="en-US" altLang="zh-CN" sz="2000" dirty="0">
                  <a:latin typeface="黑体" panose="02010609060101010101" pitchFamily="49" charset="-122"/>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0.99</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62819" name="Rectangle 3"/>
          <p:cNvSpPr>
            <a:spLocks noGrp="1" noChangeArrowheads="1"/>
          </p:cNvSpPr>
          <p:nvPr/>
        </p:nvSpPr>
        <p:spPr>
          <a:xfrm>
            <a:off x="812800" y="1246505"/>
            <a:ext cx="10541000" cy="1455420"/>
          </a:xfrm>
          <a:prstGeom prst="rect">
            <a:avLst/>
          </a:prstGeom>
          <a:noFill/>
          <a:ln w="9525">
            <a:solidFill>
              <a:srgbClr val="808080"/>
            </a:solidFill>
          </a:ln>
          <a:extLst>
            <a:ext uri="{909E8E84-426E-40DD-AFC4-6F175D3DCCD1}">
              <a14:hiddenFill xmlns:a14="http://schemas.microsoft.com/office/drawing/2010/main">
                <a:gradFill rotWithShape="0">
                  <a:gsLst>
                    <a:gs pos="0">
                      <a:srgbClr val="CCFFFF"/>
                    </a:gs>
                    <a:gs pos="50000">
                      <a:schemeClr val="bg1"/>
                    </a:gs>
                    <a:gs pos="100000">
                      <a:srgbClr val="CCFFFF"/>
                    </a:gs>
                  </a:gsLst>
                  <a:lin ang="5400000" scaled="1"/>
                </a:gradFill>
              </a14:hiddenFill>
            </a:ext>
          </a:extLst>
        </p:spPr>
        <p:txBody>
          <a:bodyPr vert="horz" wrap="square" lIns="91440" tIns="45720" rIns="91440" bIns="45720" numCol="1" anchor="t" anchorCtr="0" compatLnSpc="1"/>
          <a:lstStyle>
            <a:lvl1pPr marL="469900" indent="-469900" algn="just" rtl="0" fontAlgn="base">
              <a:lnSpc>
                <a:spcPct val="120000"/>
              </a:lnSpc>
              <a:spcBef>
                <a:spcPct val="3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0" marR="0" lvl="0" indent="0" algn="just" defTabSz="914400" rtl="0" eaLnBrk="1" fontAlgn="base" latinLnBrk="0" hangingPunct="1">
              <a:lnSpc>
                <a:spcPct val="110000"/>
              </a:lnSpc>
              <a:spcBef>
                <a:spcPct val="30000"/>
              </a:spcBef>
              <a:spcAft>
                <a:spcPct val="0"/>
              </a:spcAft>
              <a:buClr>
                <a:schemeClr val="accent2"/>
              </a:buClr>
              <a:buSzTx/>
              <a:buFont typeface="Wingdings" panose="05000000000000000000" pitchFamily="2" charset="2"/>
              <a:buNone/>
              <a:defRPr/>
            </a:pPr>
            <a:r>
              <a:rPr lang="zh-CN" altLang="en-US" sz="2600" dirty="0">
                <a:latin typeface="Times New Roman" panose="02020603050405020304" pitchFamily="18" charset="0"/>
                <a:ea typeface="黑体" panose="02010609060101010101" pitchFamily="49" charset="-122"/>
                <a:cs typeface="Times New Roman" panose="02020603050405020304" pitchFamily="18" charset="0"/>
                <a:sym typeface="+mn-ea"/>
              </a:rPr>
              <a:t>监督学习方法又可以分为</a:t>
            </a:r>
            <a:r>
              <a:rPr lang="zh-CN" altLang="en-US" sz="2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生成（式）方法</a:t>
            </a:r>
            <a:r>
              <a:rPr lang="en-US" altLang="zh-CN" sz="2600" dirty="0">
                <a:latin typeface="Times New Roman" panose="02020603050405020304" pitchFamily="18" charset="0"/>
                <a:ea typeface="黑体" panose="02010609060101010101" pitchFamily="49" charset="-122"/>
                <a:cs typeface="Times New Roman" panose="02020603050405020304" pitchFamily="18" charset="0"/>
                <a:sym typeface="+mn-ea"/>
              </a:rPr>
              <a:t>(generative approach)</a:t>
            </a:r>
            <a:r>
              <a:rPr lang="zh-CN" altLang="en-US" sz="2600" dirty="0">
                <a:latin typeface="Times New Roman" panose="02020603050405020304" pitchFamily="18" charset="0"/>
                <a:ea typeface="黑体" panose="02010609060101010101" pitchFamily="49" charset="-122"/>
                <a:cs typeface="Times New Roman" panose="02020603050405020304" pitchFamily="18" charset="0"/>
                <a:sym typeface="+mn-ea"/>
              </a:rPr>
              <a:t>和</a:t>
            </a:r>
            <a:r>
              <a:rPr lang="zh-CN" altLang="en-US" sz="2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判别（式）方法</a:t>
            </a:r>
            <a:r>
              <a:rPr lang="en-US" altLang="zh-CN" sz="2600" dirty="0">
                <a:latin typeface="Times New Roman" panose="02020603050405020304" pitchFamily="18" charset="0"/>
                <a:ea typeface="黑体" panose="02010609060101010101" pitchFamily="49" charset="-122"/>
                <a:cs typeface="Times New Roman" panose="02020603050405020304" pitchFamily="18" charset="0"/>
                <a:sym typeface="+mn-ea"/>
              </a:rPr>
              <a:t>(discriminative approach)</a:t>
            </a:r>
            <a:r>
              <a:rPr lang="zh-CN" altLang="en-US" sz="2600" dirty="0">
                <a:latin typeface="Times New Roman" panose="02020603050405020304" pitchFamily="18" charset="0"/>
                <a:ea typeface="黑体" panose="02010609060101010101" pitchFamily="49" charset="-122"/>
                <a:cs typeface="Times New Roman" panose="02020603050405020304" pitchFamily="18" charset="0"/>
                <a:sym typeface="+mn-ea"/>
              </a:rPr>
              <a:t>。所学到的模型分别称为</a:t>
            </a:r>
            <a:r>
              <a:rPr lang="zh-CN" altLang="en-US" sz="2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生成（式）模型</a:t>
            </a:r>
            <a:r>
              <a:rPr lang="en-US" altLang="zh-CN" sz="2600" dirty="0">
                <a:latin typeface="Times New Roman" panose="02020603050405020304" pitchFamily="18" charset="0"/>
                <a:ea typeface="黑体" panose="02010609060101010101" pitchFamily="49" charset="-122"/>
                <a:cs typeface="Times New Roman" panose="02020603050405020304" pitchFamily="18" charset="0"/>
                <a:sym typeface="+mn-ea"/>
              </a:rPr>
              <a:t>(generative model)</a:t>
            </a:r>
            <a:r>
              <a:rPr lang="zh-CN" altLang="en-US" sz="2600" dirty="0">
                <a:latin typeface="Times New Roman" panose="02020603050405020304" pitchFamily="18" charset="0"/>
                <a:ea typeface="黑体" panose="02010609060101010101" pitchFamily="49" charset="-122"/>
                <a:cs typeface="Times New Roman" panose="02020603050405020304" pitchFamily="18" charset="0"/>
                <a:sym typeface="+mn-ea"/>
              </a:rPr>
              <a:t>和</a:t>
            </a:r>
            <a:r>
              <a:rPr lang="zh-CN" altLang="en-US" sz="2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判别（式）模型</a:t>
            </a:r>
            <a:r>
              <a:rPr lang="en-US" altLang="zh-CN" sz="2600" dirty="0">
                <a:latin typeface="Times New Roman" panose="02020603050405020304" pitchFamily="18" charset="0"/>
                <a:ea typeface="黑体" panose="02010609060101010101" pitchFamily="49" charset="-122"/>
                <a:cs typeface="Times New Roman" panose="02020603050405020304" pitchFamily="18" charset="0"/>
                <a:sym typeface="+mn-ea"/>
              </a:rPr>
              <a:t>(discriminative model).</a:t>
            </a:r>
            <a:endParaRPr kumimoji="0" lang="zh-CN" sz="2600" b="1" u="none" strike="noStrike" kern="0" cap="none" spc="0" normalizeH="0" baseline="0" noProof="0">
              <a:ln>
                <a:noFill/>
              </a:ln>
              <a:solidFill>
                <a:schemeClr val="tx1"/>
              </a:solidFill>
              <a:effectLst/>
              <a:uLnTx/>
              <a:uFillTx/>
              <a:latin typeface="Times New Roman" panose="02020603050405020304" pitchFamily="18" charset="0"/>
              <a:ea typeface="+mn-ea"/>
              <a:cs typeface="+mn-cs"/>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21346" y="611592"/>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anose="02010609060101010101" pitchFamily="49" charset="-122"/>
              </a:rPr>
              <a:t>6.</a:t>
            </a:r>
            <a:r>
              <a:rPr lang="zh-CN" altLang="en-US" sz="2800" b="1" dirty="0">
                <a:solidFill>
                  <a:srgbClr val="000099"/>
                </a:solidFill>
                <a:effectLst>
                  <a:outerShdw blurRad="38100" dist="38100" dir="2700000" algn="tl">
                    <a:srgbClr val="C0C0C0"/>
                  </a:outerShdw>
                </a:effectLst>
                <a:latin typeface="黑体" panose="02010609060101010101" pitchFamily="49" charset="-122"/>
              </a:rPr>
              <a:t>监督学习的学习模型</a:t>
            </a:r>
            <a:endParaRPr lang="en-US" altLang="zh-CN" sz="2800" b="1" dirty="0">
              <a:solidFill>
                <a:srgbClr val="000099"/>
              </a:solidFill>
              <a:effectLst>
                <a:outerShdw blurRad="38100" dist="38100" dir="2700000" algn="tl">
                  <a:srgbClr val="C0C0C0"/>
                </a:outerShdw>
              </a:effectLst>
              <a:latin typeface="黑体" panose="02010609060101010101" pitchFamily="49" charset="-122"/>
            </a:endParaRPr>
          </a:p>
        </p:txBody>
      </p:sp>
      <p:sp>
        <p:nvSpPr>
          <p:cNvPr id="10" name="Rectangle 2"/>
          <p:cNvSpPr txBox="1"/>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sp>
        <p:nvSpPr>
          <p:cNvPr id="162819" name="Rectangle 3"/>
          <p:cNvSpPr>
            <a:spLocks noGrp="1" noChangeArrowheads="1"/>
          </p:cNvSpPr>
          <p:nvPr/>
        </p:nvSpPr>
        <p:spPr>
          <a:xfrm>
            <a:off x="812800" y="1246505"/>
            <a:ext cx="10541000" cy="1455420"/>
          </a:xfrm>
          <a:prstGeom prst="rect">
            <a:avLst/>
          </a:prstGeom>
          <a:noFill/>
          <a:ln w="9525">
            <a:solidFill>
              <a:srgbClr val="808080"/>
            </a:solidFill>
          </a:ln>
          <a:extLst>
            <a:ext uri="{909E8E84-426E-40DD-AFC4-6F175D3DCCD1}">
              <a14:hiddenFill xmlns:a14="http://schemas.microsoft.com/office/drawing/2010/main">
                <a:gradFill rotWithShape="0">
                  <a:gsLst>
                    <a:gs pos="0">
                      <a:srgbClr val="CCFFFF"/>
                    </a:gs>
                    <a:gs pos="50000">
                      <a:schemeClr val="bg1"/>
                    </a:gs>
                    <a:gs pos="100000">
                      <a:srgbClr val="CCFFFF"/>
                    </a:gs>
                  </a:gsLst>
                  <a:lin ang="5400000" scaled="1"/>
                </a:gradFill>
              </a14:hiddenFill>
            </a:ext>
          </a:extLst>
        </p:spPr>
        <p:txBody>
          <a:bodyPr vert="horz" wrap="square" lIns="91440" tIns="45720" rIns="91440" bIns="45720" numCol="1" anchor="t" anchorCtr="0" compatLnSpc="1"/>
          <a:lstStyle>
            <a:lvl1pPr marL="469900" indent="-469900" algn="just" rtl="0" fontAlgn="base">
              <a:lnSpc>
                <a:spcPct val="120000"/>
              </a:lnSpc>
              <a:spcBef>
                <a:spcPct val="3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0" marR="0" lvl="0" indent="0" algn="just" defTabSz="914400" rtl="0" eaLnBrk="1" fontAlgn="base" latinLnBrk="0" hangingPunct="1">
              <a:lnSpc>
                <a:spcPct val="110000"/>
              </a:lnSpc>
              <a:spcBef>
                <a:spcPct val="30000"/>
              </a:spcBef>
              <a:spcAft>
                <a:spcPct val="0"/>
              </a:spcAft>
              <a:buClr>
                <a:schemeClr val="accent2"/>
              </a:buClr>
              <a:buSzTx/>
              <a:buFont typeface="Wingdings" panose="05000000000000000000" pitchFamily="2" charset="2"/>
              <a:buNone/>
              <a:defRPr/>
            </a:pPr>
            <a:r>
              <a:rPr lang="zh-CN" altLang="en-US" sz="2600" dirty="0">
                <a:latin typeface="Times New Roman" panose="02020603050405020304" pitchFamily="18" charset="0"/>
                <a:ea typeface="黑体" panose="02010609060101010101" pitchFamily="49" charset="-122"/>
                <a:cs typeface="Times New Roman" panose="02020603050405020304" pitchFamily="18" charset="0"/>
                <a:sym typeface="+mn-ea"/>
              </a:rPr>
              <a:t>监督学习方法又可以分为</a:t>
            </a:r>
            <a:r>
              <a:rPr lang="zh-CN" altLang="en-US" sz="2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生成（式）方法</a:t>
            </a:r>
            <a:r>
              <a:rPr lang="en-US" altLang="zh-CN" sz="2600" dirty="0">
                <a:latin typeface="Times New Roman" panose="02020603050405020304" pitchFamily="18" charset="0"/>
                <a:ea typeface="黑体" panose="02010609060101010101" pitchFamily="49" charset="-122"/>
                <a:cs typeface="Times New Roman" panose="02020603050405020304" pitchFamily="18" charset="0"/>
                <a:sym typeface="+mn-ea"/>
              </a:rPr>
              <a:t>(generative approach)</a:t>
            </a:r>
            <a:r>
              <a:rPr lang="zh-CN" altLang="en-US" sz="2600" dirty="0">
                <a:latin typeface="Times New Roman" panose="02020603050405020304" pitchFamily="18" charset="0"/>
                <a:ea typeface="黑体" panose="02010609060101010101" pitchFamily="49" charset="-122"/>
                <a:cs typeface="Times New Roman" panose="02020603050405020304" pitchFamily="18" charset="0"/>
                <a:sym typeface="+mn-ea"/>
              </a:rPr>
              <a:t>和</a:t>
            </a:r>
            <a:r>
              <a:rPr lang="zh-CN" altLang="en-US" sz="2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判别（式）方法</a:t>
            </a:r>
            <a:r>
              <a:rPr lang="en-US" altLang="zh-CN" sz="2600" dirty="0">
                <a:latin typeface="Times New Roman" panose="02020603050405020304" pitchFamily="18" charset="0"/>
                <a:ea typeface="黑体" panose="02010609060101010101" pitchFamily="49" charset="-122"/>
                <a:cs typeface="Times New Roman" panose="02020603050405020304" pitchFamily="18" charset="0"/>
                <a:sym typeface="+mn-ea"/>
              </a:rPr>
              <a:t>(discriminative approach)</a:t>
            </a:r>
            <a:r>
              <a:rPr lang="zh-CN" altLang="en-US" sz="2600" dirty="0">
                <a:latin typeface="Times New Roman" panose="02020603050405020304" pitchFamily="18" charset="0"/>
                <a:ea typeface="黑体" panose="02010609060101010101" pitchFamily="49" charset="-122"/>
                <a:cs typeface="Times New Roman" panose="02020603050405020304" pitchFamily="18" charset="0"/>
                <a:sym typeface="+mn-ea"/>
              </a:rPr>
              <a:t>。所学到的模型分别称为</a:t>
            </a:r>
            <a:r>
              <a:rPr lang="zh-CN" altLang="en-US" sz="2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生成（式）模型</a:t>
            </a:r>
            <a:r>
              <a:rPr lang="en-US" altLang="zh-CN" sz="2600" dirty="0">
                <a:latin typeface="Times New Roman" panose="02020603050405020304" pitchFamily="18" charset="0"/>
                <a:ea typeface="黑体" panose="02010609060101010101" pitchFamily="49" charset="-122"/>
                <a:cs typeface="Times New Roman" panose="02020603050405020304" pitchFamily="18" charset="0"/>
                <a:sym typeface="+mn-ea"/>
              </a:rPr>
              <a:t>(generative model)</a:t>
            </a:r>
            <a:r>
              <a:rPr lang="zh-CN" altLang="en-US" sz="2600" dirty="0">
                <a:latin typeface="Times New Roman" panose="02020603050405020304" pitchFamily="18" charset="0"/>
                <a:ea typeface="黑体" panose="02010609060101010101" pitchFamily="49" charset="-122"/>
                <a:cs typeface="Times New Roman" panose="02020603050405020304" pitchFamily="18" charset="0"/>
                <a:sym typeface="+mn-ea"/>
              </a:rPr>
              <a:t>和</a:t>
            </a:r>
            <a:r>
              <a:rPr lang="zh-CN" altLang="en-US" sz="2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判别（式）模型</a:t>
            </a:r>
            <a:r>
              <a:rPr lang="en-US" altLang="zh-CN" sz="2600" dirty="0">
                <a:latin typeface="Times New Roman" panose="02020603050405020304" pitchFamily="18" charset="0"/>
                <a:ea typeface="黑体" panose="02010609060101010101" pitchFamily="49" charset="-122"/>
                <a:cs typeface="Times New Roman" panose="02020603050405020304" pitchFamily="18" charset="0"/>
                <a:sym typeface="+mn-ea"/>
              </a:rPr>
              <a:t>(discriminative model).</a:t>
            </a:r>
            <a:endParaRPr kumimoji="0" lang="zh-CN" sz="2600" b="1" u="none" strike="noStrike" kern="0" cap="none" spc="0" normalizeH="0" baseline="0" noProof="0">
              <a:ln>
                <a:noFill/>
              </a:ln>
              <a:solidFill>
                <a:schemeClr val="tx1"/>
              </a:solidFill>
              <a:effectLst/>
              <a:uLnTx/>
              <a:uFillTx/>
              <a:latin typeface="Times New Roman" panose="02020603050405020304" pitchFamily="18" charset="0"/>
              <a:ea typeface="+mn-ea"/>
              <a:cs typeface="+mn-cs"/>
              <a:sym typeface="+mn-ea"/>
            </a:endParaRPr>
          </a:p>
        </p:txBody>
      </p:sp>
      <mc:AlternateContent xmlns:mc="http://schemas.openxmlformats.org/markup-compatibility/2006" xmlns:a14="http://schemas.microsoft.com/office/drawing/2010/main">
        <mc:Choice Requires="a14">
          <p:sp>
            <p:nvSpPr>
              <p:cNvPr id="2" name="矩形 1"/>
              <p:cNvSpPr/>
              <p:nvPr/>
            </p:nvSpPr>
            <p:spPr>
              <a:xfrm>
                <a:off x="812800" y="2939415"/>
                <a:ext cx="7287260" cy="3735705"/>
              </a:xfrm>
              <a:prstGeom prst="rect">
                <a:avLst/>
              </a:prstGeom>
              <a:ln>
                <a:solidFill>
                  <a:schemeClr val="tx1"/>
                </a:solidFill>
              </a:ln>
            </p:spPr>
            <p:txBody>
              <a:bodyPr wrap="square">
                <a:spAutoFit/>
              </a:bodyPr>
              <a:lstStyle/>
              <a:p>
                <a:pPr marL="285750" indent="-285750">
                  <a:lnSpc>
                    <a:spcPct val="150000"/>
                  </a:lnSpc>
                  <a:buFont typeface="Wingdings" panose="05000000000000000000" pitchFamily="2" charset="2"/>
                  <a:buChar char="l"/>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生成模型从数据中学习联合概率分布</a:t>
                </a:r>
                <a14:m>
                  <m:oMath xmlns:m="http://schemas.openxmlformats.org/officeDocument/2006/math">
                    <m:r>
                      <a:rPr lang="en-US" altLang="zh-CN" sz="2400" b="0" i="1" smtClean="0">
                        <a:latin typeface="Cambria Math" panose="02040503050406030204"/>
                        <a:ea typeface="黑体" panose="02010609060101010101" pitchFamily="49" charset="-122"/>
                        <a:cs typeface="Times New Roman" panose="02020603050405020304" pitchFamily="18" charset="0"/>
                      </a:rPr>
                      <m:t>𝑃</m:t>
                    </m:r>
                    <m:r>
                      <a:rPr lang="en-US" altLang="zh-CN" sz="2400" b="0" i="1" smtClean="0">
                        <a:latin typeface="Cambria Math" panose="02040503050406030204"/>
                        <a:ea typeface="黑体" panose="02010609060101010101" pitchFamily="49" charset="-122"/>
                        <a:cs typeface="Times New Roman" panose="02020603050405020304" pitchFamily="18" charset="0"/>
                      </a:rPr>
                      <m:t>(</m:t>
                    </m:r>
                    <m:r>
                      <a:rPr lang="en-US" altLang="zh-CN" sz="2400" b="0" i="1" smtClean="0">
                        <a:latin typeface="Cambria Math" panose="02040503050406030204"/>
                        <a:ea typeface="黑体" panose="02010609060101010101" pitchFamily="49" charset="-122"/>
                        <a:cs typeface="Times New Roman" panose="02020603050405020304" pitchFamily="18" charset="0"/>
                      </a:rPr>
                      <m:t>𝑋</m:t>
                    </m:r>
                    <m:r>
                      <a:rPr lang="en-US" altLang="zh-CN" sz="2400" b="0" i="1" smtClean="0">
                        <a:latin typeface="Cambria Math" panose="02040503050406030204"/>
                        <a:ea typeface="黑体" panose="02010609060101010101" pitchFamily="49" charset="-122"/>
                        <a:cs typeface="Times New Roman" panose="02020603050405020304" pitchFamily="18" charset="0"/>
                      </a:rPr>
                      <m:t>,</m:t>
                    </m:r>
                    <m:r>
                      <a:rPr lang="en-US" altLang="zh-CN" sz="2400" b="0" i="1" smtClean="0">
                        <a:latin typeface="Cambria Math" panose="02040503050406030204"/>
                        <a:ea typeface="黑体" panose="02010609060101010101" pitchFamily="49" charset="-122"/>
                        <a:cs typeface="Times New Roman" panose="02020603050405020304" pitchFamily="18" charset="0"/>
                      </a:rPr>
                      <m:t>𝑌</m:t>
                    </m:r>
                    <m:r>
                      <a:rPr lang="en-US" altLang="zh-CN" sz="2400" b="0" i="1" smtClean="0">
                        <a:latin typeface="Cambria Math" panose="02040503050406030204"/>
                        <a:ea typeface="黑体" panose="02010609060101010101" pitchFamily="49" charset="-122"/>
                        <a:cs typeface="Times New Roman" panose="02020603050405020304" pitchFamily="18" charset="0"/>
                      </a:rPr>
                      <m:t>)</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（通过似然概率</a:t>
                </a:r>
                <a14:m>
                  <m:oMath xmlns:m="http://schemas.openxmlformats.org/officeDocument/2006/math">
                    <m:r>
                      <a:rPr lang="en-US" altLang="zh-CN" sz="2400" i="1">
                        <a:latin typeface="Cambria Math" panose="02040503050406030204"/>
                        <a:ea typeface="黑体" panose="02010609060101010101" pitchFamily="49" charset="-122"/>
                        <a:cs typeface="Times New Roman" panose="02020603050405020304" pitchFamily="18" charset="0"/>
                      </a:rPr>
                      <m:t>𝑃</m:t>
                    </m:r>
                    <m:r>
                      <a:rPr lang="en-US" altLang="zh-CN" sz="2400" i="1">
                        <a:latin typeface="Cambria Math" panose="02040503050406030204"/>
                        <a:ea typeface="黑体" panose="02010609060101010101" pitchFamily="49" charset="-122"/>
                        <a:cs typeface="Times New Roman" panose="02020603050405020304" pitchFamily="18" charset="0"/>
                      </a:rPr>
                      <m:t>(</m:t>
                    </m:r>
                    <m:r>
                      <a:rPr lang="en-US" altLang="zh-CN" sz="2400" b="0" i="1" smtClean="0">
                        <a:latin typeface="Cambria Math" panose="02040503050406030204"/>
                        <a:ea typeface="黑体" panose="02010609060101010101" pitchFamily="49" charset="-122"/>
                        <a:cs typeface="Times New Roman" panose="02020603050405020304" pitchFamily="18" charset="0"/>
                      </a:rPr>
                      <m:t>𝑋</m:t>
                    </m:r>
                    <m:r>
                      <a:rPr lang="en-US" altLang="zh-CN" sz="2400" b="0" i="1" smtClean="0">
                        <a:latin typeface="Cambria Math" panose="02040503050406030204"/>
                        <a:ea typeface="黑体" panose="02010609060101010101" pitchFamily="49" charset="-122"/>
                        <a:cs typeface="Times New Roman" panose="02020603050405020304" pitchFamily="18" charset="0"/>
                      </a:rPr>
                      <m:t>|</m:t>
                    </m:r>
                    <m:r>
                      <a:rPr lang="en-US" altLang="zh-CN" sz="2400" b="0" i="1" smtClean="0">
                        <a:latin typeface="Cambria Math" panose="02040503050406030204"/>
                        <a:ea typeface="黑体" panose="02010609060101010101" pitchFamily="49" charset="-122"/>
                        <a:cs typeface="Times New Roman" panose="02020603050405020304" pitchFamily="18" charset="0"/>
                      </a:rPr>
                      <m:t>𝑌</m:t>
                    </m:r>
                    <m:r>
                      <a:rPr lang="en-US" altLang="zh-CN" sz="2400" i="1">
                        <a:latin typeface="Cambria Math" panose="02040503050406030204"/>
                        <a:ea typeface="黑体" panose="02010609060101010101" pitchFamily="49" charset="-122"/>
                        <a:cs typeface="Times New Roman" panose="02020603050405020304" pitchFamily="18" charset="0"/>
                      </a:rPr>
                      <m:t>) </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和类概率</a:t>
                </a:r>
                <a14:m>
                  <m:oMath xmlns:m="http://schemas.openxmlformats.org/officeDocument/2006/math">
                    <m:r>
                      <a:rPr lang="en-US" altLang="zh-CN" sz="2400" i="1">
                        <a:latin typeface="Cambria Math" panose="02040503050406030204"/>
                        <a:ea typeface="黑体" panose="02010609060101010101" pitchFamily="49" charset="-122"/>
                        <a:cs typeface="Times New Roman" panose="02020603050405020304" pitchFamily="18" charset="0"/>
                      </a:rPr>
                      <m:t>𝑃</m:t>
                    </m:r>
                    <m:r>
                      <a:rPr lang="en-US" altLang="zh-CN" sz="2400" i="1">
                        <a:latin typeface="Cambria Math" panose="02040503050406030204"/>
                        <a:ea typeface="黑体" panose="02010609060101010101" pitchFamily="49" charset="-122"/>
                        <a:cs typeface="Times New Roman" panose="02020603050405020304" pitchFamily="18" charset="0"/>
                      </a:rPr>
                      <m:t>(</m:t>
                    </m:r>
                    <m:r>
                      <a:rPr lang="en-US" altLang="zh-CN" sz="2400" i="1">
                        <a:latin typeface="Cambria Math" panose="02040503050406030204"/>
                        <a:ea typeface="黑体" panose="02010609060101010101" pitchFamily="49" charset="-122"/>
                        <a:cs typeface="Times New Roman" panose="02020603050405020304" pitchFamily="18" charset="0"/>
                      </a:rPr>
                      <m:t>𝑌</m:t>
                    </m:r>
                    <m:r>
                      <a:rPr lang="en-US" altLang="zh-CN" sz="2400" i="1">
                        <a:latin typeface="Cambria Math" panose="02040503050406030204"/>
                        <a:ea typeface="黑体" panose="02010609060101010101" pitchFamily="49" charset="-122"/>
                        <a:cs typeface="Times New Roman" panose="02020603050405020304" pitchFamily="18" charset="0"/>
                      </a:rPr>
                      <m:t>) </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的乘积来求取）</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2400">
                    <a:latin typeface="Cambria Math" panose="02040503050406030204"/>
                    <a:ea typeface="黑体" panose="02010609060101010101" pitchFamily="49" charset="-122"/>
                    <a:cs typeface="Times New Roman" panose="02020603050405020304" pitchFamily="18" charset="0"/>
                  </a:rPr>
                  <a:t>    </a:t>
                </a:r>
                <a14:m>
                  <m:oMath xmlns:m="http://schemas.openxmlformats.org/officeDocument/2006/math">
                    <m:r>
                      <a:rPr lang="en-US" altLang="zh-CN" sz="2400" i="1">
                        <a:latin typeface="Cambria Math" panose="02040503050406030204"/>
                        <a:ea typeface="黑体" panose="02010609060101010101" pitchFamily="49" charset="-122"/>
                        <a:cs typeface="Times New Roman" panose="02020603050405020304" pitchFamily="18" charset="0"/>
                      </a:rPr>
                      <m:t>𝑃</m:t>
                    </m:r>
                    <m:d>
                      <m:dPr>
                        <m:ctrlPr>
                          <a:rPr lang="en-US" altLang="zh-CN" sz="24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400" i="1">
                            <a:latin typeface="Cambria Math" panose="02040503050406030204"/>
                            <a:ea typeface="黑体" panose="02010609060101010101" pitchFamily="49" charset="-122"/>
                            <a:cs typeface="Times New Roman" panose="02020603050405020304" pitchFamily="18" charset="0"/>
                          </a:rPr>
                          <m:t>𝑌</m:t>
                        </m:r>
                      </m:e>
                      <m:e>
                        <m:r>
                          <a:rPr lang="en-US" altLang="zh-CN" sz="2400" i="1">
                            <a:latin typeface="Cambria Math" panose="02040503050406030204"/>
                            <a:ea typeface="黑体" panose="02010609060101010101" pitchFamily="49" charset="-122"/>
                            <a:cs typeface="Times New Roman" panose="02020603050405020304" pitchFamily="18" charset="0"/>
                          </a:rPr>
                          <m:t>𝑋</m:t>
                        </m:r>
                      </m:e>
                    </m:d>
                    <m:r>
                      <a:rPr lang="en-US" altLang="zh-CN" sz="2400" b="0" i="1" smtClean="0">
                        <a:latin typeface="Cambria Math" panose="02040503050406030204"/>
                        <a:ea typeface="黑体" panose="02010609060101010101" pitchFamily="49" charset="-122"/>
                        <a:cs typeface="Times New Roman" panose="02020603050405020304" pitchFamily="18" charset="0"/>
                      </a:rPr>
                      <m:t>=</m:t>
                    </m:r>
                    <m:f>
                      <m:fPr>
                        <m:ctrlP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2400" b="0" i="1" smtClean="0">
                            <a:latin typeface="Cambria Math" panose="02040503050406030204"/>
                            <a:ea typeface="黑体" panose="02010609060101010101" pitchFamily="49" charset="-122"/>
                            <a:cs typeface="Times New Roman" panose="02020603050405020304" pitchFamily="18" charset="0"/>
                          </a:rPr>
                          <m:t>𝑃</m:t>
                        </m:r>
                        <m:r>
                          <a:rPr lang="en-US" altLang="zh-CN" sz="2400" b="0" i="1" smtClean="0">
                            <a:latin typeface="Cambria Math" panose="02040503050406030204"/>
                            <a:ea typeface="黑体" panose="02010609060101010101" pitchFamily="49" charset="-122"/>
                            <a:cs typeface="Times New Roman" panose="02020603050405020304" pitchFamily="18" charset="0"/>
                          </a:rPr>
                          <m:t>(</m:t>
                        </m:r>
                        <m:r>
                          <a:rPr lang="en-US" altLang="zh-CN" sz="2400" b="0" i="1" smtClean="0">
                            <a:latin typeface="Cambria Math" panose="02040503050406030204"/>
                            <a:ea typeface="黑体" panose="02010609060101010101" pitchFamily="49" charset="-122"/>
                            <a:cs typeface="Times New Roman" panose="02020603050405020304" pitchFamily="18" charset="0"/>
                          </a:rPr>
                          <m:t>𝑋</m:t>
                        </m:r>
                        <m:r>
                          <a:rPr lang="en-US" altLang="zh-CN" sz="2400" b="0" i="1" smtClean="0">
                            <a:latin typeface="Cambria Math" panose="02040503050406030204"/>
                            <a:ea typeface="黑体" panose="02010609060101010101" pitchFamily="49" charset="-122"/>
                            <a:cs typeface="Times New Roman" panose="02020603050405020304" pitchFamily="18" charset="0"/>
                          </a:rPr>
                          <m:t>,</m:t>
                        </m:r>
                        <m:r>
                          <a:rPr lang="en-US" altLang="zh-CN" sz="2400" b="0" i="1" smtClean="0">
                            <a:latin typeface="Cambria Math" panose="02040503050406030204"/>
                            <a:ea typeface="黑体" panose="02010609060101010101" pitchFamily="49" charset="-122"/>
                            <a:cs typeface="Times New Roman" panose="02020603050405020304" pitchFamily="18" charset="0"/>
                          </a:rPr>
                          <m:t>𝑌</m:t>
                        </m:r>
                        <m:r>
                          <a:rPr lang="en-US" altLang="zh-CN" sz="2400" b="0" i="1" smtClean="0">
                            <a:latin typeface="Cambria Math" panose="02040503050406030204"/>
                            <a:ea typeface="黑体" panose="02010609060101010101" pitchFamily="49" charset="-122"/>
                            <a:cs typeface="Times New Roman" panose="02020603050405020304" pitchFamily="18" charset="0"/>
                          </a:rPr>
                          <m:t>)</m:t>
                        </m:r>
                      </m:num>
                      <m:den>
                        <m:r>
                          <a:rPr lang="en-US" altLang="zh-CN" sz="2400" b="0" i="1" smtClean="0">
                            <a:latin typeface="Cambria Math" panose="02040503050406030204"/>
                            <a:ea typeface="黑体" panose="02010609060101010101" pitchFamily="49" charset="-122"/>
                            <a:cs typeface="Times New Roman" panose="02020603050405020304" pitchFamily="18" charset="0"/>
                          </a:rPr>
                          <m:t>𝑃</m:t>
                        </m:r>
                        <m:r>
                          <a:rPr lang="en-US" altLang="zh-CN" sz="2400" b="0" i="1" smtClean="0">
                            <a:latin typeface="Cambria Math" panose="02040503050406030204"/>
                            <a:ea typeface="黑体" panose="02010609060101010101" pitchFamily="49" charset="-122"/>
                            <a:cs typeface="Times New Roman" panose="02020603050405020304" pitchFamily="18" charset="0"/>
                          </a:rPr>
                          <m:t>(</m:t>
                        </m:r>
                        <m:r>
                          <a:rPr lang="en-US" altLang="zh-CN" sz="2400" b="0" i="1" smtClean="0">
                            <a:latin typeface="Cambria Math" panose="02040503050406030204"/>
                            <a:ea typeface="黑体" panose="02010609060101010101" pitchFamily="49" charset="-122"/>
                            <a:cs typeface="Times New Roman" panose="02020603050405020304" pitchFamily="18" charset="0"/>
                          </a:rPr>
                          <m:t>𝑋</m:t>
                        </m:r>
                        <m:r>
                          <a:rPr lang="en-US" altLang="zh-CN" sz="2400" b="0" i="1" smtClean="0">
                            <a:latin typeface="Cambria Math" panose="02040503050406030204"/>
                            <a:ea typeface="黑体" panose="02010609060101010101" pitchFamily="49" charset="-122"/>
                            <a:cs typeface="Times New Roman" panose="02020603050405020304" pitchFamily="18" charset="0"/>
                          </a:rPr>
                          <m:t>)</m:t>
                        </m:r>
                      </m:den>
                    </m:f>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或者 </a:t>
                </a:r>
                <a14:m>
                  <m:oMath xmlns:m="http://schemas.openxmlformats.org/officeDocument/2006/math">
                    <m:r>
                      <a:rPr lang="en-US" altLang="zh-CN" sz="2400" i="1">
                        <a:latin typeface="Cambria Math" panose="02040503050406030204"/>
                        <a:ea typeface="黑体" panose="02010609060101010101" pitchFamily="49" charset="-122"/>
                        <a:cs typeface="Times New Roman" panose="02020603050405020304" pitchFamily="18" charset="0"/>
                      </a:rPr>
                      <m:t>𝑃</m:t>
                    </m:r>
                    <m:d>
                      <m:dPr>
                        <m:ctrlPr>
                          <a:rPr lang="en-US" altLang="zh-CN" sz="24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400" i="1">
                            <a:latin typeface="Cambria Math" panose="02040503050406030204"/>
                            <a:ea typeface="黑体" panose="02010609060101010101" pitchFamily="49" charset="-122"/>
                            <a:cs typeface="Times New Roman" panose="02020603050405020304" pitchFamily="18" charset="0"/>
                          </a:rPr>
                          <m:t>𝑌</m:t>
                        </m:r>
                      </m:e>
                      <m:e>
                        <m:r>
                          <a:rPr lang="en-US" altLang="zh-CN" sz="2400" i="1">
                            <a:latin typeface="Cambria Math" panose="02040503050406030204"/>
                            <a:ea typeface="黑体" panose="02010609060101010101" pitchFamily="49" charset="-122"/>
                            <a:cs typeface="Times New Roman" panose="02020603050405020304" pitchFamily="18" charset="0"/>
                          </a:rPr>
                          <m:t>𝑋</m:t>
                        </m:r>
                      </m:e>
                    </m:d>
                    <m:r>
                      <a:rPr lang="en-US" altLang="zh-CN" sz="2400" i="1">
                        <a:latin typeface="Cambria Math" panose="02040503050406030204"/>
                        <a:ea typeface="黑体" panose="02010609060101010101" pitchFamily="49" charset="-122"/>
                        <a:cs typeface="Times New Roman" panose="02020603050405020304" pitchFamily="18" charset="0"/>
                      </a:rPr>
                      <m:t>=</m:t>
                    </m:r>
                    <m:f>
                      <m:fPr>
                        <m:ctrlPr>
                          <a:rPr lang="en-US" altLang="zh-CN" sz="2400" i="1">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2400" i="1">
                            <a:latin typeface="Cambria Math" panose="02040503050406030204"/>
                            <a:ea typeface="黑体" panose="02010609060101010101" pitchFamily="49" charset="-122"/>
                            <a:cs typeface="Times New Roman" panose="02020603050405020304" pitchFamily="18" charset="0"/>
                          </a:rPr>
                          <m:t>𝑃</m:t>
                        </m:r>
                        <m:r>
                          <a:rPr lang="en-US" altLang="zh-CN" sz="2400" i="1">
                            <a:latin typeface="Cambria Math" panose="02040503050406030204"/>
                            <a:ea typeface="黑体" panose="02010609060101010101" pitchFamily="49" charset="-122"/>
                            <a:cs typeface="Times New Roman" panose="02020603050405020304" pitchFamily="18" charset="0"/>
                          </a:rPr>
                          <m:t>(</m:t>
                        </m:r>
                        <m:r>
                          <a:rPr lang="en-US" altLang="zh-CN" sz="2400" b="0" i="1" smtClean="0">
                            <a:latin typeface="Cambria Math" panose="02040503050406030204"/>
                            <a:ea typeface="黑体" panose="02010609060101010101" pitchFamily="49" charset="-122"/>
                            <a:cs typeface="Times New Roman" panose="02020603050405020304" pitchFamily="18" charset="0"/>
                          </a:rPr>
                          <m:t>𝑋</m:t>
                        </m:r>
                        <m:r>
                          <a:rPr lang="en-US" altLang="zh-CN" sz="2400" b="0" i="1" smtClean="0">
                            <a:latin typeface="Cambria Math" panose="02040503050406030204"/>
                            <a:ea typeface="黑体" panose="02010609060101010101" pitchFamily="49" charset="-122"/>
                            <a:cs typeface="Times New Roman" panose="02020603050405020304" pitchFamily="18" charset="0"/>
                          </a:rPr>
                          <m:t>|</m:t>
                        </m:r>
                        <m:r>
                          <a:rPr lang="en-US" altLang="zh-CN" sz="2400" b="0" i="1" smtClean="0">
                            <a:latin typeface="Cambria Math" panose="02040503050406030204"/>
                            <a:ea typeface="黑体" panose="02010609060101010101" pitchFamily="49" charset="-122"/>
                            <a:cs typeface="Times New Roman" panose="02020603050405020304" pitchFamily="18" charset="0"/>
                          </a:rPr>
                          <m:t>𝑌</m:t>
                        </m:r>
                        <m:r>
                          <a:rPr lang="en-US" altLang="zh-CN" sz="2400" i="1">
                            <a:latin typeface="Cambria Math" panose="02040503050406030204"/>
                            <a:ea typeface="黑体" panose="02010609060101010101" pitchFamily="49" charset="-122"/>
                            <a:cs typeface="Times New Roman" panose="02020603050405020304" pitchFamily="18" charset="0"/>
                          </a:rPr>
                          <m:t>)</m:t>
                        </m:r>
                        <m:r>
                          <a:rPr lang="en-US" altLang="zh-CN" sz="2400" i="1" smtClean="0">
                            <a:latin typeface="Cambria Math" panose="02040503050406030204"/>
                            <a:ea typeface="Cambria Math" panose="02040503050406030204"/>
                            <a:cs typeface="Times New Roman" panose="02020603050405020304" pitchFamily="18" charset="0"/>
                          </a:rPr>
                          <m:t>×</m:t>
                        </m:r>
                        <m:r>
                          <a:rPr lang="en-US" altLang="zh-CN" sz="2400" b="0" i="1" smtClean="0">
                            <a:latin typeface="Cambria Math" panose="02040503050406030204"/>
                            <a:ea typeface="Cambria Math" panose="02040503050406030204"/>
                            <a:cs typeface="Times New Roman" panose="02020603050405020304" pitchFamily="18" charset="0"/>
                          </a:rPr>
                          <m:t>𝑃</m:t>
                        </m:r>
                        <m:r>
                          <a:rPr lang="en-US" altLang="zh-CN" sz="2400" b="0" i="1" smtClean="0">
                            <a:latin typeface="Cambria Math" panose="02040503050406030204"/>
                            <a:ea typeface="Cambria Math" panose="02040503050406030204"/>
                            <a:cs typeface="Times New Roman" panose="02020603050405020304" pitchFamily="18" charset="0"/>
                          </a:rPr>
                          <m:t>(</m:t>
                        </m:r>
                        <m:r>
                          <a:rPr lang="en-US" altLang="zh-CN" sz="2400" b="0" i="1" smtClean="0">
                            <a:latin typeface="Cambria Math" panose="02040503050406030204"/>
                            <a:ea typeface="Cambria Math" panose="02040503050406030204"/>
                            <a:cs typeface="Times New Roman" panose="02020603050405020304" pitchFamily="18" charset="0"/>
                          </a:rPr>
                          <m:t>𝑌</m:t>
                        </m:r>
                        <m:r>
                          <a:rPr lang="en-US" altLang="zh-CN" sz="2400" b="0" i="1" smtClean="0">
                            <a:latin typeface="Cambria Math" panose="02040503050406030204"/>
                            <a:ea typeface="Cambria Math" panose="02040503050406030204"/>
                            <a:cs typeface="Times New Roman" panose="02020603050405020304" pitchFamily="18" charset="0"/>
                          </a:rPr>
                          <m:t>)</m:t>
                        </m:r>
                      </m:num>
                      <m:den>
                        <m:r>
                          <a:rPr lang="en-US" altLang="zh-CN" sz="2400" i="1">
                            <a:latin typeface="Cambria Math" panose="02040503050406030204"/>
                            <a:ea typeface="黑体" panose="02010609060101010101" pitchFamily="49" charset="-122"/>
                            <a:cs typeface="Times New Roman" panose="02020603050405020304" pitchFamily="18" charset="0"/>
                          </a:rPr>
                          <m:t>𝑃</m:t>
                        </m:r>
                        <m:r>
                          <a:rPr lang="en-US" altLang="zh-CN" sz="2400" i="1">
                            <a:latin typeface="Cambria Math" panose="02040503050406030204"/>
                            <a:ea typeface="黑体" panose="02010609060101010101" pitchFamily="49" charset="-122"/>
                            <a:cs typeface="Times New Roman" panose="02020603050405020304" pitchFamily="18" charset="0"/>
                          </a:rPr>
                          <m:t>(</m:t>
                        </m:r>
                        <m:r>
                          <a:rPr lang="en-US" altLang="zh-CN" sz="2400" i="1">
                            <a:latin typeface="Cambria Math" panose="02040503050406030204"/>
                            <a:ea typeface="黑体" panose="02010609060101010101" pitchFamily="49" charset="-122"/>
                            <a:cs typeface="Times New Roman" panose="02020603050405020304" pitchFamily="18" charset="0"/>
                          </a:rPr>
                          <m:t>𝑋</m:t>
                        </m:r>
                        <m:r>
                          <a:rPr lang="en-US" altLang="zh-CN" sz="2400" i="1">
                            <a:latin typeface="Cambria Math" panose="02040503050406030204"/>
                            <a:ea typeface="黑体" panose="02010609060101010101" pitchFamily="49" charset="-122"/>
                            <a:cs typeface="Times New Roman" panose="02020603050405020304" pitchFamily="18" charset="0"/>
                          </a:rPr>
                          <m:t>)</m:t>
                        </m:r>
                      </m:den>
                    </m:f>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p>
              <a:p>
                <a:pPr marL="285750" indent="-285750">
                  <a:lnSpc>
                    <a:spcPct val="150000"/>
                  </a:lnSpc>
                  <a:buFont typeface="Wingdings" panose="05000000000000000000" pitchFamily="2" charset="2"/>
                  <a:buChar char="l"/>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典型方法为贝叶斯方法、隐马尔可夫链</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授之于鱼、不如授之于“渔”</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2400" dirty="0">
                    <a:ea typeface="黑体" panose="02010609060101010101" pitchFamily="49" charset="-122"/>
                    <a:cs typeface="Times New Roman" panose="02020603050405020304" pitchFamily="18" charset="0"/>
                  </a:rPr>
                  <a:t>联合分布概率</a:t>
                </a:r>
                <a14:m>
                  <m:oMath xmlns:m="http://schemas.openxmlformats.org/officeDocument/2006/math">
                    <m:r>
                      <a:rPr lang="en-US" altLang="zh-CN" sz="2400" i="1">
                        <a:latin typeface="Cambria Math" panose="02040503050406030204"/>
                        <a:ea typeface="黑体" panose="02010609060101010101" pitchFamily="49" charset="-122"/>
                        <a:cs typeface="Times New Roman" panose="02020603050405020304" pitchFamily="18" charset="0"/>
                      </a:rPr>
                      <m:t>𝑃</m:t>
                    </m:r>
                    <m:r>
                      <a:rPr lang="en-US" altLang="zh-CN" sz="2400" i="1">
                        <a:latin typeface="Cambria Math" panose="02040503050406030204"/>
                        <a:ea typeface="黑体" panose="02010609060101010101" pitchFamily="49" charset="-122"/>
                        <a:cs typeface="Times New Roman" panose="02020603050405020304" pitchFamily="18" charset="0"/>
                      </a:rPr>
                      <m:t>(</m:t>
                    </m:r>
                    <m:r>
                      <a:rPr lang="en-US" altLang="zh-CN" sz="2400" i="1">
                        <a:latin typeface="Cambria Math" panose="02040503050406030204"/>
                        <a:ea typeface="黑体" panose="02010609060101010101" pitchFamily="49" charset="-122"/>
                        <a:cs typeface="Times New Roman" panose="02020603050405020304" pitchFamily="18" charset="0"/>
                      </a:rPr>
                      <m:t>𝑋</m:t>
                    </m:r>
                    <m:r>
                      <a:rPr lang="en-US" altLang="zh-CN" sz="2400" b="0" i="1" smtClean="0">
                        <a:latin typeface="Cambria Math" panose="02040503050406030204"/>
                        <a:ea typeface="黑体" panose="02010609060101010101" pitchFamily="49" charset="-122"/>
                        <a:cs typeface="Times New Roman" panose="02020603050405020304" pitchFamily="18" charset="0"/>
                      </a:rPr>
                      <m:t>,</m:t>
                    </m:r>
                    <m:r>
                      <a:rPr lang="en-US" altLang="zh-CN" sz="2400" b="0" i="1" smtClean="0">
                        <a:latin typeface="Cambria Math" panose="02040503050406030204"/>
                        <a:ea typeface="黑体" panose="02010609060101010101" pitchFamily="49" charset="-122"/>
                        <a:cs typeface="Times New Roman" panose="02020603050405020304" pitchFamily="18" charset="0"/>
                      </a:rPr>
                      <m:t>𝑌</m:t>
                    </m:r>
                    <m:r>
                      <a:rPr lang="en-US" altLang="zh-CN" sz="2400" i="1">
                        <a:latin typeface="Cambria Math" panose="02040503050406030204"/>
                        <a:ea typeface="黑体" panose="02010609060101010101" pitchFamily="49" charset="-122"/>
                        <a:cs typeface="Times New Roman" panose="02020603050405020304" pitchFamily="18" charset="0"/>
                      </a:rPr>
                      <m:t>)</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或似然概率</a:t>
                </a:r>
                <a14:m>
                  <m:oMath xmlns:m="http://schemas.openxmlformats.org/officeDocument/2006/math">
                    <m:r>
                      <a:rPr lang="en-US" altLang="zh-CN" sz="2400" i="1">
                        <a:latin typeface="Cambria Math" panose="02040503050406030204"/>
                        <a:ea typeface="黑体" panose="02010609060101010101" pitchFamily="49" charset="-122"/>
                        <a:cs typeface="Times New Roman" panose="02020603050405020304" pitchFamily="18" charset="0"/>
                      </a:rPr>
                      <m:t>𝑃</m:t>
                    </m:r>
                    <m:r>
                      <a:rPr lang="en-US" altLang="zh-CN" sz="2400" i="1">
                        <a:latin typeface="Cambria Math" panose="02040503050406030204"/>
                        <a:ea typeface="黑体" panose="02010609060101010101" pitchFamily="49" charset="-122"/>
                        <a:cs typeface="Times New Roman" panose="02020603050405020304" pitchFamily="18" charset="0"/>
                      </a:rPr>
                      <m:t>(</m:t>
                    </m:r>
                    <m:r>
                      <a:rPr lang="en-US" altLang="zh-CN" sz="2400" b="0" i="1" smtClean="0">
                        <a:latin typeface="Cambria Math" panose="02040503050406030204"/>
                        <a:ea typeface="黑体" panose="02010609060101010101" pitchFamily="49" charset="-122"/>
                        <a:cs typeface="Times New Roman" panose="02020603050405020304" pitchFamily="18" charset="0"/>
                      </a:rPr>
                      <m:t>𝑋</m:t>
                    </m:r>
                    <m:r>
                      <a:rPr lang="en-US" altLang="zh-CN" sz="2400" i="1">
                        <a:latin typeface="Cambria Math" panose="02040503050406030204"/>
                        <a:ea typeface="黑体" panose="02010609060101010101" pitchFamily="49" charset="-122"/>
                        <a:cs typeface="Times New Roman" panose="02020603050405020304" pitchFamily="18" charset="0"/>
                      </a:rPr>
                      <m:t>|</m:t>
                    </m:r>
                    <m:r>
                      <a:rPr lang="en-US" altLang="zh-CN" sz="2400" b="0" i="1" smtClean="0">
                        <a:latin typeface="Cambria Math" panose="02040503050406030204"/>
                        <a:ea typeface="黑体" panose="02010609060101010101" pitchFamily="49" charset="-122"/>
                        <a:cs typeface="Times New Roman" panose="02020603050405020304" pitchFamily="18" charset="0"/>
                      </a:rPr>
                      <m:t>𝑌</m:t>
                    </m:r>
                    <m:r>
                      <a:rPr lang="en-US" altLang="zh-CN" sz="2400" i="1">
                        <a:latin typeface="Cambria Math" panose="02040503050406030204"/>
                        <a:ea typeface="黑体" panose="02010609060101010101" pitchFamily="49" charset="-122"/>
                        <a:cs typeface="Times New Roman" panose="02020603050405020304" pitchFamily="18" charset="0"/>
                      </a:rPr>
                      <m:t>)</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求取很困难</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812800" y="2939415"/>
                <a:ext cx="7287260" cy="3735705"/>
              </a:xfrm>
              <a:prstGeom prst="rect">
                <a:avLst/>
              </a:prstGeom>
              <a:blipFill rotWithShape="1">
                <a:blip r:embed="rId2"/>
                <a:stretch>
                  <a:fillRect l="-70" t="-136" r="-61" b="-119"/>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8449666" y="5926027"/>
                <a:ext cx="2724207" cy="669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a:ea typeface="黑体" panose="02010609060101010101" pitchFamily="49" charset="-122"/>
                          <a:cs typeface="Times New Roman" panose="02020603050405020304" pitchFamily="18" charset="0"/>
                        </a:rPr>
                        <m:t>𝑃</m:t>
                      </m:r>
                      <m:d>
                        <m:d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i="1">
                              <a:latin typeface="Cambria Math" panose="02040503050406030204"/>
                              <a:ea typeface="黑体" panose="02010609060101010101" pitchFamily="49" charset="-122"/>
                              <a:cs typeface="Times New Roman" panose="02020603050405020304" pitchFamily="18" charset="0"/>
                            </a:rPr>
                            <m:t>𝑌</m:t>
                          </m:r>
                        </m:e>
                        <m:e>
                          <m:r>
                            <a:rPr lang="en-US" altLang="zh-CN" i="1">
                              <a:latin typeface="Cambria Math" panose="02040503050406030204"/>
                              <a:ea typeface="黑体" panose="02010609060101010101" pitchFamily="49" charset="-122"/>
                              <a:cs typeface="Times New Roman" panose="02020603050405020304" pitchFamily="18" charset="0"/>
                            </a:rPr>
                            <m:t>𝑋</m:t>
                          </m:r>
                        </m:e>
                      </m:d>
                      <m:r>
                        <a:rPr lang="en-US" altLang="zh-CN" i="1">
                          <a:latin typeface="Cambria Math" panose="02040503050406030204"/>
                          <a:ea typeface="黑体" panose="02010609060101010101" pitchFamily="49" charset="-122"/>
                          <a:cs typeface="Times New Roman" panose="02020603050405020304" pitchFamily="18" charset="0"/>
                        </a:rPr>
                        <m:t>=</m:t>
                      </m:r>
                      <m:f>
                        <m:f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i="1">
                              <a:latin typeface="Cambria Math" panose="02040503050406030204"/>
                              <a:ea typeface="黑体" panose="02010609060101010101" pitchFamily="49" charset="-122"/>
                              <a:cs typeface="Times New Roman" panose="02020603050405020304" pitchFamily="18" charset="0"/>
                            </a:rPr>
                            <m:t>𝑃</m:t>
                          </m:r>
                          <m:r>
                            <a:rPr lang="en-US" altLang="zh-CN" i="1">
                              <a:latin typeface="Cambria Math" panose="02040503050406030204"/>
                              <a:ea typeface="黑体" panose="02010609060101010101" pitchFamily="49" charset="-122"/>
                              <a:cs typeface="Times New Roman" panose="02020603050405020304" pitchFamily="18" charset="0"/>
                            </a:rPr>
                            <m:t>(</m:t>
                          </m:r>
                          <m:r>
                            <a:rPr lang="en-US" altLang="zh-CN" b="0" i="1" smtClean="0">
                              <a:latin typeface="Cambria Math" panose="02040503050406030204"/>
                              <a:ea typeface="黑体" panose="02010609060101010101" pitchFamily="49" charset="-122"/>
                              <a:cs typeface="Times New Roman" panose="02020603050405020304" pitchFamily="18" charset="0"/>
                            </a:rPr>
                            <m:t>𝑋</m:t>
                          </m:r>
                          <m:r>
                            <a:rPr lang="en-US" altLang="zh-CN" i="1">
                              <a:latin typeface="Cambria Math" panose="02040503050406030204"/>
                              <a:ea typeface="黑体" panose="02010609060101010101" pitchFamily="49" charset="-122"/>
                              <a:cs typeface="Times New Roman" panose="02020603050405020304" pitchFamily="18" charset="0"/>
                            </a:rPr>
                            <m:t>|</m:t>
                          </m:r>
                          <m:r>
                            <a:rPr lang="en-US" altLang="zh-CN" b="0" i="1" smtClean="0">
                              <a:latin typeface="Cambria Math" panose="02040503050406030204"/>
                              <a:ea typeface="黑体" panose="02010609060101010101" pitchFamily="49" charset="-122"/>
                              <a:cs typeface="Times New Roman" panose="02020603050405020304" pitchFamily="18" charset="0"/>
                            </a:rPr>
                            <m:t>𝑌</m:t>
                          </m:r>
                          <m:r>
                            <a:rPr lang="en-US" altLang="zh-CN" i="1">
                              <a:latin typeface="Cambria Math" panose="02040503050406030204"/>
                              <a:ea typeface="黑体" panose="02010609060101010101" pitchFamily="49" charset="-122"/>
                              <a:cs typeface="Times New Roman" panose="02020603050405020304" pitchFamily="18" charset="0"/>
                            </a:rPr>
                            <m:t>)</m:t>
                          </m:r>
                          <m:r>
                            <a:rPr lang="en-US" altLang="zh-CN" i="1">
                              <a:latin typeface="Cambria Math" panose="02040503050406030204"/>
                              <a:ea typeface="Cambria Math" panose="02040503050406030204"/>
                              <a:cs typeface="Times New Roman" panose="02020603050405020304" pitchFamily="18" charset="0"/>
                            </a:rPr>
                            <m:t>×</m:t>
                          </m:r>
                          <m:r>
                            <a:rPr lang="en-US" altLang="zh-CN" i="1">
                              <a:latin typeface="Cambria Math" panose="02040503050406030204"/>
                              <a:ea typeface="Cambria Math" panose="02040503050406030204"/>
                              <a:cs typeface="Times New Roman" panose="02020603050405020304" pitchFamily="18" charset="0"/>
                            </a:rPr>
                            <m:t>𝑃</m:t>
                          </m:r>
                          <m:r>
                            <a:rPr lang="en-US" altLang="zh-CN" i="1">
                              <a:latin typeface="Cambria Math" panose="02040503050406030204"/>
                              <a:ea typeface="Cambria Math" panose="02040503050406030204"/>
                              <a:cs typeface="Times New Roman" panose="02020603050405020304" pitchFamily="18" charset="0"/>
                            </a:rPr>
                            <m:t>(</m:t>
                          </m:r>
                          <m:r>
                            <a:rPr lang="en-US" altLang="zh-CN" i="1">
                              <a:latin typeface="Cambria Math" panose="02040503050406030204"/>
                              <a:ea typeface="Cambria Math" panose="02040503050406030204"/>
                              <a:cs typeface="Times New Roman" panose="02020603050405020304" pitchFamily="18" charset="0"/>
                            </a:rPr>
                            <m:t>𝑌</m:t>
                          </m:r>
                          <m:r>
                            <a:rPr lang="en-US" altLang="zh-CN" i="1">
                              <a:latin typeface="Cambria Math" panose="02040503050406030204"/>
                              <a:ea typeface="Cambria Math" panose="02040503050406030204"/>
                              <a:cs typeface="Times New Roman" panose="02020603050405020304" pitchFamily="18" charset="0"/>
                            </a:rPr>
                            <m:t>)</m:t>
                          </m:r>
                        </m:num>
                        <m:den>
                          <m:r>
                            <a:rPr lang="en-US" altLang="zh-CN" i="1">
                              <a:latin typeface="Cambria Math" panose="02040503050406030204"/>
                              <a:ea typeface="黑体" panose="02010609060101010101" pitchFamily="49" charset="-122"/>
                              <a:cs typeface="Times New Roman" panose="02020603050405020304" pitchFamily="18" charset="0"/>
                            </a:rPr>
                            <m:t>𝑃</m:t>
                          </m:r>
                          <m:r>
                            <a:rPr lang="en-US" altLang="zh-CN" i="1">
                              <a:latin typeface="Cambria Math" panose="02040503050406030204"/>
                              <a:ea typeface="黑体" panose="02010609060101010101" pitchFamily="49" charset="-122"/>
                              <a:cs typeface="Times New Roman" panose="02020603050405020304" pitchFamily="18" charset="0"/>
                            </a:rPr>
                            <m:t>(</m:t>
                          </m:r>
                          <m:r>
                            <a:rPr lang="en-US" altLang="zh-CN" i="1">
                              <a:latin typeface="Cambria Math" panose="02040503050406030204"/>
                              <a:ea typeface="黑体" panose="02010609060101010101" pitchFamily="49" charset="-122"/>
                              <a:cs typeface="Times New Roman" panose="02020603050405020304" pitchFamily="18" charset="0"/>
                            </a:rPr>
                            <m:t>𝑋</m:t>
                          </m:r>
                          <m:r>
                            <a:rPr lang="en-US" altLang="zh-CN" i="1">
                              <a:latin typeface="Cambria Math" panose="02040503050406030204"/>
                              <a:ea typeface="黑体" panose="02010609060101010101" pitchFamily="49" charset="-122"/>
                              <a:cs typeface="Times New Roman" panose="02020603050405020304" pitchFamily="18" charset="0"/>
                            </a:rPr>
                            <m:t>)</m:t>
                          </m:r>
                        </m:den>
                      </m:f>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8449666" y="5926027"/>
                <a:ext cx="2724207" cy="669094"/>
              </a:xfrm>
              <a:prstGeom prst="rect">
                <a:avLst/>
              </a:prstGeom>
              <a:blipFill rotWithShape="1">
                <a:blip r:embed="rId3"/>
                <a:stretch>
                  <a:fillRect l="-13" t="-31" r="15" b="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椭圆形标注 11"/>
              <p:cNvSpPr/>
              <p:nvPr/>
            </p:nvSpPr>
            <p:spPr>
              <a:xfrm>
                <a:off x="8538706" y="3024359"/>
                <a:ext cx="2630359" cy="1931720"/>
              </a:xfrm>
              <a:prstGeom prst="wedgeEllipseCallout">
                <a:avLst>
                  <a:gd name="adj1" fmla="val 3572"/>
                  <a:gd name="adj2" fmla="val 100754"/>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ea typeface="黑体" panose="02010609060101010101" pitchFamily="49" charset="-122"/>
                  </a:rPr>
                  <a:t>似然概率：计算导致样本</a:t>
                </a:r>
                <a14:m>
                  <m:oMath xmlns:m="http://schemas.openxmlformats.org/officeDocument/2006/math">
                    <m:r>
                      <a:rPr lang="en-US" altLang="zh-CN" i="1">
                        <a:latin typeface="Cambria Math" panose="02040503050406030204"/>
                        <a:ea typeface="黑体" panose="02010609060101010101" pitchFamily="49" charset="-122"/>
                        <a:cs typeface="Times New Roman" panose="02020603050405020304" pitchFamily="18" charset="0"/>
                      </a:rPr>
                      <m:t>𝑋</m:t>
                    </m:r>
                  </m:oMath>
                </a14:m>
                <a:r>
                  <a:rPr lang="zh-CN" altLang="en-US" dirty="0">
                    <a:ea typeface="黑体" panose="02010609060101010101" pitchFamily="49" charset="-122"/>
                  </a:rPr>
                  <a:t>出现的模型参数值</a:t>
                </a:r>
              </a:p>
            </p:txBody>
          </p:sp>
        </mc:Choice>
        <mc:Fallback xmlns="">
          <p:sp>
            <p:nvSpPr>
              <p:cNvPr id="12" name="椭圆形标注 11"/>
              <p:cNvSpPr>
                <a:spLocks noRot="1" noChangeAspect="1" noMove="1" noResize="1" noEditPoints="1" noAdjustHandles="1" noChangeArrowheads="1" noChangeShapeType="1" noTextEdit="1"/>
              </p:cNvSpPr>
              <p:nvPr/>
            </p:nvSpPr>
            <p:spPr>
              <a:xfrm>
                <a:off x="8538706" y="3024359"/>
                <a:ext cx="2630359" cy="1931720"/>
              </a:xfrm>
              <a:prstGeom prst="wedgeEllipseCallout">
                <a:avLst>
                  <a:gd name="adj1" fmla="val 3572"/>
                  <a:gd name="adj2" fmla="val 100754"/>
                </a:avLst>
              </a:prstGeom>
              <a:blipFill rotWithShape="1">
                <a:blip r:embed="rId4"/>
                <a:stretch>
                  <a:fillRect l="-236" t="-354" r="-240" b="-52075"/>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21346" y="611592"/>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anose="02010609060101010101" pitchFamily="49" charset="-122"/>
              </a:rPr>
              <a:t>6.</a:t>
            </a:r>
            <a:r>
              <a:rPr lang="zh-CN" altLang="en-US" sz="2800" b="1" dirty="0">
                <a:solidFill>
                  <a:srgbClr val="000099"/>
                </a:solidFill>
                <a:effectLst>
                  <a:outerShdw blurRad="38100" dist="38100" dir="2700000" algn="tl">
                    <a:srgbClr val="C0C0C0"/>
                  </a:outerShdw>
                </a:effectLst>
                <a:latin typeface="黑体" panose="02010609060101010101" pitchFamily="49" charset="-122"/>
              </a:rPr>
              <a:t>监督学习的学习模型</a:t>
            </a:r>
            <a:endParaRPr lang="en-US" altLang="zh-CN" sz="2800" b="1" dirty="0">
              <a:solidFill>
                <a:srgbClr val="000099"/>
              </a:solidFill>
              <a:effectLst>
                <a:outerShdw blurRad="38100" dist="38100" dir="2700000" algn="tl">
                  <a:srgbClr val="C0C0C0"/>
                </a:outerShdw>
              </a:effectLst>
              <a:latin typeface="黑体" panose="02010609060101010101" pitchFamily="49" charset="-122"/>
            </a:endParaRPr>
          </a:p>
        </p:txBody>
      </p:sp>
      <p:sp>
        <p:nvSpPr>
          <p:cNvPr id="10" name="Rectangle 2"/>
          <p:cNvSpPr txBox="1"/>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sp>
        <p:nvSpPr>
          <p:cNvPr id="162819" name="Rectangle 3"/>
          <p:cNvSpPr>
            <a:spLocks noGrp="1" noChangeArrowheads="1"/>
          </p:cNvSpPr>
          <p:nvPr/>
        </p:nvSpPr>
        <p:spPr>
          <a:xfrm>
            <a:off x="812800" y="1246505"/>
            <a:ext cx="10541000" cy="1455420"/>
          </a:xfrm>
          <a:prstGeom prst="rect">
            <a:avLst/>
          </a:prstGeom>
          <a:noFill/>
          <a:ln w="9525">
            <a:solidFill>
              <a:srgbClr val="808080"/>
            </a:solidFill>
          </a:ln>
          <a:extLst>
            <a:ext uri="{909E8E84-426E-40DD-AFC4-6F175D3DCCD1}">
              <a14:hiddenFill xmlns:a14="http://schemas.microsoft.com/office/drawing/2010/main">
                <a:gradFill rotWithShape="0">
                  <a:gsLst>
                    <a:gs pos="0">
                      <a:srgbClr val="CCFFFF"/>
                    </a:gs>
                    <a:gs pos="50000">
                      <a:schemeClr val="bg1"/>
                    </a:gs>
                    <a:gs pos="100000">
                      <a:srgbClr val="CCFFFF"/>
                    </a:gs>
                  </a:gsLst>
                  <a:lin ang="5400000" scaled="1"/>
                </a:gradFill>
              </a14:hiddenFill>
            </a:ext>
          </a:extLst>
        </p:spPr>
        <p:txBody>
          <a:bodyPr vert="horz" wrap="square" lIns="91440" tIns="45720" rIns="91440" bIns="45720" numCol="1" anchor="t" anchorCtr="0" compatLnSpc="1"/>
          <a:lstStyle>
            <a:lvl1pPr marL="469900" indent="-469900" algn="just" rtl="0" fontAlgn="base">
              <a:lnSpc>
                <a:spcPct val="120000"/>
              </a:lnSpc>
              <a:spcBef>
                <a:spcPct val="3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0" marR="0" lvl="0" indent="0" algn="just" defTabSz="914400" rtl="0" eaLnBrk="1" fontAlgn="base" latinLnBrk="0" hangingPunct="1">
              <a:lnSpc>
                <a:spcPct val="110000"/>
              </a:lnSpc>
              <a:spcBef>
                <a:spcPct val="30000"/>
              </a:spcBef>
              <a:spcAft>
                <a:spcPct val="0"/>
              </a:spcAft>
              <a:buClr>
                <a:schemeClr val="accent2"/>
              </a:buClr>
              <a:buSzTx/>
              <a:buFont typeface="Wingdings" panose="05000000000000000000" pitchFamily="2" charset="2"/>
              <a:buNone/>
              <a:defRPr/>
            </a:pPr>
            <a:r>
              <a:rPr lang="zh-CN" altLang="en-US" sz="2600" dirty="0">
                <a:latin typeface="Times New Roman" panose="02020603050405020304" pitchFamily="18" charset="0"/>
                <a:ea typeface="黑体" panose="02010609060101010101" pitchFamily="49" charset="-122"/>
                <a:cs typeface="Times New Roman" panose="02020603050405020304" pitchFamily="18" charset="0"/>
                <a:sym typeface="+mn-ea"/>
              </a:rPr>
              <a:t>监督学习方法又可以分为</a:t>
            </a:r>
            <a:r>
              <a:rPr lang="zh-CN" altLang="en-US" sz="2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生成（式）方法</a:t>
            </a:r>
            <a:r>
              <a:rPr lang="en-US" altLang="zh-CN" sz="2600" dirty="0">
                <a:latin typeface="Times New Roman" panose="02020603050405020304" pitchFamily="18" charset="0"/>
                <a:ea typeface="黑体" panose="02010609060101010101" pitchFamily="49" charset="-122"/>
                <a:cs typeface="Times New Roman" panose="02020603050405020304" pitchFamily="18" charset="0"/>
                <a:sym typeface="+mn-ea"/>
              </a:rPr>
              <a:t>(generative approach)</a:t>
            </a:r>
            <a:r>
              <a:rPr lang="zh-CN" altLang="en-US" sz="2600" dirty="0">
                <a:latin typeface="Times New Roman" panose="02020603050405020304" pitchFamily="18" charset="0"/>
                <a:ea typeface="黑体" panose="02010609060101010101" pitchFamily="49" charset="-122"/>
                <a:cs typeface="Times New Roman" panose="02020603050405020304" pitchFamily="18" charset="0"/>
                <a:sym typeface="+mn-ea"/>
              </a:rPr>
              <a:t>和</a:t>
            </a:r>
            <a:r>
              <a:rPr lang="zh-CN" altLang="en-US" sz="2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判别（式）方法</a:t>
            </a:r>
            <a:r>
              <a:rPr lang="en-US" altLang="zh-CN" sz="2600" dirty="0">
                <a:latin typeface="Times New Roman" panose="02020603050405020304" pitchFamily="18" charset="0"/>
                <a:ea typeface="黑体" panose="02010609060101010101" pitchFamily="49" charset="-122"/>
                <a:cs typeface="Times New Roman" panose="02020603050405020304" pitchFamily="18" charset="0"/>
                <a:sym typeface="+mn-ea"/>
              </a:rPr>
              <a:t>(discriminative approach)</a:t>
            </a:r>
            <a:r>
              <a:rPr lang="zh-CN" altLang="en-US" sz="2600" dirty="0">
                <a:latin typeface="Times New Roman" panose="02020603050405020304" pitchFamily="18" charset="0"/>
                <a:ea typeface="黑体" panose="02010609060101010101" pitchFamily="49" charset="-122"/>
                <a:cs typeface="Times New Roman" panose="02020603050405020304" pitchFamily="18" charset="0"/>
                <a:sym typeface="+mn-ea"/>
              </a:rPr>
              <a:t>。所学到的模型分别称为</a:t>
            </a:r>
            <a:r>
              <a:rPr lang="zh-CN" altLang="en-US" sz="2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生成（式）模型</a:t>
            </a:r>
            <a:r>
              <a:rPr lang="en-US" altLang="zh-CN" sz="2600" dirty="0">
                <a:latin typeface="Times New Roman" panose="02020603050405020304" pitchFamily="18" charset="0"/>
                <a:ea typeface="黑体" panose="02010609060101010101" pitchFamily="49" charset="-122"/>
                <a:cs typeface="Times New Roman" panose="02020603050405020304" pitchFamily="18" charset="0"/>
                <a:sym typeface="+mn-ea"/>
              </a:rPr>
              <a:t>(generative model)</a:t>
            </a:r>
            <a:r>
              <a:rPr lang="zh-CN" altLang="en-US" sz="2600" dirty="0">
                <a:latin typeface="Times New Roman" panose="02020603050405020304" pitchFamily="18" charset="0"/>
                <a:ea typeface="黑体" panose="02010609060101010101" pitchFamily="49" charset="-122"/>
                <a:cs typeface="Times New Roman" panose="02020603050405020304" pitchFamily="18" charset="0"/>
                <a:sym typeface="+mn-ea"/>
              </a:rPr>
              <a:t>和</a:t>
            </a:r>
            <a:r>
              <a:rPr lang="zh-CN" altLang="en-US" sz="2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判别（式）模型</a:t>
            </a:r>
            <a:r>
              <a:rPr lang="en-US" altLang="zh-CN" sz="2600" dirty="0">
                <a:latin typeface="Times New Roman" panose="02020603050405020304" pitchFamily="18" charset="0"/>
                <a:ea typeface="黑体" panose="02010609060101010101" pitchFamily="49" charset="-122"/>
                <a:cs typeface="Times New Roman" panose="02020603050405020304" pitchFamily="18" charset="0"/>
                <a:sym typeface="+mn-ea"/>
              </a:rPr>
              <a:t>(discriminative model).</a:t>
            </a:r>
            <a:endParaRPr kumimoji="0" lang="zh-CN" sz="2600" b="1" u="none" strike="noStrike" kern="0" cap="none" spc="0" normalizeH="0" baseline="0" noProof="0">
              <a:ln>
                <a:noFill/>
              </a:ln>
              <a:solidFill>
                <a:schemeClr val="tx1"/>
              </a:solidFill>
              <a:effectLst/>
              <a:uLnTx/>
              <a:uFillTx/>
              <a:latin typeface="Times New Roman" panose="02020603050405020304" pitchFamily="18" charset="0"/>
              <a:ea typeface="+mn-ea"/>
              <a:cs typeface="+mn-cs"/>
              <a:sym typeface="+mn-ea"/>
            </a:endParaRPr>
          </a:p>
        </p:txBody>
      </p:sp>
      <p:pic>
        <p:nvPicPr>
          <p:cNvPr id="11266" name="Picture 2">
            <a:extLst>
              <a:ext uri="{FF2B5EF4-FFF2-40B4-BE49-F238E27FC236}">
                <a16:creationId xmlns:a16="http://schemas.microsoft.com/office/drawing/2014/main" id="{E1C56719-315F-1D46-A6F5-66DF73405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522" y="2729346"/>
            <a:ext cx="5534424" cy="3897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892346"/>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21346" y="611592"/>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anose="02010609060101010101" pitchFamily="49" charset="-122"/>
              </a:rPr>
              <a:t>7.</a:t>
            </a:r>
            <a:r>
              <a:rPr lang="zh-CN" altLang="en-US" sz="2800" b="1" dirty="0">
                <a:solidFill>
                  <a:srgbClr val="000099"/>
                </a:solidFill>
                <a:effectLst>
                  <a:outerShdw blurRad="38100" dist="38100" dir="2700000" algn="tl">
                    <a:srgbClr val="C0C0C0"/>
                  </a:outerShdw>
                </a:effectLst>
                <a:latin typeface="黑体" panose="02010609060101010101" pitchFamily="49" charset="-122"/>
              </a:rPr>
              <a:t>监督学习的损失函数</a:t>
            </a:r>
            <a:endParaRPr lang="en-US" altLang="zh-CN" sz="2800" b="1" dirty="0">
              <a:solidFill>
                <a:srgbClr val="000099"/>
              </a:solidFill>
              <a:effectLst>
                <a:outerShdw blurRad="38100" dist="38100" dir="2700000" algn="tl">
                  <a:srgbClr val="C0C0C0"/>
                </a:outerShdw>
              </a:effectLst>
              <a:latin typeface="黑体" panose="02010609060101010101" pitchFamily="49" charset="-122"/>
            </a:endParaRPr>
          </a:p>
        </p:txBody>
      </p:sp>
      <p:sp>
        <p:nvSpPr>
          <p:cNvPr id="10" name="Rectangle 2"/>
          <p:cNvSpPr txBox="1"/>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sp>
        <p:nvSpPr>
          <p:cNvPr id="3" name="流程图: 磁盘 2"/>
          <p:cNvSpPr/>
          <p:nvPr/>
        </p:nvSpPr>
        <p:spPr>
          <a:xfrm>
            <a:off x="1996255" y="3391684"/>
            <a:ext cx="985607" cy="1456237"/>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xmlns:a14="http://schemas.microsoft.com/office/drawing/2010/main">
        <mc:Choice Requires="a14">
          <p:sp>
            <p:nvSpPr>
              <p:cNvPr id="7" name="圆角矩形 6"/>
              <p:cNvSpPr/>
              <p:nvPr/>
            </p:nvSpPr>
            <p:spPr bwMode="auto">
              <a:xfrm>
                <a:off x="1224915" y="4920615"/>
                <a:ext cx="2529205" cy="87058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rPr>
                  <a:t>训练数据集</a:t>
                </a: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d>
                        <m:d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charset="-122"/>
                              <a:cs typeface="Times New Roman" panose="02020603050405020304" pitchFamily="18" charset="0"/>
                            </a:rPr>
                          </m:ctrlPr>
                        </m:dPr>
                        <m:e>
                          <m:sSub>
                            <m:sSub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charset="-122"/>
                                  <a:cs typeface="Times New Roman" panose="02020603050405020304"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𝒙</m:t>
                              </m:r>
                            </m:e>
                            <m:sub>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𝒊</m:t>
                              </m:r>
                            </m:sub>
                          </m:sSub>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m:t>
                          </m:r>
                          <m:sSub>
                            <m:sSub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charset="-122"/>
                                  <a:cs typeface="Times New Roman" panose="02020603050405020304"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𝒚</m:t>
                              </m:r>
                            </m:e>
                            <m:sub>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𝒊</m:t>
                              </m:r>
                            </m:sub>
                          </m:sSub>
                        </m:e>
                      </m:d>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𝒊</m:t>
                      </m:r>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𝟏</m:t>
                      </m:r>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𝒏</m:t>
                      </m:r>
                    </m:oMath>
                  </m:oMathPara>
                </a14:m>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mc:Choice>
        <mc:Fallback xmlns="">
          <p:sp>
            <p:nvSpPr>
              <p:cNvPr id="7" name="圆角矩形 6"/>
              <p:cNvSpPr>
                <a:spLocks noRot="1" noChangeAspect="1" noMove="1" noResize="1" noEditPoints="1" noAdjustHandles="1" noChangeArrowheads="1" noChangeShapeType="1" noTextEdit="1"/>
              </p:cNvSpPr>
              <p:nvPr/>
            </p:nvSpPr>
            <p:spPr bwMode="auto">
              <a:xfrm>
                <a:off x="1224915" y="4920615"/>
                <a:ext cx="2529205" cy="870585"/>
              </a:xfrm>
              <a:prstGeom prst="roundRect">
                <a:avLst/>
              </a:prstGeom>
              <a:blipFill rotWithShape="1">
                <a:blip r:embed="rId2"/>
                <a:stretch>
                  <a:fillRect l="-1532" t="-2188" r="-1506" b="-6710"/>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8"/>
              <p:cNvSpPr txBox="1"/>
              <p:nvPr/>
            </p:nvSpPr>
            <p:spPr>
              <a:xfrm>
                <a:off x="631190" y="1632585"/>
                <a:ext cx="3515995" cy="1032510"/>
              </a:xfrm>
              <a:prstGeom prst="rect">
                <a:avLst/>
              </a:prstGeom>
              <a:noFill/>
            </p:spPr>
            <p:txBody>
              <a:bodyPr wrap="square" rtlCol="0">
                <a:spAutoFit/>
              </a:bodyPr>
              <a:lstStyle/>
              <a:p>
                <a:pPr algn="ctr">
                  <a:lnSpc>
                    <a:spcPct val="150000"/>
                  </a:lnSpc>
                </a:pPr>
                <a:r>
                  <a:rPr lang="zh-CN" altLang="en-US" sz="2000" dirty="0">
                    <a:ea typeface="黑体" panose="02010609060101010101" pitchFamily="49" charset="-122"/>
                  </a:rPr>
                  <a:t>训练</a:t>
                </a:r>
                <a14:m>
                  <m:oMath xmlns:m="http://schemas.openxmlformats.org/officeDocument/2006/math">
                    <m:r>
                      <a:rPr lang="zh-CN" altLang="en-US" sz="2000" i="1">
                        <a:latin typeface="Cambria Math" panose="02040503050406030204"/>
                        <a:ea typeface="黑体" panose="02010609060101010101" pitchFamily="49" charset="-122"/>
                      </a:rPr>
                      <m:t>映射函数</m:t>
                    </m:r>
                    <m:r>
                      <a:rPr lang="en-US" altLang="zh-CN" sz="2000" b="0" i="1" smtClean="0">
                        <a:latin typeface="Cambria Math" panose="02040503050406030204"/>
                        <a:ea typeface="黑体" panose="02010609060101010101" pitchFamily="49" charset="-122"/>
                      </a:rPr>
                      <m:t>𝑓</m:t>
                    </m:r>
                  </m:oMath>
                </a14:m>
                <a:endParaRPr lang="en-US" altLang="zh-CN" sz="2000" dirty="0">
                  <a:ea typeface="黑体" panose="02010609060101010101" pitchFamily="49" charset="-122"/>
                </a:endParaRPr>
              </a:p>
              <a:p>
                <a:pPr algn="ctr">
                  <a:lnSpc>
                    <a:spcPct val="150000"/>
                  </a:lnSpc>
                </a:pPr>
                <a:r>
                  <a:rPr lang="zh-CN" altLang="en-US" sz="2000" dirty="0">
                    <a:ea typeface="黑体" panose="02010609060101010101" pitchFamily="49" charset="-122"/>
                  </a:rPr>
                  <a:t>使得</a:t>
                </a:r>
                <a14:m>
                  <m:oMath xmlns:m="http://schemas.openxmlformats.org/officeDocument/2006/math">
                    <m:r>
                      <a:rPr lang="en-US" altLang="zh-CN" sz="2000" i="1">
                        <a:latin typeface="Cambria Math" panose="02040503050406030204"/>
                        <a:ea typeface="黑体" panose="02010609060101010101" pitchFamily="49" charset="-122"/>
                      </a:rPr>
                      <m:t>𝑓</m:t>
                    </m:r>
                    <m:r>
                      <a:rPr lang="en-US" altLang="zh-CN" sz="2000" b="0" i="1" smtClean="0">
                        <a:latin typeface="Cambria Math" panose="02040503050406030204"/>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a:ea typeface="黑体" panose="02010609060101010101" pitchFamily="49" charset="-122"/>
                          </a:rPr>
                          <m:t>𝑥</m:t>
                        </m:r>
                      </m:e>
                      <m:sub>
                        <m:r>
                          <a:rPr lang="en-US" altLang="zh-CN" sz="2000" b="0" i="1" smtClean="0">
                            <a:latin typeface="Cambria Math" panose="02040503050406030204"/>
                            <a:ea typeface="黑体" panose="02010609060101010101" pitchFamily="49" charset="-122"/>
                          </a:rPr>
                          <m:t>𝑖</m:t>
                        </m:r>
                      </m:sub>
                    </m:sSub>
                    <m:r>
                      <a:rPr lang="en-US" altLang="zh-CN" sz="2000" b="0" i="1" smtClean="0">
                        <a:latin typeface="Cambria Math" panose="02040503050406030204"/>
                        <a:ea typeface="黑体" panose="02010609060101010101" pitchFamily="49" charset="-122"/>
                      </a:rPr>
                      <m:t>)</m:t>
                    </m:r>
                  </m:oMath>
                </a14:m>
                <a:r>
                  <a:rPr lang="zh-CN" altLang="en-US" sz="2000" dirty="0">
                    <a:ea typeface="黑体" panose="02010609060101010101" pitchFamily="49" charset="-122"/>
                  </a:rPr>
                  <a:t>预测结果尽量等于</a:t>
                </a:r>
                <a14:m>
                  <m:oMath xmlns:m="http://schemas.openxmlformats.org/officeDocument/2006/math">
                    <m:sSub>
                      <m:sSubPr>
                        <m:ctrlPr>
                          <a:rPr lang="en-US" altLang="zh-CN" sz="2000" i="1" dirty="0" smtClean="0">
                            <a:latin typeface="Cambria Math" panose="02040503050406030204" pitchFamily="18" charset="0"/>
                            <a:ea typeface="黑体" panose="02010609060101010101" pitchFamily="49" charset="-122"/>
                          </a:rPr>
                        </m:ctrlPr>
                      </m:sSubPr>
                      <m:e>
                        <m:r>
                          <a:rPr lang="en-US" altLang="zh-CN" sz="2000" b="0" i="1" dirty="0" smtClean="0">
                            <a:latin typeface="Cambria Math" panose="02040503050406030204"/>
                            <a:ea typeface="黑体" panose="02010609060101010101" pitchFamily="49" charset="-122"/>
                          </a:rPr>
                          <m:t>𝑦</m:t>
                        </m:r>
                      </m:e>
                      <m:sub>
                        <m:r>
                          <a:rPr lang="en-US" altLang="zh-CN" sz="2000" b="0" i="1" dirty="0" smtClean="0">
                            <a:latin typeface="Cambria Math" panose="02040503050406030204"/>
                            <a:ea typeface="黑体" panose="02010609060101010101" pitchFamily="49" charset="-122"/>
                          </a:rPr>
                          <m:t>𝑖</m:t>
                        </m:r>
                      </m:sub>
                    </m:sSub>
                  </m:oMath>
                </a14:m>
                <a:endParaRPr lang="en-US" altLang="zh-CN" sz="2000" dirty="0">
                  <a:ea typeface="黑体" panose="02010609060101010101" pitchFamily="49" charset="-122"/>
                </a:endParaRPr>
              </a:p>
            </p:txBody>
          </p:sp>
        </mc:Choice>
        <mc:Fallback xmlns="">
          <p:sp>
            <p:nvSpPr>
              <p:cNvPr id="4" name="TextBox 8"/>
              <p:cNvSpPr txBox="1">
                <a:spLocks noRot="1" noChangeAspect="1" noMove="1" noResize="1" noEditPoints="1" noAdjustHandles="1" noChangeArrowheads="1" noChangeShapeType="1" noTextEdit="1"/>
              </p:cNvSpPr>
              <p:nvPr/>
            </p:nvSpPr>
            <p:spPr>
              <a:xfrm>
                <a:off x="631190" y="1632585"/>
                <a:ext cx="3515995" cy="1032510"/>
              </a:xfrm>
              <a:prstGeom prst="rect">
                <a:avLst/>
              </a:prstGeom>
              <a:blipFill rotWithShape="1">
                <a:blip r:embed="rId3"/>
                <a:stretch>
                  <a:fillRect/>
                </a:stretch>
              </a:blipFill>
            </p:spPr>
            <p:txBody>
              <a:bodyPr/>
              <a:lstStyle/>
              <a:p>
                <a:r>
                  <a:rPr lang="zh-CN" altLang="en-US">
                    <a:noFill/>
                  </a:rPr>
                  <a:t> </a:t>
                </a:r>
              </a:p>
            </p:txBody>
          </p:sp>
        </mc:Fallback>
      </mc:AlternateContent>
      <p:sp>
        <p:nvSpPr>
          <p:cNvPr id="5" name="上箭头 4"/>
          <p:cNvSpPr/>
          <p:nvPr/>
        </p:nvSpPr>
        <p:spPr>
          <a:xfrm>
            <a:off x="2370283" y="2818028"/>
            <a:ext cx="237519" cy="5011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xmlns:a14="http://schemas.microsoft.com/office/drawing/2010/main">
        <mc:Choice Requires="a14">
          <p:sp>
            <p:nvSpPr>
              <p:cNvPr id="8" name="矩形 7"/>
              <p:cNvSpPr/>
              <p:nvPr/>
            </p:nvSpPr>
            <p:spPr>
              <a:xfrm>
                <a:off x="4217670" y="1418590"/>
                <a:ext cx="7327900" cy="433451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训练集中一共有</a:t>
                </a:r>
                <a14:m>
                  <m:oMath xmlns:m="http://schemas.openxmlformats.org/officeDocument/2006/math">
                    <m:r>
                      <a:rPr lang="en-US" altLang="zh-CN" sz="2000" b="0" i="1" smtClean="0">
                        <a:latin typeface="Cambria Math" panose="02040503050406030204"/>
                        <a:ea typeface="黑体" panose="02010609060101010101" pitchFamily="49" charset="-122"/>
                        <a:cs typeface="Times New Roman" panose="02020603050405020304" pitchFamily="18" charset="0"/>
                      </a:rPr>
                      <m:t>𝑛</m:t>
                    </m:r>
                  </m:oMath>
                </a14:m>
                <a:r>
                  <a:rPr lang="zh-CN" altLang="en-US" sz="2000" dirty="0">
                    <a:ea typeface="黑体" panose="02010609060101010101" pitchFamily="49" charset="-122"/>
                  </a:rPr>
                  <a:t>个标注数据，第</a:t>
                </a:r>
                <a14:m>
                  <m:oMath xmlns:m="http://schemas.openxmlformats.org/officeDocument/2006/math">
                    <m:r>
                      <a:rPr lang="en-US" altLang="zh-CN" sz="2000" b="0" i="1" smtClean="0">
                        <a:latin typeface="Cambria Math" panose="02040503050406030204"/>
                        <a:ea typeface="黑体" panose="02010609060101010101" pitchFamily="49" charset="-122"/>
                      </a:rPr>
                      <m:t>𝑖</m:t>
                    </m:r>
                  </m:oMath>
                </a14:m>
                <a:r>
                  <a:rPr lang="zh-CN" altLang="en-US" sz="2000" dirty="0">
                    <a:ea typeface="黑体" panose="02010609060101010101" pitchFamily="49" charset="-122"/>
                  </a:rPr>
                  <a:t>个标注</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数据记为</a:t>
                </a:r>
                <a14:m>
                  <m:oMath xmlns:m="http://schemas.openxmlformats.org/officeDocument/2006/math">
                    <m:r>
                      <a:rPr lang="en-US" altLang="zh-CN" sz="2000" b="0" i="1" smtClean="0">
                        <a:latin typeface="Cambria Math" panose="02040503050406030204"/>
                        <a:ea typeface="黑体" panose="02010609060101010101" pitchFamily="49" charset="-122"/>
                        <a:cs typeface="Times New Roman" panose="02020603050405020304" pitchFamily="18" charset="0"/>
                      </a:rPr>
                      <m:t>(</m:t>
                    </m:r>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0" i="1" smtClean="0">
                            <a:latin typeface="Cambria Math" panose="02040503050406030204"/>
                            <a:ea typeface="黑体" panose="02010609060101010101" pitchFamily="49" charset="-122"/>
                            <a:cs typeface="Times New Roman" panose="02020603050405020304" pitchFamily="18" charset="0"/>
                          </a:rPr>
                          <m:t>𝑥</m:t>
                        </m:r>
                      </m:e>
                      <m:sub>
                        <m:r>
                          <a:rPr lang="en-US" altLang="zh-CN" sz="2000" b="0" i="1" smtClean="0">
                            <a:latin typeface="Cambria Math" panose="02040503050406030204"/>
                            <a:ea typeface="黑体" panose="02010609060101010101" pitchFamily="49" charset="-122"/>
                            <a:cs typeface="Times New Roman" panose="02020603050405020304" pitchFamily="18" charset="0"/>
                          </a:rPr>
                          <m:t>𝑖</m:t>
                        </m:r>
                      </m:sub>
                    </m:sSub>
                    <m:r>
                      <a:rPr lang="en-US" altLang="zh-CN" sz="2000" b="0" i="1" smtClean="0">
                        <a:latin typeface="Cambria Math" panose="02040503050406030204"/>
                        <a:ea typeface="黑体" panose="02010609060101010101" pitchFamily="49" charset="-122"/>
                        <a:cs typeface="Times New Roman" panose="02020603050405020304" pitchFamily="18" charset="0"/>
                      </a:rPr>
                      <m:t>,</m:t>
                    </m:r>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0" i="1" smtClean="0">
                            <a:latin typeface="Cambria Math" panose="02040503050406030204"/>
                            <a:ea typeface="黑体" panose="02010609060101010101" pitchFamily="49" charset="-122"/>
                            <a:cs typeface="Times New Roman" panose="02020603050405020304" pitchFamily="18" charset="0"/>
                          </a:rPr>
                          <m:t>𝑦</m:t>
                        </m:r>
                      </m:e>
                      <m:sub>
                        <m:r>
                          <a:rPr lang="en-US" altLang="zh-CN" sz="2000" b="0" i="1" smtClean="0">
                            <a:latin typeface="Cambria Math" panose="02040503050406030204"/>
                            <a:ea typeface="黑体" panose="02010609060101010101" pitchFamily="49" charset="-122"/>
                            <a:cs typeface="Times New Roman" panose="02020603050405020304" pitchFamily="18" charset="0"/>
                          </a:rPr>
                          <m:t>𝑖</m:t>
                        </m:r>
                      </m:sub>
                    </m:sSub>
                    <m:r>
                      <a:rPr lang="en-US" altLang="zh-CN" sz="2000" b="0" i="1" smtClean="0">
                        <a:latin typeface="Cambria Math" panose="02040503050406030204"/>
                        <a:ea typeface="黑体" panose="02010609060101010101" pitchFamily="49" charset="-122"/>
                        <a:cs typeface="Times New Roman" panose="02020603050405020304" pitchFamily="18" charset="0"/>
                      </a:rPr>
                      <m:t>)</m:t>
                    </m:r>
                    <m:r>
                      <a:rPr lang="en-US" altLang="zh-CN" sz="2000" i="1" smtClean="0">
                        <a:latin typeface="Cambria Math" panose="02040503050406030204"/>
                        <a:ea typeface="黑体" panose="02010609060101010101" pitchFamily="49" charset="-122"/>
                        <a:cs typeface="Times New Roman" panose="02020603050405020304" pitchFamily="18" charset="0"/>
                      </a:rPr>
                      <m:t> </m:t>
                    </m:r>
                  </m:oMath>
                </a14:m>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其中</a:t>
                </a:r>
                <a:r>
                  <a:rPr lang="zh-CN" altLang="en-US" sz="2000" dirty="0">
                    <a:ea typeface="黑体" panose="02010609060101010101" pitchFamily="49" charset="-122"/>
                  </a:rPr>
                  <a:t>第</a:t>
                </a:r>
                <a14:m>
                  <m:oMath xmlns:m="http://schemas.openxmlformats.org/officeDocument/2006/math">
                    <m:r>
                      <a:rPr lang="en-US" altLang="zh-CN" sz="2000" i="1">
                        <a:latin typeface="Cambria Math" panose="02040503050406030204"/>
                        <a:ea typeface="黑体" panose="02010609060101010101" pitchFamily="49" charset="-122"/>
                      </a:rPr>
                      <m:t>𝑖</m:t>
                    </m:r>
                  </m:oMath>
                </a14:m>
                <a:r>
                  <a:rPr lang="zh-CN" altLang="en-US" sz="2000" dirty="0">
                    <a:ea typeface="黑体" panose="02010609060101010101" pitchFamily="49" charset="-122"/>
                  </a:rPr>
                  <a:t>个样本数据为</a:t>
                </a:r>
                <a14:m>
                  <m:oMath xmlns:m="http://schemas.openxmlformats.org/officeDocument/2006/math">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i="1">
                            <a:latin typeface="Cambria Math" panose="02040503050406030204"/>
                            <a:ea typeface="黑体" panose="02010609060101010101" pitchFamily="49" charset="-122"/>
                            <a:cs typeface="Times New Roman" panose="02020603050405020304" pitchFamily="18" charset="0"/>
                          </a:rPr>
                          <m:t>𝑥</m:t>
                        </m:r>
                      </m:e>
                      <m:sub>
                        <m:r>
                          <a:rPr lang="en-US" altLang="zh-CN" sz="2000" i="1">
                            <a:latin typeface="Cambria Math" panose="02040503050406030204"/>
                            <a:ea typeface="黑体" panose="02010609060101010101" pitchFamily="49" charset="-122"/>
                            <a:cs typeface="Times New Roman" panose="02020603050405020304" pitchFamily="18" charset="0"/>
                          </a:rPr>
                          <m:t>𝑖</m:t>
                        </m:r>
                      </m:sub>
                    </m:sSub>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i="1">
                            <a:latin typeface="Cambria Math" panose="02040503050406030204"/>
                            <a:ea typeface="黑体" panose="02010609060101010101" pitchFamily="49" charset="-122"/>
                            <a:cs typeface="Times New Roman" panose="02020603050405020304" pitchFamily="18" charset="0"/>
                          </a:rPr>
                          <m:t>𝑦</m:t>
                        </m:r>
                      </m:e>
                      <m:sub>
                        <m:r>
                          <a:rPr lang="en-US" altLang="zh-CN" sz="2000" i="1">
                            <a:latin typeface="Cambria Math" panose="02040503050406030204"/>
                            <a:ea typeface="黑体" panose="02010609060101010101" pitchFamily="49" charset="-122"/>
                            <a:cs typeface="Times New Roman" panose="02020603050405020304" pitchFamily="18" charset="0"/>
                          </a:rPr>
                          <m:t>𝑖</m:t>
                        </m:r>
                      </m:sub>
                    </m:sSub>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是</a:t>
                </a:r>
                <a14:m>
                  <m:oMath xmlns:m="http://schemas.openxmlformats.org/officeDocument/2006/math">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i="1">
                            <a:latin typeface="Cambria Math" panose="02040503050406030204"/>
                            <a:ea typeface="黑体" panose="02010609060101010101" pitchFamily="49" charset="-122"/>
                            <a:cs typeface="Times New Roman" panose="02020603050405020304" pitchFamily="18" charset="0"/>
                          </a:rPr>
                          <m:t>𝑥</m:t>
                        </m:r>
                      </m:e>
                      <m:sub>
                        <m:r>
                          <a:rPr lang="en-US" altLang="zh-CN" sz="2000" i="1">
                            <a:latin typeface="Cambria Math" panose="02040503050406030204"/>
                            <a:ea typeface="黑体" panose="02010609060101010101" pitchFamily="49" charset="-122"/>
                            <a:cs typeface="Times New Roman" panose="02020603050405020304" pitchFamily="18" charset="0"/>
                          </a:rPr>
                          <m:t>𝑖</m:t>
                        </m:r>
                      </m:sub>
                    </m:sSub>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的标注信息。</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indent="0">
                  <a:lnSpc>
                    <a:spcPct val="150000"/>
                  </a:lnSpc>
                  <a:buFont typeface="Wingdings" panose="05000000000000000000" pitchFamily="2" charset="2"/>
                  <a:buNone/>
                </a:pP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从训练数据中学习得到的映射函数记为</a:t>
                </a:r>
                <a14:m>
                  <m:oMath xmlns:m="http://schemas.openxmlformats.org/officeDocument/2006/math">
                    <m:r>
                      <a:rPr lang="en-US" altLang="zh-CN" sz="2000" i="1">
                        <a:latin typeface="Cambria Math" panose="02040503050406030204"/>
                        <a:ea typeface="黑体" panose="02010609060101010101" pitchFamily="49" charset="-122"/>
                      </a:rPr>
                      <m:t>𝑓</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ea typeface="黑体" panose="02010609060101010101" pitchFamily="49" charset="-122"/>
                  </a:rPr>
                  <a:t> </a:t>
                </a:r>
                <a14:m>
                  <m:oMath xmlns:m="http://schemas.openxmlformats.org/officeDocument/2006/math">
                    <m:r>
                      <a:rPr lang="en-US" altLang="zh-CN" sz="2000" i="1">
                        <a:latin typeface="Cambria Math" panose="02040503050406030204"/>
                        <a:ea typeface="黑体" panose="02010609060101010101" pitchFamily="49" charset="-122"/>
                      </a:rPr>
                      <m:t>𝑓</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对</a:t>
                </a:r>
                <a14:m>
                  <m:oMath xmlns:m="http://schemas.openxmlformats.org/officeDocument/2006/math">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i="1">
                            <a:latin typeface="Cambria Math" panose="02040503050406030204"/>
                            <a:ea typeface="黑体" panose="02010609060101010101" pitchFamily="49" charset="-122"/>
                            <a:cs typeface="Times New Roman" panose="02020603050405020304" pitchFamily="18" charset="0"/>
                          </a:rPr>
                          <m:t>𝑥</m:t>
                        </m:r>
                      </m:e>
                      <m:sub>
                        <m:r>
                          <a:rPr lang="en-US" altLang="zh-CN" sz="2000" i="1">
                            <a:latin typeface="Cambria Math" panose="02040503050406030204"/>
                            <a:ea typeface="黑体" panose="02010609060101010101" pitchFamily="49" charset="-122"/>
                            <a:cs typeface="Times New Roman" panose="02020603050405020304" pitchFamily="18" charset="0"/>
                          </a:rPr>
                          <m:t>𝑖</m:t>
                        </m:r>
                      </m:sub>
                    </m:sSub>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的预测结果记为</a:t>
                </a:r>
                <a14:m>
                  <m:oMath xmlns:m="http://schemas.openxmlformats.org/officeDocument/2006/math">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0" i="1" smtClean="0">
                            <a:latin typeface="Cambria Math" panose="02040503050406030204"/>
                            <a:ea typeface="黑体" panose="02010609060101010101" pitchFamily="49" charset="-122"/>
                            <a:cs typeface="Times New Roman" panose="02020603050405020304" pitchFamily="18" charset="0"/>
                          </a:rPr>
                          <m:t>𝑓</m:t>
                        </m:r>
                        <m:r>
                          <a:rPr lang="en-US" altLang="zh-CN" sz="2000" b="0" i="1" smtClean="0">
                            <a:latin typeface="Cambria Math" panose="02040503050406030204"/>
                            <a:ea typeface="黑体" panose="02010609060101010101" pitchFamily="49" charset="-122"/>
                            <a:cs typeface="Times New Roman" panose="02020603050405020304" pitchFamily="18" charset="0"/>
                          </a:rPr>
                          <m:t>(</m:t>
                        </m:r>
                        <m:r>
                          <a:rPr lang="en-US" altLang="zh-CN" sz="2000" i="1">
                            <a:latin typeface="Cambria Math" panose="02040503050406030204"/>
                            <a:ea typeface="黑体" panose="02010609060101010101" pitchFamily="49" charset="-122"/>
                            <a:cs typeface="Times New Roman" panose="02020603050405020304" pitchFamily="18" charset="0"/>
                          </a:rPr>
                          <m:t>𝑥</m:t>
                        </m:r>
                      </m:e>
                      <m:sub>
                        <m:r>
                          <a:rPr lang="en-US" altLang="zh-CN" sz="2000" i="1">
                            <a:latin typeface="Cambria Math" panose="02040503050406030204"/>
                            <a:ea typeface="黑体" panose="02010609060101010101" pitchFamily="49" charset="-122"/>
                            <a:cs typeface="Times New Roman" panose="02020603050405020304" pitchFamily="18" charset="0"/>
                          </a:rPr>
                          <m:t>𝑖</m:t>
                        </m:r>
                      </m:sub>
                    </m:sSub>
                    <m:r>
                      <a:rPr lang="en-US" altLang="zh-CN" sz="2000" b="0" i="1" smtClean="0">
                        <a:latin typeface="Cambria Math" panose="02040503050406030204"/>
                        <a:ea typeface="黑体" panose="02010609060101010101" pitchFamily="49" charset="-122"/>
                        <a:cs typeface="Times New Roman" panose="02020603050405020304" pitchFamily="18" charset="0"/>
                      </a:rPr>
                      <m:t>)</m:t>
                    </m:r>
                    <m:r>
                      <a:rPr lang="en-US" altLang="zh-CN" sz="2000" i="1">
                        <a:latin typeface="Cambria Math" panose="02040503050406030204"/>
                        <a:ea typeface="黑体" panose="02010609060101010101" pitchFamily="49" charset="-122"/>
                        <a:cs typeface="Times New Roman" panose="02020603050405020304" pitchFamily="18" charset="0"/>
                      </a:rPr>
                      <m:t> </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。损失函数就是用来计算</a:t>
                </a:r>
                <a14:m>
                  <m:oMath xmlns:m="http://schemas.openxmlformats.org/officeDocument/2006/math">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i="1">
                            <a:latin typeface="Cambria Math" panose="02040503050406030204"/>
                            <a:ea typeface="黑体" panose="02010609060101010101" pitchFamily="49" charset="-122"/>
                            <a:cs typeface="Times New Roman" panose="02020603050405020304" pitchFamily="18" charset="0"/>
                          </a:rPr>
                          <m:t>𝑥</m:t>
                        </m:r>
                      </m:e>
                      <m:sub>
                        <m:r>
                          <a:rPr lang="en-US" altLang="zh-CN" sz="2000" i="1">
                            <a:latin typeface="Cambria Math" panose="02040503050406030204"/>
                            <a:ea typeface="黑体" panose="02010609060101010101" pitchFamily="49" charset="-122"/>
                            <a:cs typeface="Times New Roman" panose="02020603050405020304" pitchFamily="18" charset="0"/>
                          </a:rPr>
                          <m:t>𝑖</m:t>
                        </m:r>
                      </m:sub>
                    </m:sSub>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真实值</a:t>
                </a:r>
                <a14:m>
                  <m:oMath xmlns:m="http://schemas.openxmlformats.org/officeDocument/2006/math">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i="1">
                            <a:latin typeface="Cambria Math" panose="02040503050406030204"/>
                            <a:ea typeface="黑体" panose="02010609060101010101" pitchFamily="49" charset="-122"/>
                            <a:cs typeface="Times New Roman" panose="02020603050405020304" pitchFamily="18" charset="0"/>
                          </a:rPr>
                          <m:t>𝑦</m:t>
                        </m:r>
                      </m:e>
                      <m:sub>
                        <m:r>
                          <a:rPr lang="en-US" altLang="zh-CN" sz="2000" i="1">
                            <a:latin typeface="Cambria Math" panose="02040503050406030204"/>
                            <a:ea typeface="黑体" panose="02010609060101010101" pitchFamily="49" charset="-122"/>
                            <a:cs typeface="Times New Roman" panose="02020603050405020304" pitchFamily="18" charset="0"/>
                          </a:rPr>
                          <m:t>𝑖</m:t>
                        </m:r>
                      </m:sub>
                    </m:sSub>
                    <m:r>
                      <a:rPr lang="en-US" altLang="zh-CN" sz="2000" i="1">
                        <a:latin typeface="Cambria Math" panose="02040503050406030204"/>
                        <a:ea typeface="黑体" panose="02010609060101010101" pitchFamily="49" charset="-122"/>
                        <a:cs typeface="Times New Roman" panose="02020603050405020304" pitchFamily="18" charset="0"/>
                      </a:rPr>
                      <m:t> </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与预测值</a:t>
                </a:r>
                <a14:m>
                  <m:oMath xmlns:m="http://schemas.openxmlformats.org/officeDocument/2006/math">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i="1">
                            <a:latin typeface="Cambria Math" panose="02040503050406030204"/>
                            <a:ea typeface="黑体" panose="02010609060101010101" pitchFamily="49" charset="-122"/>
                            <a:cs typeface="Times New Roman" panose="02020603050405020304" pitchFamily="18" charset="0"/>
                          </a:rPr>
                          <m:t>𝑓</m:t>
                        </m:r>
                        <m:r>
                          <a:rPr lang="en-US" altLang="zh-CN" sz="2000" i="1">
                            <a:latin typeface="Cambria Math" panose="02040503050406030204"/>
                            <a:ea typeface="黑体" panose="02010609060101010101" pitchFamily="49" charset="-122"/>
                            <a:cs typeface="Times New Roman" panose="02020603050405020304" pitchFamily="18" charset="0"/>
                          </a:rPr>
                          <m:t>(</m:t>
                        </m:r>
                        <m:r>
                          <a:rPr lang="en-US" altLang="zh-CN" sz="2000" i="1">
                            <a:latin typeface="Cambria Math" panose="02040503050406030204"/>
                            <a:ea typeface="黑体" panose="02010609060101010101" pitchFamily="49" charset="-122"/>
                            <a:cs typeface="Times New Roman" panose="02020603050405020304" pitchFamily="18" charset="0"/>
                          </a:rPr>
                          <m:t>𝑥</m:t>
                        </m:r>
                      </m:e>
                      <m:sub>
                        <m:r>
                          <a:rPr lang="en-US" altLang="zh-CN" sz="2000" i="1">
                            <a:latin typeface="Cambria Math" panose="02040503050406030204"/>
                            <a:ea typeface="黑体" panose="02010609060101010101" pitchFamily="49" charset="-122"/>
                            <a:cs typeface="Times New Roman" panose="02020603050405020304" pitchFamily="18" charset="0"/>
                          </a:rPr>
                          <m:t>𝑖</m:t>
                        </m:r>
                      </m:sub>
                    </m:sSub>
                    <m:r>
                      <a:rPr lang="en-US" altLang="zh-CN" sz="2000" i="1">
                        <a:latin typeface="Cambria Math" panose="02040503050406030204"/>
                        <a:ea typeface="黑体" panose="02010609060101010101" pitchFamily="49" charset="-122"/>
                        <a:cs typeface="Times New Roman" panose="02020603050405020304" pitchFamily="18" charset="0"/>
                      </a:rPr>
                      <m:t>)</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之间差值的函数。</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p>
              <a:p>
                <a:pPr indent="0">
                  <a:lnSpc>
                    <a:spcPct val="150000"/>
                  </a:lnSpc>
                  <a:buFont typeface="Wingdings" panose="05000000000000000000" pitchFamily="2" charset="2"/>
                  <a:buNone/>
                </a:pP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很显然，在训练过程中希望映射函数在训练数据集上得到 “损失”之和最小，即</a:t>
                </a:r>
                <a14:m>
                  <m:oMath xmlns:m="http://schemas.openxmlformats.org/officeDocument/2006/math">
                    <m:r>
                      <m:rPr>
                        <m:sty m:val="p"/>
                      </m:rPr>
                      <a:rPr lang="en-US" altLang="zh-CN" sz="2000" b="0" i="0" smtClean="0">
                        <a:latin typeface="Cambria Math" panose="02040503050406030204"/>
                        <a:ea typeface="黑体" panose="02010609060101010101" pitchFamily="49" charset="-122"/>
                      </a:rPr>
                      <m:t>min</m:t>
                    </m:r>
                    <m:nary>
                      <m:naryPr>
                        <m:chr m:val="∑"/>
                        <m:limLoc m:val="subSup"/>
                        <m:ctrlPr>
                          <a:rPr lang="en-US" altLang="zh-CN" sz="2000" b="0" i="1" smtClean="0">
                            <a:latin typeface="Cambria Math" panose="02040503050406030204" pitchFamily="18" charset="0"/>
                            <a:ea typeface="黑体" panose="02010609060101010101" pitchFamily="49" charset="-122"/>
                          </a:rPr>
                        </m:ctrlPr>
                      </m:naryPr>
                      <m:sub>
                        <m:r>
                          <m:rPr>
                            <m:brk m:alnAt="25"/>
                          </m:rPr>
                          <a:rPr lang="en-US" altLang="zh-CN" sz="2000" b="0" i="1" smtClean="0">
                            <a:latin typeface="Cambria Math" panose="02040503050406030204"/>
                            <a:ea typeface="黑体" panose="02010609060101010101" pitchFamily="49" charset="-122"/>
                          </a:rPr>
                          <m:t>𝑖</m:t>
                        </m:r>
                        <m:r>
                          <a:rPr lang="en-US" altLang="zh-CN" sz="2000" b="0" i="1" smtClean="0">
                            <a:latin typeface="Cambria Math" panose="02040503050406030204"/>
                            <a:ea typeface="黑体" panose="02010609060101010101" pitchFamily="49" charset="-122"/>
                          </a:rPr>
                          <m:t>=1</m:t>
                        </m:r>
                      </m:sub>
                      <m:sup>
                        <m:r>
                          <a:rPr lang="en-US" altLang="zh-CN" sz="2000" b="0" i="1" smtClean="0">
                            <a:latin typeface="Cambria Math" panose="02040503050406030204"/>
                            <a:ea typeface="黑体" panose="02010609060101010101" pitchFamily="49" charset="-122"/>
                          </a:rPr>
                          <m:t>𝑛</m:t>
                        </m:r>
                      </m:sup>
                      <m:e>
                        <m:r>
                          <a:rPr lang="en-US" altLang="zh-CN" sz="2000" b="0" i="1" smtClean="0">
                            <a:latin typeface="Cambria Math" panose="02040503050406030204"/>
                            <a:ea typeface="黑体" panose="02010609060101010101" pitchFamily="49" charset="-122"/>
                          </a:rPr>
                          <m:t>𝐿𝑜𝑠𝑠</m:t>
                        </m:r>
                        <m:r>
                          <a:rPr lang="en-US" altLang="zh-CN" sz="2000" b="0" i="1" smtClean="0">
                            <a:latin typeface="Cambria Math" panose="02040503050406030204"/>
                            <a:ea typeface="黑体" panose="02010609060101010101" pitchFamily="49" charset="-122"/>
                          </a:rPr>
                          <m:t>(</m:t>
                        </m:r>
                        <m:r>
                          <a:rPr lang="en-US" altLang="zh-CN" sz="2000" b="0" i="1" smtClean="0">
                            <a:latin typeface="Cambria Math" panose="02040503050406030204"/>
                            <a:ea typeface="黑体" panose="02010609060101010101" pitchFamily="49" charset="-122"/>
                          </a:rPr>
                          <m:t>𝑓</m:t>
                        </m:r>
                        <m:r>
                          <a:rPr lang="en-US" altLang="zh-CN" sz="2000" b="0" i="1" smtClean="0">
                            <a:latin typeface="Cambria Math" panose="02040503050406030204"/>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a:ea typeface="黑体" panose="02010609060101010101" pitchFamily="49" charset="-122"/>
                              </a:rPr>
                              <m:t>𝑥</m:t>
                            </m:r>
                          </m:e>
                          <m:sub>
                            <m:r>
                              <a:rPr lang="en-US" altLang="zh-CN" sz="2000" b="0" i="1" smtClean="0">
                                <a:latin typeface="Cambria Math" panose="02040503050406030204"/>
                                <a:ea typeface="黑体" panose="02010609060101010101" pitchFamily="49" charset="-122"/>
                              </a:rPr>
                              <m:t>𝑖</m:t>
                            </m:r>
                          </m:sub>
                        </m:sSub>
                        <m:r>
                          <a:rPr lang="en-US" altLang="zh-CN" sz="2000" b="0" i="1" smtClean="0">
                            <a:latin typeface="Cambria Math" panose="02040503050406030204"/>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a:ea typeface="黑体" panose="02010609060101010101" pitchFamily="49" charset="-122"/>
                              </a:rPr>
                              <m:t>𝑦</m:t>
                            </m:r>
                          </m:e>
                          <m:sub>
                            <m:r>
                              <a:rPr lang="en-US" altLang="zh-CN" sz="2000" b="0" i="1" smtClean="0">
                                <a:latin typeface="Cambria Math" panose="02040503050406030204"/>
                                <a:ea typeface="黑体" panose="02010609060101010101" pitchFamily="49" charset="-122"/>
                              </a:rPr>
                              <m:t>𝑖</m:t>
                            </m:r>
                          </m:sub>
                        </m:sSub>
                        <m:r>
                          <a:rPr lang="en-US" altLang="zh-CN" sz="2000" b="0" i="1" smtClean="0">
                            <a:latin typeface="Cambria Math" panose="02040503050406030204"/>
                            <a:ea typeface="黑体" panose="02010609060101010101" pitchFamily="49" charset="-122"/>
                          </a:rPr>
                          <m:t>)</m:t>
                        </m:r>
                      </m:e>
                    </m:nary>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a:t>
                </a:r>
              </a:p>
            </p:txBody>
          </p:sp>
        </mc:Choice>
        <mc:Fallback xmlns="">
          <p:sp>
            <p:nvSpPr>
              <p:cNvPr id="8" name="矩形 7"/>
              <p:cNvSpPr>
                <a:spLocks noRot="1" noChangeAspect="1" noMove="1" noResize="1" noEditPoints="1" noAdjustHandles="1" noChangeArrowheads="1" noChangeShapeType="1" noTextEdit="1"/>
              </p:cNvSpPr>
              <p:nvPr/>
            </p:nvSpPr>
            <p:spPr>
              <a:xfrm>
                <a:off x="4217670" y="1418590"/>
                <a:ext cx="7327900" cy="4334510"/>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21346" y="611592"/>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anose="02010609060101010101" pitchFamily="49" charset="-122"/>
              </a:rPr>
              <a:t>7.</a:t>
            </a:r>
            <a:r>
              <a:rPr lang="zh-CN" altLang="en-US" sz="2800" b="1" dirty="0">
                <a:solidFill>
                  <a:srgbClr val="000099"/>
                </a:solidFill>
                <a:effectLst>
                  <a:outerShdw blurRad="38100" dist="38100" dir="2700000" algn="tl">
                    <a:srgbClr val="C0C0C0"/>
                  </a:outerShdw>
                </a:effectLst>
                <a:latin typeface="黑体" panose="02010609060101010101" pitchFamily="49" charset="-122"/>
              </a:rPr>
              <a:t>监督学习的损失函数</a:t>
            </a:r>
            <a:endParaRPr lang="en-US" altLang="zh-CN" sz="2800" b="1" dirty="0">
              <a:solidFill>
                <a:srgbClr val="000099"/>
              </a:solidFill>
              <a:effectLst>
                <a:outerShdw blurRad="38100" dist="38100" dir="2700000" algn="tl">
                  <a:srgbClr val="C0C0C0"/>
                </a:outerShdw>
              </a:effectLst>
              <a:latin typeface="黑体" panose="02010609060101010101" pitchFamily="49" charset="-122"/>
            </a:endParaRPr>
          </a:p>
        </p:txBody>
      </p:sp>
      <p:sp>
        <p:nvSpPr>
          <p:cNvPr id="10" name="Rectangle 2"/>
          <p:cNvSpPr txBox="1"/>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sp>
        <p:nvSpPr>
          <p:cNvPr id="3" name="流程图: 磁盘 2"/>
          <p:cNvSpPr/>
          <p:nvPr/>
        </p:nvSpPr>
        <p:spPr>
          <a:xfrm>
            <a:off x="1996255" y="3391684"/>
            <a:ext cx="985607" cy="1456237"/>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xmlns:a14="http://schemas.microsoft.com/office/drawing/2010/main">
        <mc:Choice Requires="a14">
          <p:sp>
            <p:nvSpPr>
              <p:cNvPr id="7" name="圆角矩形 6"/>
              <p:cNvSpPr/>
              <p:nvPr/>
            </p:nvSpPr>
            <p:spPr bwMode="auto">
              <a:xfrm>
                <a:off x="1224915" y="4920615"/>
                <a:ext cx="2529205" cy="87058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rPr>
                  <a:t>训练数据集</a:t>
                </a: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d>
                        <m:d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charset="-122"/>
                              <a:cs typeface="Times New Roman" panose="02020603050405020304" pitchFamily="18" charset="0"/>
                            </a:rPr>
                          </m:ctrlPr>
                        </m:dPr>
                        <m:e>
                          <m:sSub>
                            <m:sSub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charset="-122"/>
                                  <a:cs typeface="Times New Roman" panose="02020603050405020304"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𝒙</m:t>
                              </m:r>
                            </m:e>
                            <m:sub>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𝒊</m:t>
                              </m:r>
                            </m:sub>
                          </m:sSub>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m:t>
                          </m:r>
                          <m:sSub>
                            <m:sSub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charset="-122"/>
                                  <a:cs typeface="Times New Roman" panose="02020603050405020304"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𝒚</m:t>
                              </m:r>
                            </m:e>
                            <m:sub>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𝒊</m:t>
                              </m:r>
                            </m:sub>
                          </m:sSub>
                        </m:e>
                      </m:d>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𝒊</m:t>
                      </m:r>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𝟏</m:t>
                      </m:r>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𝒏</m:t>
                      </m:r>
                    </m:oMath>
                  </m:oMathPara>
                </a14:m>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mc:Choice>
        <mc:Fallback xmlns="">
          <p:sp>
            <p:nvSpPr>
              <p:cNvPr id="7" name="圆角矩形 6"/>
              <p:cNvSpPr>
                <a:spLocks noRot="1" noChangeAspect="1" noMove="1" noResize="1" noEditPoints="1" noAdjustHandles="1" noChangeArrowheads="1" noChangeShapeType="1" noTextEdit="1"/>
              </p:cNvSpPr>
              <p:nvPr/>
            </p:nvSpPr>
            <p:spPr bwMode="auto">
              <a:xfrm>
                <a:off x="1224915" y="4920615"/>
                <a:ext cx="2529205" cy="870585"/>
              </a:xfrm>
              <a:prstGeom prst="roundRect">
                <a:avLst/>
              </a:prstGeom>
              <a:blipFill rotWithShape="1">
                <a:blip r:embed="rId3"/>
                <a:stretch>
                  <a:fillRect l="-1532" t="-2188" r="-1506" b="-6710"/>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8"/>
              <p:cNvSpPr txBox="1"/>
              <p:nvPr/>
            </p:nvSpPr>
            <p:spPr>
              <a:xfrm>
                <a:off x="631190" y="1632585"/>
                <a:ext cx="3515995" cy="1032510"/>
              </a:xfrm>
              <a:prstGeom prst="rect">
                <a:avLst/>
              </a:prstGeom>
              <a:noFill/>
            </p:spPr>
            <p:txBody>
              <a:bodyPr wrap="square" rtlCol="0">
                <a:spAutoFit/>
              </a:bodyPr>
              <a:lstStyle/>
              <a:p>
                <a:pPr algn="ctr">
                  <a:lnSpc>
                    <a:spcPct val="150000"/>
                  </a:lnSpc>
                </a:pPr>
                <a:r>
                  <a:rPr lang="zh-CN" altLang="en-US" sz="2000" dirty="0">
                    <a:ea typeface="黑体" panose="02010609060101010101" pitchFamily="49" charset="-122"/>
                  </a:rPr>
                  <a:t>训练</a:t>
                </a:r>
                <a14:m>
                  <m:oMath xmlns:m="http://schemas.openxmlformats.org/officeDocument/2006/math">
                    <m:r>
                      <a:rPr lang="zh-CN" altLang="en-US" sz="2000" i="1">
                        <a:latin typeface="Cambria Math" panose="02040503050406030204"/>
                        <a:ea typeface="黑体" panose="02010609060101010101" pitchFamily="49" charset="-122"/>
                      </a:rPr>
                      <m:t>映射函数</m:t>
                    </m:r>
                    <m:r>
                      <a:rPr lang="en-US" altLang="zh-CN" sz="2000" b="0" i="1" smtClean="0">
                        <a:latin typeface="Cambria Math" panose="02040503050406030204"/>
                        <a:ea typeface="黑体" panose="02010609060101010101" pitchFamily="49" charset="-122"/>
                      </a:rPr>
                      <m:t>𝑓</m:t>
                    </m:r>
                  </m:oMath>
                </a14:m>
                <a:endParaRPr lang="en-US" altLang="zh-CN" sz="2000" dirty="0">
                  <a:ea typeface="黑体" panose="02010609060101010101" pitchFamily="49" charset="-122"/>
                </a:endParaRPr>
              </a:p>
              <a:p>
                <a:pPr algn="ctr">
                  <a:lnSpc>
                    <a:spcPct val="150000"/>
                  </a:lnSpc>
                </a:pPr>
                <a:r>
                  <a:rPr lang="zh-CN" altLang="en-US" sz="2000" dirty="0">
                    <a:ea typeface="黑体" panose="02010609060101010101" pitchFamily="49" charset="-122"/>
                  </a:rPr>
                  <a:t>使得</a:t>
                </a:r>
                <a14:m>
                  <m:oMath xmlns:m="http://schemas.openxmlformats.org/officeDocument/2006/math">
                    <m:r>
                      <a:rPr lang="en-US" altLang="zh-CN" sz="2000" i="1">
                        <a:latin typeface="Cambria Math" panose="02040503050406030204"/>
                        <a:ea typeface="黑体" panose="02010609060101010101" pitchFamily="49" charset="-122"/>
                      </a:rPr>
                      <m:t>𝑓</m:t>
                    </m:r>
                    <m:r>
                      <a:rPr lang="en-US" altLang="zh-CN" sz="2000" b="0" i="1" smtClean="0">
                        <a:latin typeface="Cambria Math" panose="02040503050406030204"/>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a:ea typeface="黑体" panose="02010609060101010101" pitchFamily="49" charset="-122"/>
                          </a:rPr>
                          <m:t>𝑥</m:t>
                        </m:r>
                      </m:e>
                      <m:sub>
                        <m:r>
                          <a:rPr lang="en-US" altLang="zh-CN" sz="2000" b="0" i="1" smtClean="0">
                            <a:latin typeface="Cambria Math" panose="02040503050406030204"/>
                            <a:ea typeface="黑体" panose="02010609060101010101" pitchFamily="49" charset="-122"/>
                          </a:rPr>
                          <m:t>𝑖</m:t>
                        </m:r>
                      </m:sub>
                    </m:sSub>
                    <m:r>
                      <a:rPr lang="en-US" altLang="zh-CN" sz="2000" b="0" i="1" smtClean="0">
                        <a:latin typeface="Cambria Math" panose="02040503050406030204"/>
                        <a:ea typeface="黑体" panose="02010609060101010101" pitchFamily="49" charset="-122"/>
                      </a:rPr>
                      <m:t>)</m:t>
                    </m:r>
                  </m:oMath>
                </a14:m>
                <a:r>
                  <a:rPr lang="zh-CN" altLang="en-US" sz="2000" dirty="0">
                    <a:ea typeface="黑体" panose="02010609060101010101" pitchFamily="49" charset="-122"/>
                  </a:rPr>
                  <a:t>预测结果尽量等于</a:t>
                </a:r>
                <a14:m>
                  <m:oMath xmlns:m="http://schemas.openxmlformats.org/officeDocument/2006/math">
                    <m:sSub>
                      <m:sSubPr>
                        <m:ctrlPr>
                          <a:rPr lang="en-US" altLang="zh-CN" sz="2000" i="1" dirty="0" smtClean="0">
                            <a:latin typeface="Cambria Math" panose="02040503050406030204" pitchFamily="18" charset="0"/>
                            <a:ea typeface="黑体" panose="02010609060101010101" pitchFamily="49" charset="-122"/>
                          </a:rPr>
                        </m:ctrlPr>
                      </m:sSubPr>
                      <m:e>
                        <m:r>
                          <a:rPr lang="en-US" altLang="zh-CN" sz="2000" b="0" i="1" dirty="0" smtClean="0">
                            <a:latin typeface="Cambria Math" panose="02040503050406030204"/>
                            <a:ea typeface="黑体" panose="02010609060101010101" pitchFamily="49" charset="-122"/>
                          </a:rPr>
                          <m:t>𝑦</m:t>
                        </m:r>
                      </m:e>
                      <m:sub>
                        <m:r>
                          <a:rPr lang="en-US" altLang="zh-CN" sz="2000" b="0" i="1" dirty="0" smtClean="0">
                            <a:latin typeface="Cambria Math" panose="02040503050406030204"/>
                            <a:ea typeface="黑体" panose="02010609060101010101" pitchFamily="49" charset="-122"/>
                          </a:rPr>
                          <m:t>𝑖</m:t>
                        </m:r>
                      </m:sub>
                    </m:sSub>
                  </m:oMath>
                </a14:m>
                <a:endParaRPr lang="en-US" altLang="zh-CN" sz="2000" dirty="0">
                  <a:ea typeface="黑体" panose="02010609060101010101" pitchFamily="49" charset="-122"/>
                </a:endParaRPr>
              </a:p>
            </p:txBody>
          </p:sp>
        </mc:Choice>
        <mc:Fallback xmlns="">
          <p:sp>
            <p:nvSpPr>
              <p:cNvPr id="4" name="TextBox 8"/>
              <p:cNvSpPr txBox="1">
                <a:spLocks noRot="1" noChangeAspect="1" noMove="1" noResize="1" noEditPoints="1" noAdjustHandles="1" noChangeArrowheads="1" noChangeShapeType="1" noTextEdit="1"/>
              </p:cNvSpPr>
              <p:nvPr/>
            </p:nvSpPr>
            <p:spPr>
              <a:xfrm>
                <a:off x="631190" y="1632585"/>
                <a:ext cx="3515995" cy="1032510"/>
              </a:xfrm>
              <a:prstGeom prst="rect">
                <a:avLst/>
              </a:prstGeom>
              <a:blipFill rotWithShape="1">
                <a:blip r:embed="rId4"/>
                <a:stretch>
                  <a:fillRect/>
                </a:stretch>
              </a:blipFill>
            </p:spPr>
            <p:txBody>
              <a:bodyPr/>
              <a:lstStyle/>
              <a:p>
                <a:r>
                  <a:rPr lang="zh-CN" altLang="en-US">
                    <a:noFill/>
                  </a:rPr>
                  <a:t> </a:t>
                </a:r>
              </a:p>
            </p:txBody>
          </p:sp>
        </mc:Fallback>
      </mc:AlternateContent>
      <p:sp>
        <p:nvSpPr>
          <p:cNvPr id="5" name="上箭头 4"/>
          <p:cNvSpPr/>
          <p:nvPr/>
        </p:nvSpPr>
        <p:spPr>
          <a:xfrm>
            <a:off x="2370283" y="2818028"/>
            <a:ext cx="237519" cy="5011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 name="矩形 1"/>
          <p:cNvSpPr/>
          <p:nvPr/>
        </p:nvSpPr>
        <p:spPr>
          <a:xfrm>
            <a:off x="7169182" y="5587389"/>
            <a:ext cx="1960880" cy="398780"/>
          </a:xfrm>
          <a:prstGeom prst="rect">
            <a:avLst/>
          </a:prstGeom>
        </p:spPr>
        <p:txBody>
          <a:bodyPr wrap="none">
            <a:spAutoFit/>
          </a:bodyPr>
          <a:lstStyle/>
          <a:p>
            <a:r>
              <a:rPr lang="zh-CN" altLang="en-US" sz="2000" dirty="0">
                <a:latin typeface="黑体" panose="02010609060101010101" pitchFamily="49" charset="-122"/>
                <a:ea typeface="黑体" panose="02010609060101010101" pitchFamily="49" charset="-122"/>
              </a:rPr>
              <a:t>典型的损失函数</a:t>
            </a:r>
          </a:p>
        </p:txBody>
      </p:sp>
      <mc:AlternateContent xmlns:mc="http://schemas.openxmlformats.org/markup-compatibility/2006" xmlns:a14="http://schemas.microsoft.com/office/drawing/2010/main">
        <mc:Choice Requires="a14">
          <p:graphicFrame>
            <p:nvGraphicFramePr>
              <p:cNvPr id="9" name="表格 8"/>
              <p:cNvGraphicFramePr>
                <a:graphicFrameLocks noGrp="1"/>
              </p:cNvGraphicFramePr>
              <p:nvPr>
                <p:custDataLst>
                  <p:tags r:id="rId1"/>
                </p:custDataLst>
              </p:nvPr>
            </p:nvGraphicFramePr>
            <p:xfrm>
              <a:off x="4889500" y="1632585"/>
              <a:ext cx="6518910" cy="3954780"/>
            </p:xfrm>
            <a:graphic>
              <a:graphicData uri="http://schemas.openxmlformats.org/drawingml/2006/table">
                <a:tbl>
                  <a:tblPr firstRow="1" bandRow="1">
                    <a:tableStyleId>{5C22544A-7EE6-4342-B048-85BDC9FD1C3A}</a:tableStyleId>
                  </a:tblPr>
                  <a:tblGrid>
                    <a:gridCol w="2427605">
                      <a:extLst>
                        <a:ext uri="{9D8B030D-6E8A-4147-A177-3AD203B41FA5}">
                          <a16:colId xmlns:a16="http://schemas.microsoft.com/office/drawing/2014/main" val="20000"/>
                        </a:ext>
                      </a:extLst>
                    </a:gridCol>
                    <a:gridCol w="4091305">
                      <a:extLst>
                        <a:ext uri="{9D8B030D-6E8A-4147-A177-3AD203B41FA5}">
                          <a16:colId xmlns:a16="http://schemas.microsoft.com/office/drawing/2014/main" val="20001"/>
                        </a:ext>
                      </a:extLst>
                    </a:gridCol>
                  </a:tblGrid>
                  <a:tr h="480060">
                    <a:tc>
                      <a:txBody>
                        <a:bodyPr/>
                        <a:lstStyle/>
                        <a:p>
                          <a:pPr algn="ct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损失函数名称</a:t>
                          </a:r>
                        </a:p>
                      </a:txBody>
                      <a:tcPr marT="60960" marB="60960" anchor="ctr" anchorCtr="1"/>
                    </a:tc>
                    <a:tc>
                      <a:txBody>
                        <a:bodyPr/>
                        <a:lstStyle/>
                        <a:p>
                          <a:pPr algn="ct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损失函数定义</a:t>
                          </a:r>
                        </a:p>
                      </a:txBody>
                      <a:tcPr marT="60960" marB="60960" anchor="ctr" anchorCtr="1"/>
                    </a:tc>
                    <a:extLst>
                      <a:ext uri="{0D108BD9-81ED-4DB2-BD59-A6C34878D82A}">
                        <a16:rowId xmlns:a16="http://schemas.microsoft.com/office/drawing/2014/main" val="10000"/>
                      </a:ext>
                    </a:extLst>
                  </a:tr>
                  <a:tr h="1137285">
                    <a:tc>
                      <a:txBody>
                        <a:bodyPr/>
                        <a:lstStyle/>
                        <a:p>
                          <a:pPr algn="ct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0-1</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损失函数</a:t>
                          </a:r>
                        </a:p>
                      </a:txBody>
                      <a:tcPr marT="60960" marB="60960" anchor="ctr" anchorCtr="1"/>
                    </a:tc>
                    <a:tc>
                      <a:txBody>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a:rPr>
                                  <m:t>𝐿𝑜𝑠𝑠</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a:rPr>
                                          <m:t>𝑦</m:t>
                                        </m:r>
                                      </m:e>
                                      <m:sub>
                                        <m:r>
                                          <a:rPr lang="en-US" altLang="zh-CN" sz="2000" b="0" i="1" smtClean="0">
                                            <a:latin typeface="Cambria Math" panose="02040503050406030204"/>
                                          </a:rPr>
                                          <m:t>𝑖</m:t>
                                        </m:r>
                                      </m:sub>
                                    </m:sSub>
                                    <m:r>
                                      <a:rPr lang="en-US" altLang="zh-CN" sz="2000" b="0" i="1" smtClean="0">
                                        <a:latin typeface="Cambria Math" panose="02040503050406030204"/>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a:rPr>
                                          <m:t>𝑓</m:t>
                                        </m:r>
                                        <m:r>
                                          <a:rPr lang="en-US" altLang="zh-CN" sz="2000" b="0" i="1" smtClean="0">
                                            <a:latin typeface="Cambria Math" panose="02040503050406030204"/>
                                          </a:rPr>
                                          <m:t>(</m:t>
                                        </m:r>
                                        <m:r>
                                          <a:rPr lang="en-US" altLang="zh-CN" sz="2000" b="0" i="1" smtClean="0">
                                            <a:latin typeface="Cambria Math" panose="02040503050406030204"/>
                                          </a:rPr>
                                          <m:t>𝑥</m:t>
                                        </m:r>
                                      </m:e>
                                      <m:sub>
                                        <m:r>
                                          <a:rPr lang="en-US" altLang="zh-CN" sz="2000" b="0" i="1" smtClean="0">
                                            <a:latin typeface="Cambria Math" panose="02040503050406030204"/>
                                          </a:rPr>
                                          <m:t>𝑖</m:t>
                                        </m:r>
                                      </m:sub>
                                    </m:sSub>
                                  </m:e>
                                </m:d>
                                <m:r>
                                  <a:rPr lang="en-US" altLang="zh-CN" sz="2000" b="0" i="1" smtClean="0">
                                    <a:latin typeface="Cambria Math" panose="02040503050406030204"/>
                                  </a:rPr>
                                  <m:t>=</m:t>
                                </m:r>
                                <m:d>
                                  <m:dPr>
                                    <m:begChr m:val="{"/>
                                    <m:endChr m:val=""/>
                                    <m:ctrlPr>
                                      <a:rPr lang="en-US" altLang="zh-CN" sz="2000" b="0" i="1" smtClean="0">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a:rPr>
                                          <m:t>1, </m:t>
                                        </m:r>
                                        <m:r>
                                          <a:rPr lang="en-US" altLang="zh-CN" sz="2000" b="0" i="1" smtClean="0">
                                            <a:latin typeface="Cambria Math" panose="02040503050406030204"/>
                                          </a:rPr>
                                          <m:t>𝑓</m:t>
                                        </m:r>
                                        <m:r>
                                          <a:rPr lang="en-US" altLang="zh-CN" sz="2000" b="0" i="1" smtClean="0">
                                            <a:latin typeface="Cambria Math" panose="02040503050406030204"/>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a:rPr>
                                              <m:t>𝑥</m:t>
                                            </m:r>
                                          </m:e>
                                          <m:sub>
                                            <m:r>
                                              <a:rPr lang="en-US" altLang="zh-CN" sz="2000" b="0" i="1" smtClean="0">
                                                <a:latin typeface="Cambria Math" panose="02040503050406030204"/>
                                              </a:rPr>
                                              <m:t>𝑖</m:t>
                                            </m:r>
                                          </m:sub>
                                        </m:sSub>
                                        <m:r>
                                          <a:rPr lang="en-US" altLang="zh-CN" sz="2000" b="0" i="1" smtClean="0">
                                            <a:latin typeface="Cambria Math" panose="02040503050406030204"/>
                                          </a:rPr>
                                          <m:t>)</m:t>
                                        </m:r>
                                        <m:r>
                                          <a:rPr lang="en-US" altLang="zh-CN" sz="2000" b="0" i="1" smtClean="0">
                                            <a:latin typeface="Cambria Math" panose="02040503050406030204"/>
                                            <a:ea typeface="Cambria Math" panose="02040503050406030204"/>
                                          </a:rPr>
                                          <m:t>≠</m:t>
                                        </m:r>
                                        <m:sSub>
                                          <m:sSubPr>
                                            <m:ctrlPr>
                                              <a:rPr lang="en-US" altLang="zh-CN" sz="2000" b="0" i="1" smtClean="0">
                                                <a:latin typeface="Cambria Math" panose="02040503050406030204" pitchFamily="18" charset="0"/>
                                                <a:ea typeface="Cambria Math" panose="02040503050406030204"/>
                                              </a:rPr>
                                            </m:ctrlPr>
                                          </m:sSubPr>
                                          <m:e>
                                            <m:r>
                                              <a:rPr lang="en-US" altLang="zh-CN" sz="2000" b="0" i="1" smtClean="0">
                                                <a:latin typeface="Cambria Math" panose="02040503050406030204"/>
                                                <a:ea typeface="Cambria Math" panose="02040503050406030204"/>
                                              </a:rPr>
                                              <m:t>𝑦</m:t>
                                            </m:r>
                                          </m:e>
                                          <m:sub>
                                            <m:r>
                                              <a:rPr lang="en-US" altLang="zh-CN" sz="2000" b="0" i="1" smtClean="0">
                                                <a:latin typeface="Cambria Math" panose="02040503050406030204"/>
                                                <a:ea typeface="Cambria Math" panose="02040503050406030204"/>
                                              </a:rPr>
                                              <m:t>𝑖</m:t>
                                            </m:r>
                                          </m:sub>
                                        </m:sSub>
                                      </m:e>
                                      <m:e>
                                        <m:r>
                                          <a:rPr lang="en-US" altLang="zh-CN" sz="2000" b="0" i="1" smtClean="0">
                                            <a:latin typeface="Cambria Math" panose="02040503050406030204"/>
                                          </a:rPr>
                                          <m:t>0,</m:t>
                                        </m:r>
                                        <m:r>
                                          <a:rPr lang="en-US" altLang="zh-CN" sz="2000" b="0" i="1" smtClean="0">
                                            <a:latin typeface="Cambria Math" panose="02040503050406030204"/>
                                          </a:rPr>
                                          <m:t>𝑓</m:t>
                                        </m:r>
                                        <m:r>
                                          <a:rPr lang="en-US" altLang="zh-CN" sz="2000" b="0" i="1" smtClean="0">
                                            <a:latin typeface="Cambria Math" panose="02040503050406030204"/>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a:rPr>
                                              <m:t>𝑥</m:t>
                                            </m:r>
                                          </m:e>
                                          <m:sub>
                                            <m:r>
                                              <a:rPr lang="en-US" altLang="zh-CN" sz="2000" b="0" i="1" smtClean="0">
                                                <a:latin typeface="Cambria Math" panose="02040503050406030204"/>
                                              </a:rPr>
                                              <m:t>𝑖</m:t>
                                            </m:r>
                                          </m:sub>
                                        </m:sSub>
                                        <m:r>
                                          <a:rPr lang="en-US" altLang="zh-CN" sz="2000" b="0" i="1" smtClean="0">
                                            <a:latin typeface="Cambria Math" panose="02040503050406030204"/>
                                          </a:rPr>
                                          <m:t>)</m:t>
                                        </m:r>
                                        <m:r>
                                          <a:rPr lang="en-US" altLang="zh-CN" sz="2000" b="0" i="1" smtClean="0">
                                            <a:latin typeface="Cambria Math" panose="02040503050406030204"/>
                                            <a:ea typeface="Cambria Math" panose="02040503050406030204"/>
                                          </a:rPr>
                                          <m:t>=</m:t>
                                        </m:r>
                                        <m:sSub>
                                          <m:sSubPr>
                                            <m:ctrlPr>
                                              <a:rPr lang="en-US" altLang="zh-CN" sz="2000" b="0" i="1" smtClean="0">
                                                <a:latin typeface="Cambria Math" panose="02040503050406030204" pitchFamily="18" charset="0"/>
                                                <a:ea typeface="Cambria Math" panose="02040503050406030204"/>
                                              </a:rPr>
                                            </m:ctrlPr>
                                          </m:sSubPr>
                                          <m:e>
                                            <m:r>
                                              <a:rPr lang="en-US" altLang="zh-CN" sz="2000" b="0" i="1" smtClean="0">
                                                <a:latin typeface="Cambria Math" panose="02040503050406030204"/>
                                                <a:ea typeface="Cambria Math" panose="02040503050406030204"/>
                                              </a:rPr>
                                              <m:t>𝑦</m:t>
                                            </m:r>
                                          </m:e>
                                          <m:sub>
                                            <m:r>
                                              <a:rPr lang="en-US" altLang="zh-CN" sz="2000" b="0" i="1" smtClean="0">
                                                <a:latin typeface="Cambria Math" panose="02040503050406030204"/>
                                                <a:ea typeface="Cambria Math" panose="02040503050406030204"/>
                                              </a:rPr>
                                              <m:t>𝑖</m:t>
                                            </m:r>
                                          </m:sub>
                                        </m:sSub>
                                      </m:e>
                                    </m:eqArr>
                                  </m:e>
                                </m:d>
                              </m:oMath>
                            </m:oMathPara>
                          </a14:m>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nchor="ctr" anchorCtr="1"/>
                    </a:tc>
                    <a:extLst>
                      <a:ext uri="{0D108BD9-81ED-4DB2-BD59-A6C34878D82A}">
                        <a16:rowId xmlns:a16="http://schemas.microsoft.com/office/drawing/2014/main" val="10001"/>
                      </a:ext>
                    </a:extLst>
                  </a:tr>
                  <a:tr h="523875">
                    <a:tc>
                      <a:txBody>
                        <a:bodyPr/>
                        <a:lstStyle/>
                        <a:p>
                          <a:pPr algn="ctr" fontAlgn="auto">
                            <a:buClrTx/>
                            <a:buSzTx/>
                            <a:buFontTx/>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平方损失函数</a:t>
                          </a:r>
                        </a:p>
                      </a:txBody>
                      <a:tcPr marT="60960" marB="60960" anchor="ctr" anchorCtr="1"/>
                    </a:tc>
                    <a:tc>
                      <a:txBody>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a:rPr>
                                  <m:t>𝐿𝑜𝑠𝑠</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a:rPr>
                                          <m:t>𝑦</m:t>
                                        </m:r>
                                      </m:e>
                                      <m:sub>
                                        <m:r>
                                          <a:rPr lang="en-US" altLang="zh-CN" sz="2000" b="0" i="1" smtClean="0">
                                            <a:latin typeface="Cambria Math" panose="02040503050406030204"/>
                                          </a:rPr>
                                          <m:t>𝑖</m:t>
                                        </m:r>
                                      </m:sub>
                                    </m:sSub>
                                    <m:r>
                                      <a:rPr lang="en-US" altLang="zh-CN" sz="2000" b="0" i="1" smtClean="0">
                                        <a:latin typeface="Cambria Math" panose="02040503050406030204"/>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a:rPr>
                                          <m:t>𝑓</m:t>
                                        </m:r>
                                        <m:r>
                                          <a:rPr lang="en-US" altLang="zh-CN" sz="2000" b="0" i="1" smtClean="0">
                                            <a:latin typeface="Cambria Math" panose="02040503050406030204"/>
                                          </a:rPr>
                                          <m:t>(</m:t>
                                        </m:r>
                                        <m:r>
                                          <a:rPr lang="en-US" altLang="zh-CN" sz="2000" b="0" i="1" smtClean="0">
                                            <a:latin typeface="Cambria Math" panose="02040503050406030204"/>
                                          </a:rPr>
                                          <m:t>𝑥</m:t>
                                        </m:r>
                                      </m:e>
                                      <m:sub>
                                        <m:r>
                                          <a:rPr lang="en-US" altLang="zh-CN" sz="2000" b="0" i="1" smtClean="0">
                                            <a:latin typeface="Cambria Math" panose="02040503050406030204"/>
                                          </a:rPr>
                                          <m:t>𝑖</m:t>
                                        </m:r>
                                      </m:sub>
                                    </m:sSub>
                                  </m:e>
                                </m:d>
                                <m:r>
                                  <a:rPr lang="en-US" altLang="zh-CN" sz="2000" b="0" i="1" smtClean="0">
                                    <a:latin typeface="Cambria Math" panose="02040503050406030204"/>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a:rPr>
                                      <m:t>(</m:t>
                                    </m:r>
                                    <m:sSub>
                                      <m:sSubPr>
                                        <m:ctrlPr>
                                          <a:rPr lang="en-US" altLang="zh-CN" sz="2000" b="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𝑦</m:t>
                                        </m:r>
                                      </m:e>
                                      <m:sub>
                                        <m:r>
                                          <a:rPr lang="en-US" altLang="zh-CN" sz="2000" b="0" i="1" smtClean="0">
                                            <a:latin typeface="Cambria Math" panose="02040503050406030204" pitchFamily="18" charset="0"/>
                                            <a:cs typeface="Cambria Math" panose="02040503050406030204" pitchFamily="18" charset="0"/>
                                          </a:rPr>
                                          <m:t>𝑖</m:t>
                                        </m:r>
                                      </m:sub>
                                    </m:sSub>
                                    <m:r>
                                      <a:rPr lang="en-US" altLang="zh-CN" sz="2000" b="0" i="1" smtClean="0">
                                        <a:latin typeface="Cambria Math" panose="02040503050406030204"/>
                                      </a:rPr>
                                      <m:t>−</m:t>
                                    </m:r>
                                    <m:r>
                                      <a:rPr lang="en-US" altLang="zh-CN" sz="2000" b="0" i="1" smtClean="0">
                                        <a:latin typeface="Cambria Math" panose="02040503050406030204"/>
                                      </a:rPr>
                                      <m:t>𝑓</m:t>
                                    </m:r>
                                    <m:r>
                                      <a:rPr lang="en-US" altLang="zh-CN" sz="2000" b="0" i="1" smtClean="0">
                                        <a:latin typeface="Cambria Math" panose="02040503050406030204"/>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a:rPr>
                                          <m:t>𝑥</m:t>
                                        </m:r>
                                      </m:e>
                                      <m:sub>
                                        <m:r>
                                          <a:rPr lang="en-US" altLang="zh-CN" sz="2000" b="0" i="1" smtClean="0">
                                            <a:latin typeface="Cambria Math" panose="02040503050406030204"/>
                                          </a:rPr>
                                          <m:t>𝑖</m:t>
                                        </m:r>
                                      </m:sub>
                                    </m:sSub>
                                    <m:r>
                                      <a:rPr lang="en-US" altLang="zh-CN" sz="2000" b="0" i="1" smtClean="0">
                                        <a:latin typeface="Cambria Math" panose="02040503050406030204"/>
                                      </a:rPr>
                                      <m:t>))</m:t>
                                    </m:r>
                                  </m:e>
                                  <m:sup>
                                    <m:r>
                                      <a:rPr lang="en-US" altLang="zh-CN" sz="2000" b="0" i="1" smtClean="0">
                                        <a:latin typeface="Cambria Math" panose="02040503050406030204"/>
                                      </a:rPr>
                                      <m:t>2</m:t>
                                    </m:r>
                                  </m:sup>
                                </m:sSup>
                              </m:oMath>
                            </m:oMathPara>
                          </a14:m>
                          <a:endParaRPr lang="zh-CN" altLang="en-US" sz="2000" i="1" dirty="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nchor="ctr" anchorCtr="1"/>
                    </a:tc>
                    <a:extLst>
                      <a:ext uri="{0D108BD9-81ED-4DB2-BD59-A6C34878D82A}">
                        <a16:rowId xmlns:a16="http://schemas.microsoft.com/office/drawing/2014/main" val="10002"/>
                      </a:ext>
                    </a:extLst>
                  </a:tr>
                  <a:tr h="866775">
                    <a:tc>
                      <a:txBody>
                        <a:bodyPr/>
                        <a:lstStyle/>
                        <a:p>
                          <a:pPr algn="ctr" fontAlgn="auto">
                            <a:buClrTx/>
                            <a:buSzTx/>
                            <a:buFontTx/>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绝对损失函数</a:t>
                          </a:r>
                        </a:p>
                      </a:txBody>
                      <a:tcPr marT="60960" marB="60960" anchor="ctr" anchorCtr="1"/>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a:rPr>
                                  <m:t>𝐿𝑜𝑠𝑠</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a:rPr>
                                          <m:t>𝑦</m:t>
                                        </m:r>
                                      </m:e>
                                      <m:sub>
                                        <m:r>
                                          <a:rPr lang="en-US" altLang="zh-CN" sz="2000" b="0" i="1" smtClean="0">
                                            <a:latin typeface="Cambria Math" panose="02040503050406030204"/>
                                          </a:rPr>
                                          <m:t>𝑖</m:t>
                                        </m:r>
                                      </m:sub>
                                    </m:sSub>
                                    <m:r>
                                      <a:rPr lang="en-US" altLang="zh-CN" sz="2000" b="0" i="1" smtClean="0">
                                        <a:latin typeface="Cambria Math" panose="02040503050406030204"/>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a:rPr>
                                          <m:t>𝑓</m:t>
                                        </m:r>
                                        <m:r>
                                          <a:rPr lang="en-US" altLang="zh-CN" sz="2000" b="0" i="1" smtClean="0">
                                            <a:latin typeface="Cambria Math" panose="02040503050406030204"/>
                                          </a:rPr>
                                          <m:t>(</m:t>
                                        </m:r>
                                        <m:r>
                                          <a:rPr lang="en-US" altLang="zh-CN" sz="2000" b="0" i="1" smtClean="0">
                                            <a:latin typeface="Cambria Math" panose="02040503050406030204"/>
                                          </a:rPr>
                                          <m:t>𝑥</m:t>
                                        </m:r>
                                      </m:e>
                                      <m:sub>
                                        <m:r>
                                          <a:rPr lang="en-US" altLang="zh-CN" sz="2000" b="0" i="1" smtClean="0">
                                            <a:latin typeface="Cambria Math" panose="02040503050406030204"/>
                                          </a:rPr>
                                          <m:t>𝑖</m:t>
                                        </m:r>
                                      </m:sub>
                                    </m:sSub>
                                  </m:e>
                                </m:d>
                                <m:r>
                                  <a:rPr lang="en-US" altLang="zh-CN" sz="2000" b="0" i="1" smtClean="0">
                                    <a:latin typeface="Cambria Math" panose="02040503050406030204"/>
                                  </a:rPr>
                                  <m:t>)=|</m:t>
                                </m:r>
                                <m:sSub>
                                  <m:sSubPr>
                                    <m:ctrlPr>
                                      <a:rPr lang="en-US" altLang="zh-CN" sz="2000" b="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𝑦</m:t>
                                    </m:r>
                                  </m:e>
                                  <m:sub>
                                    <m:r>
                                      <a:rPr lang="en-US" altLang="zh-CN" sz="2000" b="0" i="1" smtClean="0">
                                        <a:latin typeface="Cambria Math" panose="02040503050406030204" pitchFamily="18" charset="0"/>
                                        <a:cs typeface="Cambria Math" panose="02040503050406030204" pitchFamily="18" charset="0"/>
                                      </a:rPr>
                                      <m:t>𝑖</m:t>
                                    </m:r>
                                  </m:sub>
                                </m:sSub>
                                <m:r>
                                  <a:rPr lang="en-US" altLang="zh-CN" sz="2000" b="0" i="1" smtClean="0">
                                    <a:latin typeface="Cambria Math" panose="02040503050406030204"/>
                                  </a:rPr>
                                  <m:t>−</m:t>
                                </m:r>
                                <m:r>
                                  <a:rPr lang="en-US" altLang="zh-CN" sz="2000" b="0" i="1" smtClean="0">
                                    <a:latin typeface="Cambria Math" panose="02040503050406030204"/>
                                  </a:rPr>
                                  <m:t>𝑓</m:t>
                                </m:r>
                                <m:r>
                                  <a:rPr lang="en-US" altLang="zh-CN" sz="2000" b="0" i="1" smtClean="0">
                                    <a:latin typeface="Cambria Math" panose="02040503050406030204"/>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a:rPr>
                                      <m:t>𝑥</m:t>
                                    </m:r>
                                  </m:e>
                                  <m:sub>
                                    <m:r>
                                      <a:rPr lang="en-US" altLang="zh-CN" sz="2000" b="0" i="1" smtClean="0">
                                        <a:latin typeface="Cambria Math" panose="02040503050406030204"/>
                                      </a:rPr>
                                      <m:t>𝑖</m:t>
                                    </m:r>
                                  </m:sub>
                                </m:sSub>
                                <m:r>
                                  <a:rPr lang="en-US" altLang="zh-CN" sz="2000" b="0" i="1" smtClean="0">
                                    <a:latin typeface="Cambria Math" panose="02040503050406030204"/>
                                  </a:rPr>
                                  <m:t>)|</m:t>
                                </m:r>
                              </m:oMath>
                            </m:oMathPara>
                          </a14:m>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nchor="ctr" anchorCtr="1"/>
                    </a:tc>
                    <a:extLst>
                      <a:ext uri="{0D108BD9-81ED-4DB2-BD59-A6C34878D82A}">
                        <a16:rowId xmlns:a16="http://schemas.microsoft.com/office/drawing/2014/main" val="10003"/>
                      </a:ext>
                    </a:extLst>
                  </a:tr>
                  <a:tr h="946785">
                    <a:tc>
                      <a:txBody>
                        <a:bodyPr/>
                        <a:lstStyle/>
                        <a:p>
                          <a:pPr algn="ctr" fontAlgn="auto">
                            <a:buClrTx/>
                            <a:buSzTx/>
                            <a:buFontTx/>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对数损失函数/对数似然损失函数</a:t>
                          </a:r>
                        </a:p>
                      </a:txBody>
                      <a:tcPr marT="60960" marB="60960" anchor="ctr" anchorCtr="1"/>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a:ea typeface="黑体" panose="02010609060101010101" pitchFamily="49" charset="-122"/>
                                    <a:cs typeface="Times New Roman" panose="02020603050405020304" pitchFamily="18" charset="0"/>
                                  </a:rPr>
                                  <m:t>𝐿𝑜𝑠𝑠</m:t>
                                </m:r>
                                <m:d>
                                  <m:d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a:rPr>
                                          <m:t>𝑦</m:t>
                                        </m:r>
                                      </m:e>
                                      <m:sub>
                                        <m:r>
                                          <a:rPr lang="en-US" altLang="zh-CN" sz="2000" b="0" i="1" smtClean="0">
                                            <a:latin typeface="Cambria Math" panose="02040503050406030204"/>
                                          </a:rPr>
                                          <m:t>𝑖</m:t>
                                        </m:r>
                                      </m:sub>
                                    </m:sSub>
                                    <m:r>
                                      <a:rPr lang="en-US" altLang="zh-CN" sz="2000" b="0" i="1" smtClean="0">
                                        <a:latin typeface="Cambria Math" panose="02040503050406030204"/>
                                      </a:rPr>
                                      <m:t>, </m:t>
                                    </m:r>
                                    <m:r>
                                      <a:rPr lang="en-US" altLang="zh-CN" sz="2000" b="0" i="1" smtClean="0">
                                        <a:latin typeface="Cambria Math" panose="02040503050406030204"/>
                                      </a:rPr>
                                      <m:t>𝑃</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a:rPr>
                                              <m:t>𝑦</m:t>
                                            </m:r>
                                          </m:e>
                                          <m:sub>
                                            <m:r>
                                              <a:rPr lang="en-US" altLang="zh-CN" sz="2000" b="0" i="1" smtClean="0">
                                                <a:latin typeface="Cambria Math" panose="02040503050406030204"/>
                                              </a:rPr>
                                              <m:t>𝑖</m:t>
                                            </m:r>
                                          </m:sub>
                                        </m:sSub>
                                      </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a:rPr>
                                              <m:t>𝑥</m:t>
                                            </m:r>
                                          </m:e>
                                          <m:sub>
                                            <m:r>
                                              <a:rPr lang="en-US" altLang="zh-CN" sz="2000" b="0" i="1" smtClean="0">
                                                <a:latin typeface="Cambria Math" panose="02040503050406030204"/>
                                              </a:rPr>
                                              <m:t>𝑖</m:t>
                                            </m:r>
                                          </m:sub>
                                        </m:sSub>
                                      </m:e>
                                    </m:d>
                                  </m:e>
                                </m:d>
                                <m:r>
                                  <a:rPr lang="en-US" altLang="zh-CN" sz="2000" b="0" i="1" smtClean="0">
                                    <a:latin typeface="Cambria Math" panose="02040503050406030204"/>
                                  </a:rPr>
                                  <m:t>=−</m:t>
                                </m:r>
                                <m:r>
                                  <a:rPr lang="en-US" altLang="zh-CN" sz="2000" b="0" i="1" smtClean="0">
                                    <a:latin typeface="Cambria Math" panose="02040503050406030204"/>
                                  </a:rPr>
                                  <m:t>𝑙𝑜𝑔𝑃</m:t>
                                </m:r>
                                <m:r>
                                  <a:rPr lang="en-US" altLang="zh-CN" sz="2000" b="0" i="1" smtClean="0">
                                    <a:latin typeface="Cambria Math" panose="02040503050406030204"/>
                                  </a:rPr>
                                  <m:t>(</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a:rPr>
                                          <m:t>𝑦</m:t>
                                        </m:r>
                                      </m:e>
                                      <m:sub>
                                        <m:r>
                                          <a:rPr lang="en-US" altLang="zh-CN" sz="2000" b="0" i="1" smtClean="0">
                                            <a:latin typeface="Cambria Math" panose="02040503050406030204"/>
                                          </a:rPr>
                                          <m:t>𝑖</m:t>
                                        </m:r>
                                      </m:sub>
                                    </m:sSub>
                                  </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a:rPr>
                                          <m:t>𝑥</m:t>
                                        </m:r>
                                      </m:e>
                                      <m:sub>
                                        <m:r>
                                          <a:rPr lang="en-US" altLang="zh-CN" sz="2000" b="0" i="1" smtClean="0">
                                            <a:latin typeface="Cambria Math" panose="02040503050406030204"/>
                                          </a:rPr>
                                          <m:t>𝑖</m:t>
                                        </m:r>
                                      </m:sub>
                                    </m:sSub>
                                  </m:e>
                                </m:d>
                              </m:oMath>
                            </m:oMathPara>
                          </a14:m>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p>
                          <a:pPr algn="ct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nchor="ctr" anchorCtr="1"/>
                    </a:tc>
                    <a:extLst>
                      <a:ext uri="{0D108BD9-81ED-4DB2-BD59-A6C34878D82A}">
                        <a16:rowId xmlns:a16="http://schemas.microsoft.com/office/drawing/2014/main" val="10004"/>
                      </a:ext>
                    </a:extLst>
                  </a:tr>
                </a:tbl>
              </a:graphicData>
            </a:graphic>
          </p:graphicFrame>
        </mc:Choice>
        <mc:Fallback xmlns="">
          <p:graphicFrame>
            <p:nvGraphicFramePr>
              <p:cNvPr id="9" name="表格 8"/>
              <p:cNvGraphicFramePr>
                <a:graphicFrameLocks noGrp="1"/>
              </p:cNvGraphicFramePr>
              <p:nvPr>
                <p:custDataLst>
                  <p:tags r:id="rId5"/>
                </p:custDataLst>
              </p:nvPr>
            </p:nvGraphicFramePr>
            <p:xfrm>
              <a:off x="4889500" y="1632585"/>
              <a:ext cx="6518910" cy="3954780"/>
            </p:xfrm>
            <a:graphic>
              <a:graphicData uri="http://schemas.openxmlformats.org/drawingml/2006/table">
                <a:tbl>
                  <a:tblPr firstRow="1" bandRow="1">
                    <a:tableStyleId>{5C22544A-7EE6-4342-B048-85BDC9FD1C3A}</a:tableStyleId>
                  </a:tblPr>
                  <a:tblGrid>
                    <a:gridCol w="2427605"/>
                    <a:gridCol w="4091305"/>
                  </a:tblGrid>
                  <a:tr h="480060">
                    <a:tc>
                      <a:txBody>
                        <a:bodyPr/>
                        <a:p>
                          <a:pPr algn="ct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损失函数名称</a:t>
                          </a:r>
                          <a:endPar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nchor="ctr" anchorCtr="1"/>
                    </a:tc>
                    <a:tc>
                      <a:txBody>
                        <a:bodyPr/>
                        <a:p>
                          <a:pPr algn="ct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损失函数定义</a:t>
                          </a:r>
                          <a:endPar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nchor="ctr" anchorCtr="1"/>
                    </a:tc>
                  </a:tr>
                  <a:tr h="1137285">
                    <a:tc>
                      <a:txBody>
                        <a:bodyPr/>
                        <a:p>
                          <a:pPr algn="ct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0-1</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损失函数</a:t>
                          </a:r>
                          <a:endPar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nchor="ctr" anchorCtr="1"/>
                    </a:tc>
                    <a:tc>
                      <a:txBody>
                        <a:bodyPr/>
                        <a:lstStyle/>
                        <a:p>
                          <a:endParaRPr lang="zh-CN"/>
                        </a:p>
                      </a:txBody>
                      <a:tcPr marT="60960" marB="60960" anchor="ctr" anchorCtr="1">
                        <a:blipFill>
                          <a:blip r:embed="rId6"/>
                        </a:blipFill>
                      </a:tcPr>
                    </a:tc>
                  </a:tr>
                  <a:tr h="523875">
                    <a:tc>
                      <a:txBody>
                        <a:bodyPr/>
                        <a:p>
                          <a:pPr algn="ctr" fontAlgn="auto">
                            <a:buClrTx/>
                            <a:buSzTx/>
                            <a:buFontTx/>
                          </a:pP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平方损失函数</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nchor="ctr" anchorCtr="1"/>
                    </a:tc>
                    <a:tc>
                      <a:txBody>
                        <a:bodyPr/>
                        <a:lstStyle/>
                        <a:p>
                          <a:endParaRPr lang="zh-CN"/>
                        </a:p>
                      </a:txBody>
                      <a:tcPr marT="60960" marB="60960" anchor="ctr" anchorCtr="1">
                        <a:blipFill>
                          <a:blip r:embed="rId6"/>
                        </a:blipFill>
                      </a:tcPr>
                    </a:tc>
                  </a:tr>
                  <a:tr h="866775">
                    <a:tc>
                      <a:txBody>
                        <a:bodyPr/>
                        <a:p>
                          <a:pPr algn="ctr" fontAlgn="auto">
                            <a:buClrTx/>
                            <a:buSzTx/>
                            <a:buFontTx/>
                          </a:pP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绝对损失函数</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nchor="ctr" anchorCtr="1"/>
                    </a:tc>
                    <a:tc>
                      <a:txBody>
                        <a:bodyPr/>
                        <a:lstStyle/>
                        <a:p>
                          <a:endParaRPr lang="zh-CN"/>
                        </a:p>
                      </a:txBody>
                      <a:tcPr marT="60960" marB="60960" anchor="ctr" anchorCtr="1">
                        <a:blipFill>
                          <a:blip r:embed="rId6"/>
                        </a:blipFill>
                      </a:tcPr>
                    </a:tc>
                  </a:tr>
                  <a:tr h="946785">
                    <a:tc>
                      <a:txBody>
                        <a:bodyPr/>
                        <a:p>
                          <a:pPr algn="ctr" fontAlgn="auto">
                            <a:buClrTx/>
                            <a:buSzTx/>
                            <a:buFontTx/>
                          </a:pP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对数损失函数/对数似然损失函数</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nchor="ctr" anchorCtr="1"/>
                    </a:tc>
                    <a:tc>
                      <a:txBody>
                        <a:bodyPr/>
                        <a:lstStyle/>
                        <a:p>
                          <a:endParaRPr lang="zh-CN"/>
                        </a:p>
                      </a:txBody>
                      <a:tcPr marT="60960" marB="60960" anchor="ctr" anchorCtr="1">
                        <a:blipFill>
                          <a:blip r:embed="rId6"/>
                        </a:blipFill>
                      </a:tcPr>
                    </a:tc>
                  </a:tr>
                </a:tbl>
              </a:graphicData>
            </a:graphic>
          </p:graphicFrame>
        </mc:Fallback>
      </mc:AlternateContent>
      <p:sp>
        <p:nvSpPr>
          <p:cNvPr id="11" name="文本框 10"/>
          <p:cNvSpPr txBox="1"/>
          <p:nvPr/>
        </p:nvSpPr>
        <p:spPr>
          <a:xfrm>
            <a:off x="4889500" y="6073775"/>
            <a:ext cx="6519545" cy="583565"/>
          </a:xfrm>
          <a:prstGeom prst="rect">
            <a:avLst/>
          </a:prstGeom>
          <a:noFill/>
        </p:spPr>
        <p:txBody>
          <a:bodyPr wrap="square" rtlCol="0" anchor="t">
            <a:spAutoFit/>
          </a:bodyPr>
          <a:lstStyle/>
          <a:p>
            <a:r>
              <a:rPr lang="zh-CN" altLang="en-US" sz="1600"/>
              <a:t>一文看尽深度学习中的15种损失函数</a:t>
            </a:r>
          </a:p>
          <a:p>
            <a:r>
              <a:rPr lang="zh-CN" altLang="en-US" sz="1600"/>
              <a:t>https://mp.weixin.qq.com/s/Q4ryiTOSJQaJ2e5clmXjtg</a:t>
            </a:r>
          </a:p>
        </p:txBody>
      </p:sp>
    </p:spTree>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21346" y="611592"/>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anose="02010609060101010101" pitchFamily="49" charset="-122"/>
              </a:rPr>
              <a:t>7.</a:t>
            </a:r>
            <a:r>
              <a:rPr lang="zh-CN" altLang="en-US" sz="2800" b="1" dirty="0">
                <a:solidFill>
                  <a:srgbClr val="000099"/>
                </a:solidFill>
                <a:effectLst>
                  <a:outerShdw blurRad="38100" dist="38100" dir="2700000" algn="tl">
                    <a:srgbClr val="C0C0C0"/>
                  </a:outerShdw>
                </a:effectLst>
                <a:latin typeface="黑体" panose="02010609060101010101" pitchFamily="49" charset="-122"/>
              </a:rPr>
              <a:t>监督学习的损失函数</a:t>
            </a:r>
            <a:r>
              <a:rPr lang="en-US" altLang="zh-CN" sz="2800" b="1" dirty="0">
                <a:solidFill>
                  <a:srgbClr val="000099"/>
                </a:solidFill>
                <a:effectLst>
                  <a:outerShdw blurRad="38100" dist="38100" dir="2700000" algn="tl">
                    <a:srgbClr val="C0C0C0"/>
                  </a:outerShdw>
                </a:effectLst>
                <a:latin typeface="黑体" panose="02010609060101010101" pitchFamily="49" charset="-122"/>
              </a:rPr>
              <a:t>—</a:t>
            </a:r>
            <a:r>
              <a:rPr lang="zh-CN" altLang="en-US" sz="2800" b="1" dirty="0">
                <a:solidFill>
                  <a:srgbClr val="000099"/>
                </a:solidFill>
                <a:effectLst>
                  <a:outerShdw blurRad="38100" dist="38100" dir="2700000" algn="tl">
                    <a:srgbClr val="C0C0C0"/>
                  </a:outerShdw>
                </a:effectLst>
                <a:latin typeface="黑体" panose="02010609060101010101" pitchFamily="49" charset="-122"/>
              </a:rPr>
              <a:t>经验风险与期望风险</a:t>
            </a:r>
          </a:p>
        </p:txBody>
      </p:sp>
      <p:sp>
        <p:nvSpPr>
          <p:cNvPr id="10" name="Rectangle 2"/>
          <p:cNvSpPr txBox="1"/>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sp>
        <p:nvSpPr>
          <p:cNvPr id="8" name="流程图: 磁盘 7"/>
          <p:cNvSpPr/>
          <p:nvPr/>
        </p:nvSpPr>
        <p:spPr>
          <a:xfrm>
            <a:off x="2150842" y="4955324"/>
            <a:ext cx="421591" cy="549667"/>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p:sp>
        <p:nvSpPr>
          <p:cNvPr id="11" name="流程图: 磁盘 10"/>
          <p:cNvSpPr/>
          <p:nvPr/>
        </p:nvSpPr>
        <p:spPr>
          <a:xfrm>
            <a:off x="7677206" y="3141201"/>
            <a:ext cx="439387" cy="51800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mc:AlternateContent xmlns:mc="http://schemas.openxmlformats.org/markup-compatibility/2006" xmlns:a14="http://schemas.microsoft.com/office/drawing/2010/main">
        <mc:Choice Requires="a14">
          <p:sp>
            <p:nvSpPr>
              <p:cNvPr id="12" name="圆角矩形 11"/>
              <p:cNvSpPr/>
              <p:nvPr/>
            </p:nvSpPr>
            <p:spPr bwMode="auto">
              <a:xfrm>
                <a:off x="1233805" y="5600065"/>
                <a:ext cx="2256790" cy="918210"/>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rPr>
                  <a:t>训练数据集</a:t>
                </a: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d>
                        <m:d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charset="-122"/>
                              <a:cs typeface="Times New Roman" panose="02020603050405020304" pitchFamily="18" charset="0"/>
                            </a:rPr>
                          </m:ctrlPr>
                        </m:dPr>
                        <m:e>
                          <m:sSub>
                            <m:sSub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charset="-122"/>
                                  <a:cs typeface="Times New Roman" panose="02020603050405020304"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𝒙</m:t>
                              </m:r>
                            </m:e>
                            <m:sub>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𝒊</m:t>
                              </m:r>
                            </m:sub>
                          </m:sSub>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m:t>
                          </m:r>
                          <m:sSub>
                            <m:sSub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charset="-122"/>
                                  <a:cs typeface="Times New Roman" panose="02020603050405020304"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𝒚</m:t>
                              </m:r>
                            </m:e>
                            <m:sub>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𝒊</m:t>
                              </m:r>
                            </m:sub>
                          </m:sSub>
                        </m:e>
                      </m:d>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𝒊</m:t>
                      </m:r>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𝟏</m:t>
                      </m:r>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𝒏</m:t>
                      </m:r>
                    </m:oMath>
                  </m:oMathPara>
                </a14:m>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mc:Choice>
        <mc:Fallback xmlns="">
          <p:sp>
            <p:nvSpPr>
              <p:cNvPr id="12" name="圆角矩形 11"/>
              <p:cNvSpPr>
                <a:spLocks noRot="1" noChangeAspect="1" noMove="1" noResize="1" noEditPoints="1" noAdjustHandles="1" noChangeArrowheads="1" noChangeShapeType="1" noTextEdit="1"/>
              </p:cNvSpPr>
              <p:nvPr/>
            </p:nvSpPr>
            <p:spPr bwMode="auto">
              <a:xfrm>
                <a:off x="1233805" y="5600065"/>
                <a:ext cx="2256790" cy="918210"/>
              </a:xfrm>
              <a:prstGeom prst="roundRect">
                <a:avLst/>
              </a:prstGeom>
              <a:blipFill rotWithShape="1">
                <a:blip r:embed="rId2"/>
                <a:stretch>
                  <a:fillRect l="-1716" t="-2075" r="-1688" b="-6362"/>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圆角矩形 12"/>
              <p:cNvSpPr/>
              <p:nvPr/>
            </p:nvSpPr>
            <p:spPr bwMode="auto">
              <a:xfrm>
                <a:off x="6459645" y="3779543"/>
                <a:ext cx="2873830" cy="823360"/>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rPr>
                  <a:t>测试数据集数据无穷多</a:t>
                </a: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algn="ctr" fontAlgn="base">
                  <a:spcBef>
                    <a:spcPct val="0"/>
                  </a:spcBef>
                  <a:spcAft>
                    <a:spcPct val="0"/>
                  </a:spcAft>
                  <a:defRPr/>
                </a:pPr>
                <a14:m>
                  <m:oMathPara xmlns:m="http://schemas.openxmlformats.org/officeDocument/2006/math">
                    <m:oMathParaPr>
                      <m:jc m:val="centerGroup"/>
                    </m:oMathParaPr>
                    <m:oMath xmlns:m="http://schemas.openxmlformats.org/officeDocument/2006/math">
                      <m:d>
                        <m:dPr>
                          <m:ctrlPr>
                            <a:rPr lang="en-US" altLang="zh-CN" sz="2000" b="1" i="1" kern="0">
                              <a:solidFill>
                                <a:srgbClr val="0070C0"/>
                              </a:solidFill>
                              <a:latin typeface="Cambria Math" panose="02040503050406030204" pitchFamily="18" charset="0"/>
                              <a:ea typeface="微软雅黑" panose="020B0503020204020204" charset="-122"/>
                              <a:cs typeface="Times New Roman" panose="02020603050405020304" pitchFamily="18" charset="0"/>
                            </a:rPr>
                          </m:ctrlPr>
                        </m:dPr>
                        <m:e>
                          <m:sSup>
                            <m:sSupPr>
                              <m:ctrlPr>
                                <a:rPr lang="en-US" altLang="zh-CN" sz="2000" b="1" i="1" kern="0" smtClean="0">
                                  <a:solidFill>
                                    <a:srgbClr val="0070C0"/>
                                  </a:solidFill>
                                  <a:latin typeface="Cambria Math" panose="02040503050406030204" pitchFamily="18" charset="0"/>
                                  <a:ea typeface="微软雅黑" panose="020B0503020204020204" charset="-122"/>
                                  <a:cs typeface="Times New Roman" panose="02020603050405020304" pitchFamily="18" charset="0"/>
                                </a:rPr>
                              </m:ctrlPr>
                            </m:sSupPr>
                            <m:e>
                              <m:sSub>
                                <m:sSubPr>
                                  <m:ctrlPr>
                                    <a:rPr lang="en-US" altLang="zh-CN" sz="2000" b="1" i="1" kern="0" smtClean="0">
                                      <a:solidFill>
                                        <a:srgbClr val="0070C0"/>
                                      </a:solidFill>
                                      <a:latin typeface="Cambria Math" panose="02040503050406030204" pitchFamily="18" charset="0"/>
                                      <a:ea typeface="微软雅黑" panose="020B0503020204020204" charset="-122"/>
                                      <a:cs typeface="Times New Roman" panose="02020603050405020304" pitchFamily="18" charset="0"/>
                                    </a:rPr>
                                  </m:ctrlPr>
                                </m:sSubPr>
                                <m:e>
                                  <m:r>
                                    <a:rPr lang="en-US" altLang="zh-CN" sz="2000" b="1" i="1" kern="0" smtClean="0">
                                      <a:solidFill>
                                        <a:srgbClr val="0070C0"/>
                                      </a:solidFill>
                                      <a:latin typeface="Cambria Math" panose="02040503050406030204"/>
                                      <a:ea typeface="微软雅黑" panose="020B0503020204020204" charset="-122"/>
                                      <a:cs typeface="Times New Roman" panose="02020603050405020304" pitchFamily="18" charset="0"/>
                                    </a:rPr>
                                    <m:t>𝒙</m:t>
                                  </m:r>
                                </m:e>
                                <m:sub>
                                  <m:r>
                                    <a:rPr lang="en-US" altLang="zh-CN" sz="2000" b="1" i="1" kern="0" smtClean="0">
                                      <a:solidFill>
                                        <a:srgbClr val="0070C0"/>
                                      </a:solidFill>
                                      <a:latin typeface="Cambria Math" panose="02040503050406030204"/>
                                      <a:ea typeface="微软雅黑" panose="020B0503020204020204" charset="-122"/>
                                      <a:cs typeface="Times New Roman" panose="02020603050405020304" pitchFamily="18" charset="0"/>
                                    </a:rPr>
                                    <m:t>𝒊</m:t>
                                  </m:r>
                                </m:sub>
                              </m:sSub>
                            </m:e>
                            <m:sup>
                              <m:r>
                                <a:rPr lang="en-US" altLang="zh-CN" sz="2000" b="1" i="1" kern="0" smtClean="0">
                                  <a:solidFill>
                                    <a:srgbClr val="0070C0"/>
                                  </a:solidFill>
                                  <a:latin typeface="Cambria Math" panose="02040503050406030204"/>
                                  <a:ea typeface="微软雅黑" panose="020B0503020204020204" charset="-122"/>
                                  <a:cs typeface="Times New Roman" panose="02020603050405020304" pitchFamily="18" charset="0"/>
                                </a:rPr>
                                <m:t>′</m:t>
                              </m:r>
                            </m:sup>
                          </m:sSup>
                          <m:r>
                            <a:rPr lang="en-US" altLang="zh-CN" sz="2000" b="1" i="1" kern="0" smtClean="0">
                              <a:solidFill>
                                <a:srgbClr val="0070C0"/>
                              </a:solidFill>
                              <a:latin typeface="Cambria Math" panose="02040503050406030204"/>
                              <a:ea typeface="微软雅黑" panose="020B0503020204020204" charset="-122"/>
                              <a:cs typeface="Times New Roman" panose="02020603050405020304" pitchFamily="18" charset="0"/>
                            </a:rPr>
                            <m:t>,</m:t>
                          </m:r>
                          <m:sSup>
                            <m:sSupPr>
                              <m:ctrlPr>
                                <a:rPr lang="en-US" altLang="zh-CN" sz="2000" b="1" i="1" kern="0">
                                  <a:solidFill>
                                    <a:srgbClr val="0070C0"/>
                                  </a:solidFill>
                                  <a:latin typeface="Cambria Math" panose="02040503050406030204" pitchFamily="18" charset="0"/>
                                  <a:ea typeface="微软雅黑" panose="020B0503020204020204" charset="-122"/>
                                  <a:cs typeface="Times New Roman" panose="02020603050405020304" pitchFamily="18" charset="0"/>
                                </a:rPr>
                              </m:ctrlPr>
                            </m:sSupPr>
                            <m:e>
                              <m:sSub>
                                <m:sSubPr>
                                  <m:ctrlPr>
                                    <a:rPr lang="en-US" altLang="zh-CN" sz="2000" b="1" i="1" kern="0">
                                      <a:solidFill>
                                        <a:srgbClr val="0070C0"/>
                                      </a:solidFill>
                                      <a:latin typeface="Cambria Math" panose="02040503050406030204" pitchFamily="18" charset="0"/>
                                      <a:ea typeface="微软雅黑" panose="020B0503020204020204" charset="-122"/>
                                      <a:cs typeface="Times New Roman" panose="02020603050405020304" pitchFamily="18" charset="0"/>
                                    </a:rPr>
                                  </m:ctrlPr>
                                </m:sSubPr>
                                <m:e>
                                  <m:r>
                                    <a:rPr lang="en-US" altLang="zh-CN" sz="2000" b="1" i="1" kern="0" smtClean="0">
                                      <a:solidFill>
                                        <a:srgbClr val="0070C0"/>
                                      </a:solidFill>
                                      <a:latin typeface="Cambria Math" panose="02040503050406030204"/>
                                      <a:ea typeface="微软雅黑" panose="020B0503020204020204" charset="-122"/>
                                      <a:cs typeface="Times New Roman" panose="02020603050405020304" pitchFamily="18" charset="0"/>
                                    </a:rPr>
                                    <m:t>𝒚</m:t>
                                  </m:r>
                                </m:e>
                                <m:sub>
                                  <m:r>
                                    <a:rPr lang="en-US" altLang="zh-CN" sz="2000" b="1" i="1" kern="0">
                                      <a:solidFill>
                                        <a:srgbClr val="0070C0"/>
                                      </a:solidFill>
                                      <a:latin typeface="Cambria Math" panose="02040503050406030204"/>
                                      <a:ea typeface="微软雅黑" panose="020B0503020204020204" charset="-122"/>
                                      <a:cs typeface="Times New Roman" panose="02020603050405020304" pitchFamily="18" charset="0"/>
                                    </a:rPr>
                                    <m:t>𝒊</m:t>
                                  </m:r>
                                </m:sub>
                              </m:sSub>
                            </m:e>
                            <m:sup>
                              <m:r>
                                <a:rPr lang="en-US" altLang="zh-CN" sz="2000" b="1" i="1" kern="0">
                                  <a:solidFill>
                                    <a:srgbClr val="0070C0"/>
                                  </a:solidFill>
                                  <a:latin typeface="Cambria Math" panose="02040503050406030204"/>
                                  <a:ea typeface="微软雅黑" panose="020B0503020204020204" charset="-122"/>
                                  <a:cs typeface="Times New Roman" panose="02020603050405020304" pitchFamily="18" charset="0"/>
                                </a:rPr>
                                <m:t>′</m:t>
                              </m:r>
                            </m:sup>
                          </m:sSup>
                        </m:e>
                      </m:d>
                      <m:r>
                        <a:rPr lang="en-US" altLang="zh-CN" sz="2000" b="1" i="1" kern="0">
                          <a:solidFill>
                            <a:srgbClr val="0070C0"/>
                          </a:solidFill>
                          <a:latin typeface="Cambria Math" panose="02040503050406030204"/>
                          <a:ea typeface="微软雅黑" panose="020B0503020204020204" charset="-122"/>
                          <a:cs typeface="Times New Roman" panose="02020603050405020304" pitchFamily="18" charset="0"/>
                        </a:rPr>
                        <m:t>,</m:t>
                      </m:r>
                      <m:r>
                        <a:rPr lang="en-US" altLang="zh-CN" sz="2000" b="1" i="1" kern="0">
                          <a:solidFill>
                            <a:srgbClr val="0070C0"/>
                          </a:solidFill>
                          <a:latin typeface="Cambria Math" panose="02040503050406030204"/>
                          <a:ea typeface="微软雅黑" panose="020B0503020204020204" charset="-122"/>
                          <a:cs typeface="Times New Roman" panose="02020603050405020304" pitchFamily="18" charset="0"/>
                        </a:rPr>
                        <m:t>𝒊</m:t>
                      </m:r>
                      <m:r>
                        <a:rPr lang="en-US" altLang="zh-CN" sz="2000" b="1" i="1" kern="0">
                          <a:solidFill>
                            <a:srgbClr val="0070C0"/>
                          </a:solidFill>
                          <a:latin typeface="Cambria Math" panose="02040503050406030204"/>
                          <a:ea typeface="微软雅黑" panose="020B0503020204020204" charset="-122"/>
                          <a:cs typeface="Times New Roman" panose="02020603050405020304" pitchFamily="18" charset="0"/>
                        </a:rPr>
                        <m:t>=</m:t>
                      </m:r>
                      <m:r>
                        <a:rPr lang="en-US" altLang="zh-CN" sz="2000" b="1" i="1" kern="0">
                          <a:solidFill>
                            <a:srgbClr val="0070C0"/>
                          </a:solidFill>
                          <a:latin typeface="Cambria Math" panose="02040503050406030204"/>
                          <a:ea typeface="微软雅黑" panose="020B0503020204020204" charset="-122"/>
                          <a:cs typeface="Times New Roman" panose="02020603050405020304" pitchFamily="18" charset="0"/>
                        </a:rPr>
                        <m:t>𝟏</m:t>
                      </m:r>
                      <m:r>
                        <a:rPr lang="en-US" altLang="zh-CN" sz="2000" b="1" i="1" kern="0">
                          <a:solidFill>
                            <a:srgbClr val="0070C0"/>
                          </a:solidFill>
                          <a:latin typeface="Cambria Math" panose="02040503050406030204"/>
                          <a:ea typeface="微软雅黑" panose="020B0503020204020204" charset="-122"/>
                          <a:cs typeface="Times New Roman" panose="02020603050405020304" pitchFamily="18" charset="0"/>
                        </a:rPr>
                        <m:t>,…,∞</m:t>
                      </m:r>
                    </m:oMath>
                  </m:oMathPara>
                </a14:m>
                <a:endParaRPr lang="en-US" altLang="zh-CN" sz="2000" b="1" kern="0" dirty="0">
                  <a:solidFill>
                    <a:srgbClr val="0070C0"/>
                  </a:solidFill>
                  <a:latin typeface="Times New Roman" panose="02020603050405020304" pitchFamily="18" charset="0"/>
                  <a:ea typeface="微软雅黑" panose="020B0503020204020204"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mc:Choice>
        <mc:Fallback xmlns="">
          <p:sp>
            <p:nvSpPr>
              <p:cNvPr id="13" name="圆角矩形 12"/>
              <p:cNvSpPr>
                <a:spLocks noRot="1" noChangeAspect="1" noMove="1" noResize="1" noEditPoints="1" noAdjustHandles="1" noChangeArrowheads="1" noChangeShapeType="1" noTextEdit="1"/>
              </p:cNvSpPr>
              <p:nvPr/>
            </p:nvSpPr>
            <p:spPr bwMode="auto">
              <a:xfrm>
                <a:off x="6459645" y="3779543"/>
                <a:ext cx="2873830" cy="823360"/>
              </a:xfrm>
              <a:prstGeom prst="roundRect">
                <a:avLst/>
              </a:prstGeom>
              <a:blipFill rotWithShape="1">
                <a:blip r:embed="rId3"/>
                <a:stretch>
                  <a:fillRect l="-1341" t="-25685" r="-1317" b="-30566"/>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p:sp>
        <p:nvSpPr>
          <p:cNvPr id="14" name="矩形 13"/>
          <p:cNvSpPr/>
          <p:nvPr/>
        </p:nvSpPr>
        <p:spPr>
          <a:xfrm>
            <a:off x="492760" y="1467715"/>
            <a:ext cx="4287058" cy="707886"/>
          </a:xfrm>
          <a:prstGeom prst="rect">
            <a:avLst/>
          </a:prstGeom>
        </p:spPr>
        <p:txBody>
          <a:bodyPr wrap="square">
            <a:spAutoFit/>
          </a:bodyPr>
          <a:lstStyle/>
          <a:p>
            <a:pPr algn="l"/>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映射函数训练目标：</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经验风险</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最小化</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(empirical risk minimization,  ERM)</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TextBox 12"/>
              <p:cNvSpPr txBox="1"/>
              <p:nvPr/>
            </p:nvSpPr>
            <p:spPr>
              <a:xfrm>
                <a:off x="950092" y="2205126"/>
                <a:ext cx="3082552" cy="9296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ea typeface="黑体" panose="02010609060101010101" pitchFamily="49" charset="-122"/>
                            </a:rPr>
                          </m:ctrlPr>
                        </m:funcPr>
                        <m:fName>
                          <m:limLow>
                            <m:limLowPr>
                              <m:ctrlPr>
                                <a:rPr lang="en-US" altLang="zh-CN" sz="2000" b="0" i="1" smtClean="0">
                                  <a:latin typeface="Cambria Math" panose="02040503050406030204" pitchFamily="18" charset="0"/>
                                  <a:ea typeface="黑体" panose="02010609060101010101" pitchFamily="49" charset="-122"/>
                                </a:rPr>
                              </m:ctrlPr>
                            </m:limLowPr>
                            <m:e>
                              <m:r>
                                <m:rPr>
                                  <m:sty m:val="p"/>
                                </m:rPr>
                                <a:rPr lang="en-US" altLang="zh-CN" sz="2000" b="0" i="0" smtClean="0">
                                  <a:latin typeface="Cambria Math" panose="02040503050406030204"/>
                                  <a:ea typeface="黑体" panose="02010609060101010101" pitchFamily="49" charset="-122"/>
                                </a:rPr>
                                <m:t>min</m:t>
                              </m:r>
                            </m:e>
                            <m:lim>
                              <m:r>
                                <a:rPr lang="en-US" altLang="zh-CN" sz="2000" b="0" i="1" smtClean="0">
                                  <a:latin typeface="Cambria Math" panose="02040503050406030204"/>
                                  <a:ea typeface="黑体" panose="02010609060101010101" pitchFamily="49" charset="-122"/>
                                </a:rPr>
                                <m:t>𝑓</m:t>
                              </m:r>
                              <m:r>
                                <a:rPr lang="en-US" altLang="zh-CN" sz="2000" b="0" i="1" smtClean="0">
                                  <a:latin typeface="Cambria Math" panose="02040503050406030204"/>
                                  <a:ea typeface="Cambria Math" panose="02040503050406030204"/>
                                </a:rPr>
                                <m:t>∈</m:t>
                              </m:r>
                              <m:r>
                                <m:rPr>
                                  <m:sty m:val="p"/>
                                </m:rPr>
                                <a:rPr lang="el-GR" altLang="zh-CN" sz="2000" b="0" i="1" smtClean="0">
                                  <a:latin typeface="Cambria Math" panose="02040503050406030204"/>
                                  <a:ea typeface="Cambria Math" panose="02040503050406030204"/>
                                </a:rPr>
                                <m:t>Φ</m:t>
                              </m:r>
                            </m:lim>
                          </m:limLow>
                        </m:fName>
                        <m:e>
                          <m:f>
                            <m:fPr>
                              <m:ctrlPr>
                                <a:rPr lang="en-US" altLang="zh-CN" sz="2000" b="0" i="1" smtClean="0">
                                  <a:latin typeface="Cambria Math" panose="02040503050406030204" pitchFamily="18" charset="0"/>
                                  <a:ea typeface="黑体" panose="02010609060101010101" pitchFamily="49" charset="-122"/>
                                </a:rPr>
                              </m:ctrlPr>
                            </m:fPr>
                            <m:num>
                              <m:r>
                                <a:rPr lang="en-US" altLang="zh-CN" sz="2000" b="0" i="1" smtClean="0">
                                  <a:latin typeface="Cambria Math" panose="02040503050406030204"/>
                                  <a:ea typeface="黑体" panose="02010609060101010101" pitchFamily="49" charset="-122"/>
                                </a:rPr>
                                <m:t>1</m:t>
                              </m:r>
                            </m:num>
                            <m:den>
                              <m:r>
                                <a:rPr lang="en-US" altLang="zh-CN" sz="2000" b="0" i="1" smtClean="0">
                                  <a:latin typeface="Cambria Math" panose="02040503050406030204"/>
                                  <a:ea typeface="黑体" panose="02010609060101010101" pitchFamily="49" charset="-122"/>
                                </a:rPr>
                                <m:t>𝑛</m:t>
                              </m:r>
                            </m:den>
                          </m:f>
                          <m:nary>
                            <m:naryPr>
                              <m:chr m:val="∑"/>
                              <m:ctrlPr>
                                <a:rPr lang="en-US" altLang="zh-CN" sz="2000" b="0" i="1" smtClean="0">
                                  <a:latin typeface="Cambria Math" panose="02040503050406030204" pitchFamily="18" charset="0"/>
                                  <a:ea typeface="黑体" panose="02010609060101010101" pitchFamily="49" charset="-122"/>
                                </a:rPr>
                              </m:ctrlPr>
                            </m:naryPr>
                            <m:sub>
                              <m:r>
                                <m:rPr>
                                  <m:brk m:alnAt="23"/>
                                </m:rPr>
                                <a:rPr lang="en-US" altLang="zh-CN" sz="2000" b="0" i="1" smtClean="0">
                                  <a:latin typeface="Cambria Math" panose="02040503050406030204"/>
                                  <a:ea typeface="黑体" panose="02010609060101010101" pitchFamily="49" charset="-122"/>
                                </a:rPr>
                                <m:t>𝑖</m:t>
                              </m:r>
                              <m:r>
                                <a:rPr lang="en-US" altLang="zh-CN" sz="2000" b="0" i="1" smtClean="0">
                                  <a:latin typeface="Cambria Math" panose="02040503050406030204"/>
                                  <a:ea typeface="黑体" panose="02010609060101010101" pitchFamily="49" charset="-122"/>
                                </a:rPr>
                                <m:t>=1</m:t>
                              </m:r>
                            </m:sub>
                            <m:sup>
                              <m:r>
                                <a:rPr lang="en-US" altLang="zh-CN" sz="2000" b="0" i="1" smtClean="0">
                                  <a:latin typeface="Cambria Math" panose="02040503050406030204"/>
                                  <a:ea typeface="黑体" panose="02010609060101010101" pitchFamily="49" charset="-122"/>
                                </a:rPr>
                                <m:t>𝑛</m:t>
                              </m:r>
                            </m:sup>
                            <m:e>
                              <m:r>
                                <a:rPr lang="en-US" altLang="zh-CN" sz="2000" i="1">
                                  <a:latin typeface="Cambria Math" panose="02040503050406030204"/>
                                </a:rPr>
                                <m:t>𝐿𝑜𝑠𝑠</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a:rPr>
                                        <m:t>𝑦</m:t>
                                      </m:r>
                                    </m:e>
                                    <m:sub>
                                      <m:r>
                                        <a:rPr lang="en-US" altLang="zh-CN" sz="2000" i="1">
                                          <a:latin typeface="Cambria Math" panose="02040503050406030204"/>
                                        </a:rPr>
                                        <m:t>𝑖</m:t>
                                      </m:r>
                                    </m:sub>
                                  </m:sSub>
                                  <m:r>
                                    <a:rPr lang="en-US" altLang="zh-CN" sz="2000" i="1">
                                      <a:latin typeface="Cambria Math" panose="02040503050406030204"/>
                                    </a:rPr>
                                    <m:t>,</m:t>
                                  </m:r>
                                  <m:sSub>
                                    <m:sSubPr>
                                      <m:ctrlPr>
                                        <a:rPr lang="en-US" altLang="zh-CN" sz="2000" i="1">
                                          <a:latin typeface="Cambria Math" panose="02040503050406030204" pitchFamily="18" charset="0"/>
                                        </a:rPr>
                                      </m:ctrlPr>
                                    </m:sSubPr>
                                    <m:e>
                                      <m:r>
                                        <a:rPr lang="en-US" altLang="zh-CN" sz="2000" i="1">
                                          <a:latin typeface="Cambria Math" panose="02040503050406030204"/>
                                        </a:rPr>
                                        <m:t>𝑓</m:t>
                                      </m:r>
                                      <m:r>
                                        <a:rPr lang="en-US" altLang="zh-CN" sz="2000" i="1">
                                          <a:latin typeface="Cambria Math" panose="02040503050406030204"/>
                                        </a:rPr>
                                        <m:t>(</m:t>
                                      </m:r>
                                      <m:r>
                                        <a:rPr lang="en-US" altLang="zh-CN" sz="2000" i="1">
                                          <a:latin typeface="Cambria Math" panose="02040503050406030204"/>
                                        </a:rPr>
                                        <m:t>𝑥</m:t>
                                      </m:r>
                                    </m:e>
                                    <m:sub>
                                      <m:r>
                                        <a:rPr lang="en-US" altLang="zh-CN" sz="2000" i="1">
                                          <a:latin typeface="Cambria Math" panose="02040503050406030204"/>
                                        </a:rPr>
                                        <m:t>𝑖</m:t>
                                      </m:r>
                                    </m:sub>
                                  </m:sSub>
                                </m:e>
                              </m:d>
                              <m:r>
                                <a:rPr lang="en-US" altLang="zh-CN" sz="2000" i="1">
                                  <a:latin typeface="Cambria Math" panose="02040503050406030204"/>
                                </a:rPr>
                                <m:t>)</m:t>
                              </m:r>
                            </m:e>
                          </m:nary>
                        </m:e>
                      </m:func>
                    </m:oMath>
                  </m:oMathPara>
                </a14:m>
                <a:endParaRPr lang="zh-CN" altLang="en-US" sz="2000" dirty="0">
                  <a:ea typeface="黑体" panose="02010609060101010101" pitchFamily="49" charset="-122"/>
                </a:endParaRPr>
              </a:p>
            </p:txBody>
          </p:sp>
        </mc:Choice>
        <mc:Fallback xmlns="">
          <p:sp>
            <p:nvSpPr>
              <p:cNvPr id="15" name="TextBox 12"/>
              <p:cNvSpPr txBox="1">
                <a:spLocks noRot="1" noChangeAspect="1" noMove="1" noResize="1" noEditPoints="1" noAdjustHandles="1" noChangeArrowheads="1" noChangeShapeType="1" noTextEdit="1"/>
              </p:cNvSpPr>
              <p:nvPr/>
            </p:nvSpPr>
            <p:spPr>
              <a:xfrm>
                <a:off x="950092" y="2205126"/>
                <a:ext cx="3082552" cy="929640"/>
              </a:xfrm>
              <a:prstGeom prst="rect">
                <a:avLst/>
              </a:prstGeom>
              <a:blipFill>
                <a:blip r:embed="rId4"/>
                <a:stretch>
                  <a:fillRect l="-2869" t="-104054" b="-158108"/>
                </a:stretch>
              </a:blipFill>
            </p:spPr>
            <p:txBody>
              <a:bodyPr/>
              <a:lstStyle/>
              <a:p>
                <a:r>
                  <a:rPr lang="en-CN">
                    <a:noFill/>
                  </a:rPr>
                  <a:t> </a:t>
                </a:r>
              </a:p>
            </p:txBody>
          </p:sp>
        </mc:Fallback>
      </mc:AlternateContent>
      <p:sp>
        <p:nvSpPr>
          <p:cNvPr id="16" name="椭圆 15"/>
          <p:cNvSpPr/>
          <p:nvPr/>
        </p:nvSpPr>
        <p:spPr>
          <a:xfrm>
            <a:off x="493395" y="3346450"/>
            <a:ext cx="3736975" cy="1513840"/>
          </a:xfrm>
          <a:prstGeom prst="ellipse">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dirty="0">
                <a:ea typeface="黑体" panose="02010609060101010101" pitchFamily="49" charset="-122"/>
              </a:rPr>
              <a:t>选取一个使得训练集所有数据损失平均值最小的映射函数。这样的考虑是否够？</a:t>
            </a:r>
          </a:p>
        </p:txBody>
      </p:sp>
      <p:sp>
        <p:nvSpPr>
          <p:cNvPr id="22" name="矩形 21"/>
          <p:cNvSpPr/>
          <p:nvPr/>
        </p:nvSpPr>
        <p:spPr>
          <a:xfrm>
            <a:off x="5881370" y="1464310"/>
            <a:ext cx="4420235" cy="706755"/>
          </a:xfrm>
          <a:prstGeom prst="rect">
            <a:avLst/>
          </a:prstGeom>
        </p:spPr>
        <p:txBody>
          <a:bodyPr wrap="square">
            <a:spAutoFit/>
          </a:bodyPr>
          <a:lstStyle/>
          <a:p>
            <a:pPr algn="l"/>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映射函数训练目标：</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期望风险</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最小化</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(expected risk minimization)</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TextBox 22"/>
              <p:cNvSpPr txBox="1"/>
              <p:nvPr/>
            </p:nvSpPr>
            <p:spPr>
              <a:xfrm>
                <a:off x="6187492" y="2248306"/>
                <a:ext cx="3082552" cy="843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ea typeface="黑体" panose="02010609060101010101" pitchFamily="49" charset="-122"/>
                            </a:rPr>
                          </m:ctrlPr>
                        </m:funcPr>
                        <m:fName>
                          <m:limLow>
                            <m:limLowPr>
                              <m:ctrlPr>
                                <a:rPr lang="en-US" altLang="zh-CN" sz="2000" b="0" i="1" smtClean="0">
                                  <a:latin typeface="Cambria Math" panose="02040503050406030204" pitchFamily="18" charset="0"/>
                                  <a:ea typeface="黑体" panose="02010609060101010101" pitchFamily="49" charset="-122"/>
                                </a:rPr>
                              </m:ctrlPr>
                            </m:limLowPr>
                            <m:e>
                              <m:r>
                                <m:rPr>
                                  <m:sty m:val="p"/>
                                </m:rPr>
                                <a:rPr lang="en-US" altLang="zh-CN" sz="2000" b="0" i="0" smtClean="0">
                                  <a:latin typeface="Cambria Math" panose="02040503050406030204"/>
                                  <a:ea typeface="黑体" panose="02010609060101010101" pitchFamily="49" charset="-122"/>
                                </a:rPr>
                                <m:t>min</m:t>
                              </m:r>
                            </m:e>
                            <m:lim>
                              <m:r>
                                <a:rPr lang="en-US" altLang="zh-CN" sz="2000" b="0" i="1" smtClean="0">
                                  <a:latin typeface="Cambria Math" panose="02040503050406030204"/>
                                  <a:ea typeface="黑体" panose="02010609060101010101" pitchFamily="49" charset="-122"/>
                                </a:rPr>
                                <m:t>𝑓</m:t>
                              </m:r>
                              <m:r>
                                <a:rPr lang="en-US" altLang="zh-CN" sz="2000" b="0" i="1" smtClean="0">
                                  <a:latin typeface="Cambria Math" panose="02040503050406030204"/>
                                  <a:ea typeface="Cambria Math" panose="02040503050406030204"/>
                                </a:rPr>
                                <m:t>∈</m:t>
                              </m:r>
                              <m:r>
                                <m:rPr>
                                  <m:sty m:val="p"/>
                                </m:rPr>
                                <a:rPr lang="el-GR" altLang="zh-CN" sz="2000" b="0" i="1" smtClean="0">
                                  <a:latin typeface="Cambria Math" panose="02040503050406030204"/>
                                  <a:ea typeface="Cambria Math" panose="02040503050406030204"/>
                                </a:rPr>
                                <m:t>Φ</m:t>
                              </m:r>
                            </m:lim>
                          </m:limLow>
                          <m:nary>
                            <m:naryPr>
                              <m:ctrlPr>
                                <a:rPr lang="en-US" altLang="zh-CN" sz="2000" i="1">
                                  <a:latin typeface="Cambria Math" panose="02040503050406030204" pitchFamily="18" charset="0"/>
                                  <a:ea typeface="黑体" panose="02010609060101010101" pitchFamily="49" charset="-122"/>
                                </a:rPr>
                              </m:ctrlPr>
                            </m:naryPr>
                            <m:sub>
                              <m:r>
                                <m:rPr>
                                  <m:brk m:alnAt="23"/>
                                </m:rPr>
                                <a:rPr lang="en-US" altLang="zh-CN" sz="2000" i="1">
                                  <a:latin typeface="Cambria Math" panose="02040503050406030204"/>
                                  <a:ea typeface="黑体" panose="02010609060101010101" pitchFamily="49" charset="-122"/>
                                </a:rPr>
                                <m:t>𝑥</m:t>
                              </m:r>
                              <m:r>
                                <a:rPr lang="en-US" altLang="zh-CN" sz="2000" i="1">
                                  <a:latin typeface="Cambria Math" panose="02040503050406030204"/>
                                  <a:ea typeface="Cambria Math" panose="02040503050406030204"/>
                                </a:rPr>
                                <m:t>×</m:t>
                              </m:r>
                              <m:r>
                                <a:rPr lang="en-US" altLang="zh-CN" sz="2000" i="1">
                                  <a:latin typeface="Cambria Math" panose="02040503050406030204"/>
                                  <a:ea typeface="Cambria Math" panose="02040503050406030204"/>
                                </a:rPr>
                                <m:t>𝑦</m:t>
                              </m:r>
                            </m:sub>
                            <m:sup/>
                            <m:e>
                              <m:r>
                                <a:rPr lang="en-US" altLang="zh-CN" sz="2000" i="1">
                                  <a:latin typeface="Cambria Math" panose="02040503050406030204"/>
                                  <a:ea typeface="黑体" panose="02010609060101010101" pitchFamily="49" charset="-122"/>
                                </a:rPr>
                                <m:t>𝐿𝑜𝑠𝑠</m:t>
                              </m:r>
                              <m:d>
                                <m:dPr>
                                  <m:ctrlPr>
                                    <a:rPr lang="en-US" altLang="zh-CN" sz="2000" i="1">
                                      <a:latin typeface="Cambria Math" panose="02040503050406030204" pitchFamily="18" charset="0"/>
                                      <a:ea typeface="黑体" panose="02010609060101010101" pitchFamily="49" charset="-122"/>
                                    </a:rPr>
                                  </m:ctrlPr>
                                </m:dPr>
                                <m:e>
                                  <m:r>
                                    <a:rPr lang="en-US" altLang="zh-CN" sz="2000" i="1">
                                      <a:latin typeface="Cambria Math" panose="02040503050406030204"/>
                                      <a:ea typeface="黑体" panose="02010609060101010101" pitchFamily="49" charset="-122"/>
                                    </a:rPr>
                                    <m:t>𝑦</m:t>
                                  </m:r>
                                  <m:r>
                                    <a:rPr lang="en-US" altLang="zh-CN" sz="2000" i="1">
                                      <a:latin typeface="Cambria Math" panose="02040503050406030204"/>
                                      <a:ea typeface="黑体" panose="02010609060101010101" pitchFamily="49" charset="-122"/>
                                    </a:rPr>
                                    <m:t>,</m:t>
                                  </m:r>
                                  <m:r>
                                    <a:rPr lang="en-US" altLang="zh-CN" sz="2000" i="1">
                                      <a:latin typeface="Cambria Math" panose="02040503050406030204"/>
                                      <a:ea typeface="黑体" panose="02010609060101010101" pitchFamily="49" charset="-122"/>
                                    </a:rPr>
                                    <m:t>𝑓</m:t>
                                  </m:r>
                                  <m:d>
                                    <m:dPr>
                                      <m:ctrlPr>
                                        <a:rPr lang="en-US" altLang="zh-CN" sz="2000" i="1">
                                          <a:latin typeface="Cambria Math" panose="02040503050406030204" pitchFamily="18" charset="0"/>
                                          <a:ea typeface="黑体" panose="02010609060101010101" pitchFamily="49" charset="-122"/>
                                        </a:rPr>
                                      </m:ctrlPr>
                                    </m:dPr>
                                    <m:e>
                                      <m:r>
                                        <a:rPr lang="en-US" altLang="zh-CN" sz="2000" i="1">
                                          <a:latin typeface="Cambria Math" panose="02040503050406030204"/>
                                          <a:ea typeface="黑体" panose="02010609060101010101" pitchFamily="49" charset="-122"/>
                                        </a:rPr>
                                        <m:t>𝑥</m:t>
                                      </m:r>
                                    </m:e>
                                  </m:d>
                                </m:e>
                              </m:d>
                              <m:r>
                                <a:rPr lang="en-US" altLang="zh-CN" sz="2000" i="1">
                                  <a:latin typeface="Cambria Math" panose="02040503050406030204"/>
                                  <a:ea typeface="黑体" panose="02010609060101010101" pitchFamily="49" charset="-122"/>
                                </a:rPr>
                                <m:t>𝑃</m:t>
                              </m:r>
                              <m:d>
                                <m:dPr>
                                  <m:ctrlPr>
                                    <a:rPr lang="en-US" altLang="zh-CN" sz="2000" i="1">
                                      <a:latin typeface="Cambria Math" panose="02040503050406030204" pitchFamily="18" charset="0"/>
                                      <a:ea typeface="黑体" panose="02010609060101010101" pitchFamily="49" charset="-122"/>
                                    </a:rPr>
                                  </m:ctrlPr>
                                </m:dPr>
                                <m:e>
                                  <m:r>
                                    <a:rPr lang="en-US" altLang="zh-CN" sz="2000" i="1">
                                      <a:latin typeface="Cambria Math" panose="02040503050406030204"/>
                                      <a:ea typeface="黑体" panose="02010609060101010101" pitchFamily="49" charset="-122"/>
                                    </a:rPr>
                                    <m:t>𝑥</m:t>
                                  </m:r>
                                  <m:r>
                                    <a:rPr lang="en-US" altLang="zh-CN" sz="2000" i="1">
                                      <a:latin typeface="Cambria Math" panose="02040503050406030204"/>
                                      <a:ea typeface="黑体" panose="02010609060101010101" pitchFamily="49" charset="-122"/>
                                    </a:rPr>
                                    <m:t>,</m:t>
                                  </m:r>
                                  <m:r>
                                    <a:rPr lang="en-US" altLang="zh-CN" sz="2000" i="1">
                                      <a:latin typeface="Cambria Math" panose="02040503050406030204"/>
                                      <a:ea typeface="黑体" panose="02010609060101010101" pitchFamily="49" charset="-122"/>
                                    </a:rPr>
                                    <m:t>𝑦</m:t>
                                  </m:r>
                                </m:e>
                              </m:d>
                              <m:r>
                                <a:rPr lang="en-US" altLang="zh-CN" sz="2000" i="1">
                                  <a:latin typeface="Cambria Math" panose="02040503050406030204"/>
                                  <a:ea typeface="黑体" panose="02010609060101010101" pitchFamily="49" charset="-122"/>
                                </a:rPr>
                                <m:t>𝑑𝑥𝑑𝑦</m:t>
                              </m:r>
                            </m:e>
                          </m:nary>
                        </m:fName>
                        <m:e/>
                      </m:func>
                    </m:oMath>
                  </m:oMathPara>
                </a14:m>
                <a:endParaRPr lang="zh-CN" altLang="en-US" sz="2000" dirty="0">
                  <a:ea typeface="黑体" panose="02010609060101010101" pitchFamily="49" charset="-122"/>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6187492" y="2248306"/>
                <a:ext cx="3082552" cy="843280"/>
              </a:xfrm>
              <a:prstGeom prst="rect">
                <a:avLst/>
              </a:prstGeom>
              <a:blipFill rotWithShape="1">
                <a:blip r:embed="rId5"/>
                <a:stretch>
                  <a:fillRect l="-2" t="-48" r="-33938" b="48"/>
                </a:stretch>
              </a:blipFill>
            </p:spPr>
            <p:txBody>
              <a:bodyPr/>
              <a:lstStyle/>
              <a:p>
                <a:r>
                  <a:rPr lang="zh-CN" altLang="en-US">
                    <a:noFill/>
                  </a:rPr>
                  <a:t> </a:t>
                </a:r>
              </a:p>
            </p:txBody>
          </p:sp>
        </mc:Fallback>
      </mc:AlternateContent>
      <p:sp>
        <p:nvSpPr>
          <p:cNvPr id="19" name="矩形 18"/>
          <p:cNvSpPr/>
          <p:nvPr/>
        </p:nvSpPr>
        <p:spPr>
          <a:xfrm>
            <a:off x="4092575" y="4774565"/>
            <a:ext cx="7575550" cy="1938020"/>
          </a:xfrm>
          <a:prstGeom prst="rect">
            <a:avLst/>
          </a:prstGeom>
        </p:spPr>
        <p:txBody>
          <a:bodyPr wrap="square">
            <a:spAutoFit/>
          </a:bodyPr>
          <a:lstStyle/>
          <a:p>
            <a:pPr marL="342900" indent="-342900">
              <a:buFont typeface="Wingdings" panose="05000000000000000000" pitchFamily="2" charset="2"/>
              <a:buChar char="l"/>
            </a:pPr>
            <a:r>
              <a:rPr lang="zh-CN" altLang="en-US" sz="2000" dirty="0">
                <a:latin typeface="黑体" panose="02010609060101010101" pitchFamily="49" charset="-122"/>
                <a:ea typeface="黑体" panose="02010609060101010101" pitchFamily="49" charset="-122"/>
              </a:rPr>
              <a:t>期望风险是模型关于联合分布期望损失，经验风险是模型关于训练样本集平均损失。</a:t>
            </a:r>
            <a:endParaRPr lang="en-US" altLang="zh-CN" sz="2000"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r>
              <a:rPr lang="zh-CN" altLang="en-US" sz="2000" dirty="0">
                <a:latin typeface="黑体" panose="02010609060101010101" pitchFamily="49" charset="-122"/>
                <a:ea typeface="黑体" panose="02010609060101010101" pitchFamily="49" charset="-122"/>
              </a:rPr>
              <a:t>根据大数定律，当样本容量趋于无穷时，经验风险趋于期望风险。所以在实践中很自然用经验风险来估计期望风险。</a:t>
            </a:r>
            <a:endParaRPr lang="en-US" altLang="zh-CN" sz="2000"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r>
              <a:rPr lang="zh-CN" altLang="en-US" sz="2000" dirty="0">
                <a:latin typeface="黑体" panose="02010609060101010101" pitchFamily="49" charset="-122"/>
                <a:ea typeface="黑体" panose="02010609060101010101" pitchFamily="49" charset="-122"/>
              </a:rPr>
              <a:t>由于现实中训练样本数目有限，用经验风险估计期望风险并不理想，要对经验风险进行一定的约束。</a:t>
            </a:r>
          </a:p>
        </p:txBody>
      </p:sp>
    </p:spTree>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21615" y="611505"/>
            <a:ext cx="11061065" cy="648970"/>
          </a:xfrm>
        </p:spPr>
        <p:txBody>
          <a:bodyPr>
            <a:normAutofit/>
          </a:bodyPr>
          <a:lstStyle/>
          <a:p>
            <a:pPr>
              <a:defRPr/>
            </a:pPr>
            <a:r>
              <a:rPr lang="zh-CN" altLang="en-US" sz="2800" b="1" dirty="0">
                <a:solidFill>
                  <a:srgbClr val="000099"/>
                </a:solidFill>
                <a:effectLst>
                  <a:outerShdw blurRad="38100" dist="38100" dir="2700000" algn="tl">
                    <a:srgbClr val="C0C0C0"/>
                  </a:outerShdw>
                </a:effectLst>
                <a:latin typeface="黑体" panose="02010609060101010101" pitchFamily="49" charset="-122"/>
              </a:rPr>
              <a:t>7.监督学习的损失函数—过学习（过拟合）与欠学习（欠拟合）</a:t>
            </a:r>
          </a:p>
        </p:txBody>
      </p:sp>
      <p:sp>
        <p:nvSpPr>
          <p:cNvPr id="10" name="Rectangle 2"/>
          <p:cNvSpPr txBox="1"/>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graphicFrame>
        <p:nvGraphicFramePr>
          <p:cNvPr id="2" name="表格 1"/>
          <p:cNvGraphicFramePr>
            <a:graphicFrameLocks noGrp="1"/>
          </p:cNvGraphicFramePr>
          <p:nvPr>
            <p:custDataLst>
              <p:tags r:id="rId1"/>
            </p:custDataLst>
          </p:nvPr>
        </p:nvGraphicFramePr>
        <p:xfrm>
          <a:off x="4838065" y="1460500"/>
          <a:ext cx="6691630" cy="4188460"/>
        </p:xfrm>
        <a:graphic>
          <a:graphicData uri="http://schemas.openxmlformats.org/drawingml/2006/table">
            <a:tbl>
              <a:tblPr firstRow="1" bandRow="1">
                <a:tableStyleId>{5C22544A-7EE6-4342-B048-85BDC9FD1C3A}</a:tableStyleId>
              </a:tblPr>
              <a:tblGrid>
                <a:gridCol w="2360295">
                  <a:extLst>
                    <a:ext uri="{9D8B030D-6E8A-4147-A177-3AD203B41FA5}">
                      <a16:colId xmlns:a16="http://schemas.microsoft.com/office/drawing/2014/main" val="20000"/>
                    </a:ext>
                  </a:extLst>
                </a:gridCol>
                <a:gridCol w="2249170">
                  <a:extLst>
                    <a:ext uri="{9D8B030D-6E8A-4147-A177-3AD203B41FA5}">
                      <a16:colId xmlns:a16="http://schemas.microsoft.com/office/drawing/2014/main" val="20001"/>
                    </a:ext>
                  </a:extLst>
                </a:gridCol>
                <a:gridCol w="2082165">
                  <a:extLst>
                    <a:ext uri="{9D8B030D-6E8A-4147-A177-3AD203B41FA5}">
                      <a16:colId xmlns:a16="http://schemas.microsoft.com/office/drawing/2014/main" val="20002"/>
                    </a:ext>
                  </a:extLst>
                </a:gridCol>
              </a:tblGrid>
              <a:tr h="1039495">
                <a:tc>
                  <a:txBody>
                    <a:bodyPr/>
                    <a:lstStyle/>
                    <a:p>
                      <a:pPr algn="ctr">
                        <a:lnSpc>
                          <a:spcPct val="150000"/>
                        </a:lnSpc>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经验风险小（训练集上表现好）</a:t>
                      </a:r>
                    </a:p>
                  </a:txBody>
                  <a:tcPr marT="60960" marB="60960"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期望风险小（测试集上表现好</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泛化能力强</a:t>
                      </a:r>
                    </a:p>
                  </a:txBody>
                  <a:tcPr marT="60960" marB="60960"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039495">
                <a:tc>
                  <a:txBody>
                    <a:bodyPr/>
                    <a:lstStyle/>
                    <a:p>
                      <a:pPr algn="ctr">
                        <a:lnSpc>
                          <a:spcPct val="150000"/>
                        </a:lnSpc>
                      </a:pPr>
                      <a:r>
                        <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经验风险小（训练集上表现好）</a:t>
                      </a:r>
                    </a:p>
                  </a:txBody>
                  <a:tcPr marT="60960" marB="6096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期望风险大（测试集上表现不好</a:t>
                      </a: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过学习（模型过于复杂）</a:t>
                      </a:r>
                    </a:p>
                  </a:txBody>
                  <a:tcPr marT="60960" marB="6096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039495">
                <a:tc>
                  <a:txBody>
                    <a:bodyPr/>
                    <a:lstStyle/>
                    <a:p>
                      <a:pPr algn="ctr">
                        <a:lnSpc>
                          <a:spcPct val="150000"/>
                        </a:lnSpc>
                      </a:pPr>
                      <a:r>
                        <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经验风险大（训练集上表现不好）</a:t>
                      </a:r>
                    </a:p>
                  </a:txBody>
                  <a:tcPr marT="60960" marB="6096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期望风险大（测试集上表现不好</a:t>
                      </a: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欠学习</a:t>
                      </a:r>
                    </a:p>
                  </a:txBody>
                  <a:tcPr marT="60960" marB="6096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069975">
                <a:tc>
                  <a:txBody>
                    <a:bodyPr/>
                    <a:lstStyle/>
                    <a:p>
                      <a:pPr algn="ctr">
                        <a:lnSpc>
                          <a:spcPct val="150000"/>
                        </a:lnSpc>
                      </a:pPr>
                      <a:r>
                        <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经验风险大（训练集上表现不好）</a:t>
                      </a:r>
                    </a:p>
                  </a:txBody>
                  <a:tcPr marT="60960" marB="6096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期望风险小（测试集上表现好</a:t>
                      </a: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“神仙算法”或“黄粱美梦”</a:t>
                      </a:r>
                      <a:endPar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3" name="TextBox 14"/>
              <p:cNvSpPr txBox="1"/>
              <p:nvPr/>
            </p:nvSpPr>
            <p:spPr>
              <a:xfrm>
                <a:off x="783428" y="2297988"/>
                <a:ext cx="3082552" cy="9296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ea typeface="黑体" panose="02010609060101010101" pitchFamily="49" charset="-122"/>
                            </a:rPr>
                          </m:ctrlPr>
                        </m:funcPr>
                        <m:fName>
                          <m:limLow>
                            <m:limLowPr>
                              <m:ctrlPr>
                                <a:rPr lang="en-US" altLang="zh-CN" sz="2000" b="0" i="1" smtClean="0">
                                  <a:latin typeface="Cambria Math" panose="02040503050406030204" pitchFamily="18" charset="0"/>
                                  <a:ea typeface="黑体" panose="02010609060101010101" pitchFamily="49" charset="-122"/>
                                </a:rPr>
                              </m:ctrlPr>
                            </m:limLowPr>
                            <m:e>
                              <m:r>
                                <m:rPr>
                                  <m:sty m:val="p"/>
                                </m:rPr>
                                <a:rPr lang="en-US" altLang="zh-CN" sz="2000" b="0" i="0" smtClean="0">
                                  <a:latin typeface="Cambria Math" panose="02040503050406030204"/>
                                  <a:ea typeface="黑体" panose="02010609060101010101" pitchFamily="49" charset="-122"/>
                                </a:rPr>
                                <m:t>min</m:t>
                              </m:r>
                            </m:e>
                            <m:lim>
                              <m:r>
                                <a:rPr lang="en-US" altLang="zh-CN" sz="2000" b="0" i="1" smtClean="0">
                                  <a:latin typeface="Cambria Math" panose="02040503050406030204"/>
                                  <a:ea typeface="黑体" panose="02010609060101010101" pitchFamily="49" charset="-122"/>
                                </a:rPr>
                                <m:t>𝑓</m:t>
                              </m:r>
                              <m:r>
                                <a:rPr lang="en-US" altLang="zh-CN" sz="2000" b="0" i="1" smtClean="0">
                                  <a:latin typeface="Cambria Math" panose="02040503050406030204"/>
                                  <a:ea typeface="Cambria Math" panose="02040503050406030204"/>
                                </a:rPr>
                                <m:t>∈</m:t>
                              </m:r>
                              <m:r>
                                <m:rPr>
                                  <m:sty m:val="p"/>
                                </m:rPr>
                                <a:rPr lang="el-GR" altLang="zh-CN" sz="2000" b="0" i="1" smtClean="0">
                                  <a:latin typeface="Cambria Math" panose="02040503050406030204"/>
                                  <a:ea typeface="Cambria Math" panose="02040503050406030204"/>
                                </a:rPr>
                                <m:t>Φ</m:t>
                              </m:r>
                            </m:lim>
                          </m:limLow>
                        </m:fName>
                        <m:e>
                          <m:f>
                            <m:fPr>
                              <m:ctrlPr>
                                <a:rPr lang="en-US" altLang="zh-CN" sz="2000" b="0" i="1" smtClean="0">
                                  <a:latin typeface="Cambria Math" panose="02040503050406030204" pitchFamily="18" charset="0"/>
                                  <a:ea typeface="黑体" panose="02010609060101010101" pitchFamily="49" charset="-122"/>
                                </a:rPr>
                              </m:ctrlPr>
                            </m:fPr>
                            <m:num>
                              <m:r>
                                <a:rPr lang="en-US" altLang="zh-CN" sz="2000" b="0" i="1" smtClean="0">
                                  <a:latin typeface="Cambria Math" panose="02040503050406030204"/>
                                  <a:ea typeface="黑体" panose="02010609060101010101" pitchFamily="49" charset="-122"/>
                                </a:rPr>
                                <m:t>1</m:t>
                              </m:r>
                            </m:num>
                            <m:den>
                              <m:r>
                                <a:rPr lang="en-US" altLang="zh-CN" sz="2000" b="0" i="1" smtClean="0">
                                  <a:latin typeface="Cambria Math" panose="02040503050406030204"/>
                                  <a:ea typeface="黑体" panose="02010609060101010101" pitchFamily="49" charset="-122"/>
                                </a:rPr>
                                <m:t>𝑛</m:t>
                              </m:r>
                            </m:den>
                          </m:f>
                          <m:nary>
                            <m:naryPr>
                              <m:chr m:val="∑"/>
                              <m:ctrlPr>
                                <a:rPr lang="en-US" altLang="zh-CN" sz="2000" b="0" i="1" smtClean="0">
                                  <a:latin typeface="Cambria Math" panose="02040503050406030204" pitchFamily="18" charset="0"/>
                                  <a:ea typeface="黑体" panose="02010609060101010101" pitchFamily="49" charset="-122"/>
                                </a:rPr>
                              </m:ctrlPr>
                            </m:naryPr>
                            <m:sub>
                              <m:r>
                                <m:rPr>
                                  <m:brk m:alnAt="23"/>
                                </m:rPr>
                                <a:rPr lang="en-US" altLang="zh-CN" sz="2000" b="0" i="1" smtClean="0">
                                  <a:latin typeface="Cambria Math" panose="02040503050406030204"/>
                                  <a:ea typeface="黑体" panose="02010609060101010101" pitchFamily="49" charset="-122"/>
                                </a:rPr>
                                <m:t>𝑖</m:t>
                              </m:r>
                              <m:r>
                                <a:rPr lang="en-US" altLang="zh-CN" sz="2000" b="0" i="1" smtClean="0">
                                  <a:latin typeface="Cambria Math" panose="02040503050406030204"/>
                                  <a:ea typeface="黑体" panose="02010609060101010101" pitchFamily="49" charset="-122"/>
                                </a:rPr>
                                <m:t>=1</m:t>
                              </m:r>
                            </m:sub>
                            <m:sup>
                              <m:r>
                                <a:rPr lang="en-US" altLang="zh-CN" sz="2000" b="0" i="1" smtClean="0">
                                  <a:latin typeface="Cambria Math" panose="02040503050406030204"/>
                                  <a:ea typeface="黑体" panose="02010609060101010101" pitchFamily="49" charset="-122"/>
                                </a:rPr>
                                <m:t>𝑛</m:t>
                              </m:r>
                            </m:sup>
                            <m:e>
                              <m:r>
                                <a:rPr lang="en-US" altLang="zh-CN" sz="2000" i="1">
                                  <a:latin typeface="Cambria Math" panose="02040503050406030204"/>
                                </a:rPr>
                                <m:t>𝐿𝑜𝑠𝑠</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a:rPr>
                                        <m:t>𝑦</m:t>
                                      </m:r>
                                    </m:e>
                                    <m:sub>
                                      <m:r>
                                        <a:rPr lang="en-US" altLang="zh-CN" sz="2000" i="1">
                                          <a:latin typeface="Cambria Math" panose="02040503050406030204"/>
                                        </a:rPr>
                                        <m:t>𝑖</m:t>
                                      </m:r>
                                    </m:sub>
                                  </m:sSub>
                                  <m:r>
                                    <a:rPr lang="en-US" altLang="zh-CN" sz="2000" i="1">
                                      <a:latin typeface="Cambria Math" panose="02040503050406030204"/>
                                    </a:rPr>
                                    <m:t>,</m:t>
                                  </m:r>
                                  <m:sSub>
                                    <m:sSubPr>
                                      <m:ctrlPr>
                                        <a:rPr lang="en-US" altLang="zh-CN" sz="2000" i="1">
                                          <a:latin typeface="Cambria Math" panose="02040503050406030204" pitchFamily="18" charset="0"/>
                                        </a:rPr>
                                      </m:ctrlPr>
                                    </m:sSubPr>
                                    <m:e>
                                      <m:r>
                                        <a:rPr lang="en-US" altLang="zh-CN" sz="2000" i="1">
                                          <a:latin typeface="Cambria Math" panose="02040503050406030204"/>
                                        </a:rPr>
                                        <m:t>𝑓</m:t>
                                      </m:r>
                                      <m:r>
                                        <a:rPr lang="en-US" altLang="zh-CN" sz="2000" i="1">
                                          <a:latin typeface="Cambria Math" panose="02040503050406030204"/>
                                        </a:rPr>
                                        <m:t>(</m:t>
                                      </m:r>
                                      <m:r>
                                        <a:rPr lang="en-US" altLang="zh-CN" sz="2000" i="1">
                                          <a:latin typeface="Cambria Math" panose="02040503050406030204"/>
                                        </a:rPr>
                                        <m:t>𝑥</m:t>
                                      </m:r>
                                    </m:e>
                                    <m:sub>
                                      <m:r>
                                        <a:rPr lang="en-US" altLang="zh-CN" sz="2000" i="1">
                                          <a:latin typeface="Cambria Math" panose="02040503050406030204"/>
                                        </a:rPr>
                                        <m:t>𝑖</m:t>
                                      </m:r>
                                    </m:sub>
                                  </m:sSub>
                                </m:e>
                              </m:d>
                              <m:r>
                                <a:rPr lang="en-US" altLang="zh-CN" sz="2000" i="1">
                                  <a:latin typeface="Cambria Math" panose="02040503050406030204"/>
                                </a:rPr>
                                <m:t>)</m:t>
                              </m:r>
                            </m:e>
                          </m:nary>
                        </m:e>
                      </m:func>
                    </m:oMath>
                  </m:oMathPara>
                </a14:m>
                <a:endParaRPr lang="zh-CN" altLang="en-US" sz="2000" dirty="0">
                  <a:ea typeface="黑体" panose="02010609060101010101" pitchFamily="49" charset="-122"/>
                </a:endParaRPr>
              </a:p>
            </p:txBody>
          </p:sp>
        </mc:Choice>
        <mc:Fallback xmlns="">
          <p:sp>
            <p:nvSpPr>
              <p:cNvPr id="3" name="TextBox 14"/>
              <p:cNvSpPr txBox="1">
                <a:spLocks noRot="1" noChangeAspect="1" noMove="1" noResize="1" noEditPoints="1" noAdjustHandles="1" noChangeArrowheads="1" noChangeShapeType="1" noTextEdit="1"/>
              </p:cNvSpPr>
              <p:nvPr/>
            </p:nvSpPr>
            <p:spPr>
              <a:xfrm>
                <a:off x="783428" y="2297988"/>
                <a:ext cx="3082552" cy="929640"/>
              </a:xfrm>
              <a:prstGeom prst="rect">
                <a:avLst/>
              </a:prstGeom>
              <a:blipFill rotWithShape="1">
                <a:blip r:embed="rId3"/>
                <a:stretch>
                  <a:fillRect l="-15" t="-60" r="3" b="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15"/>
              <p:cNvSpPr txBox="1"/>
              <p:nvPr/>
            </p:nvSpPr>
            <p:spPr>
              <a:xfrm>
                <a:off x="783428" y="4466392"/>
                <a:ext cx="3082552" cy="843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ea typeface="黑体" panose="02010609060101010101" pitchFamily="49" charset="-122"/>
                            </a:rPr>
                          </m:ctrlPr>
                        </m:funcPr>
                        <m:fName>
                          <m:limLow>
                            <m:limLowPr>
                              <m:ctrlPr>
                                <a:rPr lang="en-US" altLang="zh-CN" sz="2000" b="0" i="1" smtClean="0">
                                  <a:latin typeface="Cambria Math" panose="02040503050406030204" pitchFamily="18" charset="0"/>
                                  <a:ea typeface="黑体" panose="02010609060101010101" pitchFamily="49" charset="-122"/>
                                </a:rPr>
                              </m:ctrlPr>
                            </m:limLowPr>
                            <m:e>
                              <m:r>
                                <m:rPr>
                                  <m:sty m:val="p"/>
                                </m:rPr>
                                <a:rPr lang="en-US" altLang="zh-CN" sz="2000" b="0" i="0" smtClean="0">
                                  <a:latin typeface="Cambria Math" panose="02040503050406030204"/>
                                  <a:ea typeface="黑体" panose="02010609060101010101" pitchFamily="49" charset="-122"/>
                                </a:rPr>
                                <m:t>min</m:t>
                              </m:r>
                            </m:e>
                            <m:lim>
                              <m:r>
                                <a:rPr lang="en-US" altLang="zh-CN" sz="2000" b="0" i="1" smtClean="0">
                                  <a:latin typeface="Cambria Math" panose="02040503050406030204"/>
                                  <a:ea typeface="黑体" panose="02010609060101010101" pitchFamily="49" charset="-122"/>
                                </a:rPr>
                                <m:t>𝑓</m:t>
                              </m:r>
                              <m:r>
                                <a:rPr lang="en-US" altLang="zh-CN" sz="2000" b="0" i="1" smtClean="0">
                                  <a:latin typeface="Cambria Math" panose="02040503050406030204"/>
                                  <a:ea typeface="Cambria Math" panose="02040503050406030204"/>
                                </a:rPr>
                                <m:t>∈</m:t>
                              </m:r>
                              <m:r>
                                <m:rPr>
                                  <m:sty m:val="p"/>
                                </m:rPr>
                                <a:rPr lang="el-GR" altLang="zh-CN" sz="2000" b="0" i="1" smtClean="0">
                                  <a:latin typeface="Cambria Math" panose="02040503050406030204"/>
                                  <a:ea typeface="Cambria Math" panose="02040503050406030204"/>
                                </a:rPr>
                                <m:t>Φ</m:t>
                              </m:r>
                            </m:lim>
                          </m:limLow>
                        </m:fName>
                        <m:e>
                          <m:nary>
                            <m:naryPr>
                              <m:ctrlPr>
                                <a:rPr lang="en-US" altLang="zh-CN" sz="2000" b="0" i="1" smtClean="0">
                                  <a:latin typeface="Cambria Math" panose="02040503050406030204" pitchFamily="18" charset="0"/>
                                  <a:ea typeface="黑体" panose="02010609060101010101" pitchFamily="49" charset="-122"/>
                                </a:rPr>
                              </m:ctrlPr>
                            </m:naryPr>
                            <m:sub>
                              <m:r>
                                <m:rPr>
                                  <m:brk m:alnAt="23"/>
                                </m:rPr>
                                <a:rPr lang="en-US" altLang="zh-CN" sz="2000" b="0" i="1" smtClean="0">
                                  <a:latin typeface="Cambria Math" panose="02040503050406030204"/>
                                  <a:ea typeface="黑体" panose="02010609060101010101" pitchFamily="49" charset="-122"/>
                                </a:rPr>
                                <m:t>𝑥</m:t>
                              </m:r>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𝑦</m:t>
                              </m:r>
                            </m:sub>
                            <m:sup/>
                            <m:e>
                              <m:r>
                                <a:rPr lang="en-US" altLang="zh-CN" sz="2000" b="0" i="1" smtClean="0">
                                  <a:latin typeface="Cambria Math" panose="02040503050406030204"/>
                                  <a:ea typeface="黑体" panose="02010609060101010101" pitchFamily="49" charset="-122"/>
                                </a:rPr>
                                <m:t>𝐿𝑜𝑠𝑠</m:t>
                              </m:r>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a:ea typeface="黑体" panose="02010609060101010101" pitchFamily="49" charset="-122"/>
                                    </a:rPr>
                                    <m:t>𝑦</m:t>
                                  </m:r>
                                  <m:r>
                                    <a:rPr lang="en-US" altLang="zh-CN" sz="2000" b="0" i="1" smtClean="0">
                                      <a:latin typeface="Cambria Math" panose="02040503050406030204"/>
                                      <a:ea typeface="黑体" panose="02010609060101010101" pitchFamily="49" charset="-122"/>
                                    </a:rPr>
                                    <m:t>,</m:t>
                                  </m:r>
                                  <m:r>
                                    <a:rPr lang="en-US" altLang="zh-CN" sz="2000" b="0" i="1" smtClean="0">
                                      <a:latin typeface="Cambria Math" panose="02040503050406030204"/>
                                      <a:ea typeface="黑体" panose="02010609060101010101" pitchFamily="49" charset="-122"/>
                                    </a:rPr>
                                    <m:t>𝑓</m:t>
                                  </m:r>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a:ea typeface="黑体" panose="02010609060101010101" pitchFamily="49" charset="-122"/>
                                        </a:rPr>
                                        <m:t>𝑥</m:t>
                                      </m:r>
                                    </m:e>
                                  </m:d>
                                </m:e>
                              </m:d>
                              <m:r>
                                <a:rPr lang="en-US" altLang="zh-CN" sz="2000" b="0" i="1" smtClean="0">
                                  <a:latin typeface="Cambria Math" panose="02040503050406030204"/>
                                  <a:ea typeface="黑体" panose="02010609060101010101" pitchFamily="49" charset="-122"/>
                                </a:rPr>
                                <m:t>𝑃</m:t>
                              </m:r>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a:ea typeface="黑体" panose="02010609060101010101" pitchFamily="49" charset="-122"/>
                                    </a:rPr>
                                    <m:t>𝑥</m:t>
                                  </m:r>
                                  <m:r>
                                    <a:rPr lang="en-US" altLang="zh-CN" sz="2000" b="0" i="1" smtClean="0">
                                      <a:latin typeface="Cambria Math" panose="02040503050406030204"/>
                                      <a:ea typeface="黑体" panose="02010609060101010101" pitchFamily="49" charset="-122"/>
                                    </a:rPr>
                                    <m:t>,</m:t>
                                  </m:r>
                                  <m:r>
                                    <a:rPr lang="en-US" altLang="zh-CN" sz="2000" b="0" i="1" smtClean="0">
                                      <a:latin typeface="Cambria Math" panose="02040503050406030204"/>
                                      <a:ea typeface="黑体" panose="02010609060101010101" pitchFamily="49" charset="-122"/>
                                    </a:rPr>
                                    <m:t>𝑦</m:t>
                                  </m:r>
                                </m:e>
                              </m:d>
                              <m:r>
                                <a:rPr lang="en-US" altLang="zh-CN" sz="2000" b="0" i="1" smtClean="0">
                                  <a:latin typeface="Cambria Math" panose="02040503050406030204"/>
                                  <a:ea typeface="黑体" panose="02010609060101010101" pitchFamily="49" charset="-122"/>
                                </a:rPr>
                                <m:t>𝑑𝑥𝑑𝑦</m:t>
                              </m:r>
                            </m:e>
                          </m:nary>
                        </m:e>
                      </m:func>
                    </m:oMath>
                  </m:oMathPara>
                </a14:m>
                <a:endParaRPr lang="zh-CN" altLang="en-US" sz="2000" dirty="0">
                  <a:ea typeface="黑体" panose="02010609060101010101" pitchFamily="49" charset="-122"/>
                </a:endParaRPr>
              </a:p>
            </p:txBody>
          </p:sp>
        </mc:Choice>
        <mc:Fallback xmlns="">
          <p:sp>
            <p:nvSpPr>
              <p:cNvPr id="4" name="TextBox 15"/>
              <p:cNvSpPr txBox="1">
                <a:spLocks noRot="1" noChangeAspect="1" noMove="1" noResize="1" noEditPoints="1" noAdjustHandles="1" noChangeArrowheads="1" noChangeShapeType="1" noTextEdit="1"/>
              </p:cNvSpPr>
              <p:nvPr/>
            </p:nvSpPr>
            <p:spPr>
              <a:xfrm>
                <a:off x="783428" y="4466392"/>
                <a:ext cx="3082552" cy="843280"/>
              </a:xfrm>
              <a:prstGeom prst="rect">
                <a:avLst/>
              </a:prstGeom>
              <a:blipFill rotWithShape="1">
                <a:blip r:embed="rId4"/>
                <a:stretch>
                  <a:fillRect l="-15" t="-52" r="-25046" b="52"/>
                </a:stretch>
              </a:blipFill>
            </p:spPr>
            <p:txBody>
              <a:bodyPr/>
              <a:lstStyle/>
              <a:p>
                <a:r>
                  <a:rPr lang="zh-CN" altLang="en-US">
                    <a:noFill/>
                  </a:rPr>
                  <a:t> </a:t>
                </a:r>
              </a:p>
            </p:txBody>
          </p:sp>
        </mc:Fallback>
      </mc:AlternateContent>
      <p:sp>
        <p:nvSpPr>
          <p:cNvPr id="5" name="矩形 4"/>
          <p:cNvSpPr/>
          <p:nvPr/>
        </p:nvSpPr>
        <p:spPr>
          <a:xfrm>
            <a:off x="664678" y="1550573"/>
            <a:ext cx="1960880" cy="398780"/>
          </a:xfrm>
          <a:prstGeom prst="rect">
            <a:avLst/>
          </a:prstGeom>
        </p:spPr>
        <p:txBody>
          <a:bodyPr wrap="none">
            <a:spAutoFit/>
          </a:bodyPr>
          <a:lstStyle/>
          <a:p>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经验风险最小化</a:t>
            </a:r>
          </a:p>
        </p:txBody>
      </p:sp>
      <p:sp>
        <p:nvSpPr>
          <p:cNvPr id="7" name="矩形 6"/>
          <p:cNvSpPr/>
          <p:nvPr/>
        </p:nvSpPr>
        <p:spPr>
          <a:xfrm>
            <a:off x="664678" y="3910615"/>
            <a:ext cx="1960880" cy="398780"/>
          </a:xfrm>
          <a:prstGeom prst="rect">
            <a:avLst/>
          </a:prstGeom>
        </p:spPr>
        <p:txBody>
          <a:bodyPr wrap="none">
            <a:spAutoFit/>
          </a:bodyPr>
          <a:lstStyle/>
          <a:p>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期望风险最小化</a:t>
            </a:r>
          </a:p>
        </p:txBody>
      </p:sp>
    </p:spTree>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21615" y="611505"/>
            <a:ext cx="9299575" cy="648970"/>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anose="02010609060101010101" pitchFamily="49" charset="-122"/>
              </a:rPr>
              <a:t>7.</a:t>
            </a:r>
            <a:r>
              <a:rPr lang="zh-CN" altLang="en-US" sz="2800" b="1" dirty="0">
                <a:solidFill>
                  <a:srgbClr val="000099"/>
                </a:solidFill>
                <a:effectLst>
                  <a:outerShdw blurRad="38100" dist="38100" dir="2700000" algn="tl">
                    <a:srgbClr val="C0C0C0"/>
                  </a:outerShdw>
                </a:effectLst>
                <a:latin typeface="黑体" panose="02010609060101010101" pitchFamily="49" charset="-122"/>
              </a:rPr>
              <a:t>监督学习的损失函数</a:t>
            </a:r>
            <a:r>
              <a:rPr lang="en-US" altLang="zh-CN" sz="2800" b="1" dirty="0">
                <a:solidFill>
                  <a:srgbClr val="000099"/>
                </a:solidFill>
                <a:effectLst>
                  <a:outerShdw blurRad="38100" dist="38100" dir="2700000" algn="tl">
                    <a:srgbClr val="C0C0C0"/>
                  </a:outerShdw>
                </a:effectLst>
                <a:latin typeface="黑体" panose="02010609060101010101" pitchFamily="49" charset="-122"/>
              </a:rPr>
              <a:t>—</a:t>
            </a:r>
            <a:r>
              <a:rPr lang="zh-CN" altLang="en-US" sz="2800" b="1" dirty="0">
                <a:solidFill>
                  <a:srgbClr val="000099"/>
                </a:solidFill>
                <a:effectLst>
                  <a:outerShdw blurRad="38100" dist="38100" dir="2700000" algn="tl">
                    <a:srgbClr val="C0C0C0"/>
                  </a:outerShdw>
                </a:effectLst>
                <a:latin typeface="黑体" panose="02010609060101010101" pitchFamily="49" charset="-122"/>
              </a:rPr>
              <a:t>结构风险最小</a:t>
            </a:r>
          </a:p>
        </p:txBody>
      </p:sp>
      <p:sp>
        <p:nvSpPr>
          <p:cNvPr id="10" name="Rectangle 2"/>
          <p:cNvSpPr txBox="1"/>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mc:AlternateContent xmlns:mc="http://schemas.openxmlformats.org/markup-compatibility/2006" xmlns:a14="http://schemas.microsoft.com/office/drawing/2010/main">
        <mc:Choice Requires="a14">
          <p:sp>
            <p:nvSpPr>
              <p:cNvPr id="3" name="TextBox 14"/>
              <p:cNvSpPr txBox="1"/>
              <p:nvPr/>
            </p:nvSpPr>
            <p:spPr>
              <a:xfrm>
                <a:off x="783428" y="2297988"/>
                <a:ext cx="3082552" cy="9296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ea typeface="黑体" panose="02010609060101010101" pitchFamily="49" charset="-122"/>
                            </a:rPr>
                          </m:ctrlPr>
                        </m:funcPr>
                        <m:fName>
                          <m:limLow>
                            <m:limLowPr>
                              <m:ctrlPr>
                                <a:rPr lang="en-US" altLang="zh-CN" sz="2000" b="0" i="1" smtClean="0">
                                  <a:latin typeface="Cambria Math" panose="02040503050406030204" pitchFamily="18" charset="0"/>
                                  <a:ea typeface="黑体" panose="02010609060101010101" pitchFamily="49" charset="-122"/>
                                </a:rPr>
                              </m:ctrlPr>
                            </m:limLowPr>
                            <m:e>
                              <m:r>
                                <m:rPr>
                                  <m:sty m:val="p"/>
                                </m:rPr>
                                <a:rPr lang="en-US" altLang="zh-CN" sz="2000" b="0" i="0" smtClean="0">
                                  <a:latin typeface="Cambria Math" panose="02040503050406030204"/>
                                  <a:ea typeface="黑体" panose="02010609060101010101" pitchFamily="49" charset="-122"/>
                                </a:rPr>
                                <m:t>min</m:t>
                              </m:r>
                            </m:e>
                            <m:lim>
                              <m:r>
                                <a:rPr lang="en-US" altLang="zh-CN" sz="2000" b="0" i="1" smtClean="0">
                                  <a:latin typeface="Cambria Math" panose="02040503050406030204"/>
                                  <a:ea typeface="黑体" panose="02010609060101010101" pitchFamily="49" charset="-122"/>
                                </a:rPr>
                                <m:t>𝑓</m:t>
                              </m:r>
                              <m:r>
                                <a:rPr lang="en-US" altLang="zh-CN" sz="2000" b="0" i="1" smtClean="0">
                                  <a:latin typeface="Cambria Math" panose="02040503050406030204"/>
                                  <a:ea typeface="Cambria Math" panose="02040503050406030204"/>
                                </a:rPr>
                                <m:t>∈</m:t>
                              </m:r>
                              <m:r>
                                <m:rPr>
                                  <m:sty m:val="p"/>
                                </m:rPr>
                                <a:rPr lang="el-GR" altLang="zh-CN" sz="2000" b="0" i="1" smtClean="0">
                                  <a:latin typeface="Cambria Math" panose="02040503050406030204"/>
                                  <a:ea typeface="Cambria Math" panose="02040503050406030204"/>
                                </a:rPr>
                                <m:t>Φ</m:t>
                              </m:r>
                            </m:lim>
                          </m:limLow>
                        </m:fName>
                        <m:e>
                          <m:f>
                            <m:fPr>
                              <m:ctrlPr>
                                <a:rPr lang="en-US" altLang="zh-CN" sz="2000" b="0" i="1" smtClean="0">
                                  <a:latin typeface="Cambria Math" panose="02040503050406030204" pitchFamily="18" charset="0"/>
                                  <a:ea typeface="黑体" panose="02010609060101010101" pitchFamily="49" charset="-122"/>
                                </a:rPr>
                              </m:ctrlPr>
                            </m:fPr>
                            <m:num>
                              <m:r>
                                <a:rPr lang="en-US" altLang="zh-CN" sz="2000" b="0" i="1" smtClean="0">
                                  <a:latin typeface="Cambria Math" panose="02040503050406030204"/>
                                  <a:ea typeface="黑体" panose="02010609060101010101" pitchFamily="49" charset="-122"/>
                                </a:rPr>
                                <m:t>1</m:t>
                              </m:r>
                            </m:num>
                            <m:den>
                              <m:r>
                                <a:rPr lang="en-US" altLang="zh-CN" sz="2000" b="0" i="1" smtClean="0">
                                  <a:latin typeface="Cambria Math" panose="02040503050406030204"/>
                                  <a:ea typeface="黑体" panose="02010609060101010101" pitchFamily="49" charset="-122"/>
                                </a:rPr>
                                <m:t>𝑛</m:t>
                              </m:r>
                            </m:den>
                          </m:f>
                          <m:nary>
                            <m:naryPr>
                              <m:chr m:val="∑"/>
                              <m:ctrlPr>
                                <a:rPr lang="en-US" altLang="zh-CN" sz="2000" b="0" i="1" smtClean="0">
                                  <a:latin typeface="Cambria Math" panose="02040503050406030204" pitchFamily="18" charset="0"/>
                                  <a:ea typeface="黑体" panose="02010609060101010101" pitchFamily="49" charset="-122"/>
                                </a:rPr>
                              </m:ctrlPr>
                            </m:naryPr>
                            <m:sub>
                              <m:r>
                                <m:rPr>
                                  <m:brk m:alnAt="23"/>
                                </m:rPr>
                                <a:rPr lang="en-US" altLang="zh-CN" sz="2000" b="0" i="1" smtClean="0">
                                  <a:latin typeface="Cambria Math" panose="02040503050406030204"/>
                                  <a:ea typeface="黑体" panose="02010609060101010101" pitchFamily="49" charset="-122"/>
                                </a:rPr>
                                <m:t>𝑖</m:t>
                              </m:r>
                              <m:r>
                                <a:rPr lang="en-US" altLang="zh-CN" sz="2000" b="0" i="1" smtClean="0">
                                  <a:latin typeface="Cambria Math" panose="02040503050406030204"/>
                                  <a:ea typeface="黑体" panose="02010609060101010101" pitchFamily="49" charset="-122"/>
                                </a:rPr>
                                <m:t>=1</m:t>
                              </m:r>
                            </m:sub>
                            <m:sup>
                              <m:r>
                                <a:rPr lang="en-US" altLang="zh-CN" sz="2000" b="0" i="1" smtClean="0">
                                  <a:latin typeface="Cambria Math" panose="02040503050406030204"/>
                                  <a:ea typeface="黑体" panose="02010609060101010101" pitchFamily="49" charset="-122"/>
                                </a:rPr>
                                <m:t>𝑛</m:t>
                              </m:r>
                            </m:sup>
                            <m:e>
                              <m:r>
                                <a:rPr lang="en-US" altLang="zh-CN" sz="2000" i="1">
                                  <a:latin typeface="Cambria Math" panose="02040503050406030204"/>
                                </a:rPr>
                                <m:t>𝐿𝑜𝑠𝑠</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a:rPr>
                                        <m:t>𝑦</m:t>
                                      </m:r>
                                    </m:e>
                                    <m:sub>
                                      <m:r>
                                        <a:rPr lang="en-US" altLang="zh-CN" sz="2000" i="1">
                                          <a:latin typeface="Cambria Math" panose="02040503050406030204"/>
                                        </a:rPr>
                                        <m:t>𝑖</m:t>
                                      </m:r>
                                    </m:sub>
                                  </m:sSub>
                                  <m:r>
                                    <a:rPr lang="en-US" altLang="zh-CN" sz="2000" i="1">
                                      <a:latin typeface="Cambria Math" panose="02040503050406030204"/>
                                    </a:rPr>
                                    <m:t>,</m:t>
                                  </m:r>
                                  <m:sSub>
                                    <m:sSubPr>
                                      <m:ctrlPr>
                                        <a:rPr lang="en-US" altLang="zh-CN" sz="2000" i="1">
                                          <a:latin typeface="Cambria Math" panose="02040503050406030204" pitchFamily="18" charset="0"/>
                                        </a:rPr>
                                      </m:ctrlPr>
                                    </m:sSubPr>
                                    <m:e>
                                      <m:r>
                                        <a:rPr lang="en-US" altLang="zh-CN" sz="2000" i="1">
                                          <a:latin typeface="Cambria Math" panose="02040503050406030204"/>
                                        </a:rPr>
                                        <m:t>𝑓</m:t>
                                      </m:r>
                                      <m:r>
                                        <a:rPr lang="en-US" altLang="zh-CN" sz="2000" i="1">
                                          <a:latin typeface="Cambria Math" panose="02040503050406030204"/>
                                        </a:rPr>
                                        <m:t>(</m:t>
                                      </m:r>
                                      <m:r>
                                        <a:rPr lang="en-US" altLang="zh-CN" sz="2000" i="1">
                                          <a:latin typeface="Cambria Math" panose="02040503050406030204"/>
                                        </a:rPr>
                                        <m:t>𝑥</m:t>
                                      </m:r>
                                    </m:e>
                                    <m:sub>
                                      <m:r>
                                        <a:rPr lang="en-US" altLang="zh-CN" sz="2000" i="1">
                                          <a:latin typeface="Cambria Math" panose="02040503050406030204"/>
                                        </a:rPr>
                                        <m:t>𝑖</m:t>
                                      </m:r>
                                    </m:sub>
                                  </m:sSub>
                                </m:e>
                              </m:d>
                              <m:r>
                                <a:rPr lang="en-US" altLang="zh-CN" sz="2000" i="1">
                                  <a:latin typeface="Cambria Math" panose="02040503050406030204"/>
                                </a:rPr>
                                <m:t>)</m:t>
                              </m:r>
                            </m:e>
                          </m:nary>
                        </m:e>
                      </m:func>
                    </m:oMath>
                  </m:oMathPara>
                </a14:m>
                <a:endParaRPr lang="zh-CN" altLang="en-US" sz="2000" dirty="0">
                  <a:ea typeface="黑体" panose="02010609060101010101" pitchFamily="49" charset="-122"/>
                </a:endParaRPr>
              </a:p>
            </p:txBody>
          </p:sp>
        </mc:Choice>
        <mc:Fallback xmlns="">
          <p:sp>
            <p:nvSpPr>
              <p:cNvPr id="3" name="TextBox 14"/>
              <p:cNvSpPr txBox="1">
                <a:spLocks noRot="1" noChangeAspect="1" noMove="1" noResize="1" noEditPoints="1" noAdjustHandles="1" noChangeArrowheads="1" noChangeShapeType="1" noTextEdit="1"/>
              </p:cNvSpPr>
              <p:nvPr/>
            </p:nvSpPr>
            <p:spPr>
              <a:xfrm>
                <a:off x="783428" y="2297988"/>
                <a:ext cx="3082552" cy="929640"/>
              </a:xfrm>
              <a:prstGeom prst="rect">
                <a:avLst/>
              </a:prstGeom>
              <a:blipFill rotWithShape="1">
                <a:blip r:embed="rId2"/>
                <a:stretch>
                  <a:fillRect l="-15" t="-60" r="3" b="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15"/>
              <p:cNvSpPr txBox="1"/>
              <p:nvPr/>
            </p:nvSpPr>
            <p:spPr>
              <a:xfrm>
                <a:off x="783428" y="4466392"/>
                <a:ext cx="3082552" cy="843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ea typeface="黑体" panose="02010609060101010101" pitchFamily="49" charset="-122"/>
                            </a:rPr>
                          </m:ctrlPr>
                        </m:funcPr>
                        <m:fName>
                          <m:limLow>
                            <m:limLowPr>
                              <m:ctrlPr>
                                <a:rPr lang="en-US" altLang="zh-CN" sz="2000" b="0" i="1" smtClean="0">
                                  <a:latin typeface="Cambria Math" panose="02040503050406030204" pitchFamily="18" charset="0"/>
                                  <a:ea typeface="黑体" panose="02010609060101010101" pitchFamily="49" charset="-122"/>
                                </a:rPr>
                              </m:ctrlPr>
                            </m:limLowPr>
                            <m:e>
                              <m:r>
                                <m:rPr>
                                  <m:sty m:val="p"/>
                                </m:rPr>
                                <a:rPr lang="en-US" altLang="zh-CN" sz="2000" b="0" i="0" smtClean="0">
                                  <a:latin typeface="Cambria Math" panose="02040503050406030204"/>
                                  <a:ea typeface="黑体" panose="02010609060101010101" pitchFamily="49" charset="-122"/>
                                </a:rPr>
                                <m:t>min</m:t>
                              </m:r>
                            </m:e>
                            <m:lim>
                              <m:r>
                                <a:rPr lang="en-US" altLang="zh-CN" sz="2000" b="0" i="1" smtClean="0">
                                  <a:latin typeface="Cambria Math" panose="02040503050406030204"/>
                                  <a:ea typeface="黑体" panose="02010609060101010101" pitchFamily="49" charset="-122"/>
                                </a:rPr>
                                <m:t>𝑓</m:t>
                              </m:r>
                              <m:r>
                                <a:rPr lang="en-US" altLang="zh-CN" sz="2000" b="0" i="1" smtClean="0">
                                  <a:latin typeface="Cambria Math" panose="02040503050406030204"/>
                                  <a:ea typeface="Cambria Math" panose="02040503050406030204"/>
                                </a:rPr>
                                <m:t>∈</m:t>
                              </m:r>
                              <m:r>
                                <m:rPr>
                                  <m:sty m:val="p"/>
                                </m:rPr>
                                <a:rPr lang="el-GR" altLang="zh-CN" sz="2000" b="0" i="1" smtClean="0">
                                  <a:latin typeface="Cambria Math" panose="02040503050406030204"/>
                                  <a:ea typeface="Cambria Math" panose="02040503050406030204"/>
                                </a:rPr>
                                <m:t>Φ</m:t>
                              </m:r>
                            </m:lim>
                          </m:limLow>
                        </m:fName>
                        <m:e>
                          <m:nary>
                            <m:naryPr>
                              <m:ctrlPr>
                                <a:rPr lang="en-US" altLang="zh-CN" sz="2000" b="0" i="1" smtClean="0">
                                  <a:latin typeface="Cambria Math" panose="02040503050406030204" pitchFamily="18" charset="0"/>
                                  <a:ea typeface="黑体" panose="02010609060101010101" pitchFamily="49" charset="-122"/>
                                </a:rPr>
                              </m:ctrlPr>
                            </m:naryPr>
                            <m:sub>
                              <m:r>
                                <m:rPr>
                                  <m:brk m:alnAt="23"/>
                                </m:rPr>
                                <a:rPr lang="en-US" altLang="zh-CN" sz="2000" b="0" i="1" smtClean="0">
                                  <a:latin typeface="Cambria Math" panose="02040503050406030204"/>
                                  <a:ea typeface="黑体" panose="02010609060101010101" pitchFamily="49" charset="-122"/>
                                </a:rPr>
                                <m:t>𝑥</m:t>
                              </m:r>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𝑦</m:t>
                              </m:r>
                            </m:sub>
                            <m:sup/>
                            <m:e>
                              <m:r>
                                <a:rPr lang="en-US" altLang="zh-CN" sz="2000" b="0" i="1" smtClean="0">
                                  <a:latin typeface="Cambria Math" panose="02040503050406030204"/>
                                  <a:ea typeface="黑体" panose="02010609060101010101" pitchFamily="49" charset="-122"/>
                                </a:rPr>
                                <m:t>𝐿𝑜𝑠𝑠</m:t>
                              </m:r>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a:ea typeface="黑体" panose="02010609060101010101" pitchFamily="49" charset="-122"/>
                                    </a:rPr>
                                    <m:t>𝑦</m:t>
                                  </m:r>
                                  <m:r>
                                    <a:rPr lang="en-US" altLang="zh-CN" sz="2000" b="0" i="1" smtClean="0">
                                      <a:latin typeface="Cambria Math" panose="02040503050406030204"/>
                                      <a:ea typeface="黑体" panose="02010609060101010101" pitchFamily="49" charset="-122"/>
                                    </a:rPr>
                                    <m:t>,</m:t>
                                  </m:r>
                                  <m:r>
                                    <a:rPr lang="en-US" altLang="zh-CN" sz="2000" b="0" i="1" smtClean="0">
                                      <a:latin typeface="Cambria Math" panose="02040503050406030204"/>
                                      <a:ea typeface="黑体" panose="02010609060101010101" pitchFamily="49" charset="-122"/>
                                    </a:rPr>
                                    <m:t>𝑓</m:t>
                                  </m:r>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a:ea typeface="黑体" panose="02010609060101010101" pitchFamily="49" charset="-122"/>
                                        </a:rPr>
                                        <m:t>𝑥</m:t>
                                      </m:r>
                                    </m:e>
                                  </m:d>
                                </m:e>
                              </m:d>
                              <m:r>
                                <a:rPr lang="en-US" altLang="zh-CN" sz="2000" b="0" i="1" smtClean="0">
                                  <a:latin typeface="Cambria Math" panose="02040503050406030204"/>
                                  <a:ea typeface="黑体" panose="02010609060101010101" pitchFamily="49" charset="-122"/>
                                </a:rPr>
                                <m:t>𝑃</m:t>
                              </m:r>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a:ea typeface="黑体" panose="02010609060101010101" pitchFamily="49" charset="-122"/>
                                    </a:rPr>
                                    <m:t>𝑥</m:t>
                                  </m:r>
                                  <m:r>
                                    <a:rPr lang="en-US" altLang="zh-CN" sz="2000" b="0" i="1" smtClean="0">
                                      <a:latin typeface="Cambria Math" panose="02040503050406030204"/>
                                      <a:ea typeface="黑体" panose="02010609060101010101" pitchFamily="49" charset="-122"/>
                                    </a:rPr>
                                    <m:t>,</m:t>
                                  </m:r>
                                  <m:r>
                                    <a:rPr lang="en-US" altLang="zh-CN" sz="2000" b="0" i="1" smtClean="0">
                                      <a:latin typeface="Cambria Math" panose="02040503050406030204"/>
                                      <a:ea typeface="黑体" panose="02010609060101010101" pitchFamily="49" charset="-122"/>
                                    </a:rPr>
                                    <m:t>𝑦</m:t>
                                  </m:r>
                                </m:e>
                              </m:d>
                              <m:r>
                                <a:rPr lang="en-US" altLang="zh-CN" sz="2000" b="0" i="1" smtClean="0">
                                  <a:latin typeface="Cambria Math" panose="02040503050406030204"/>
                                  <a:ea typeface="黑体" panose="02010609060101010101" pitchFamily="49" charset="-122"/>
                                </a:rPr>
                                <m:t>𝑑𝑥𝑑𝑦</m:t>
                              </m:r>
                            </m:e>
                          </m:nary>
                        </m:e>
                      </m:func>
                    </m:oMath>
                  </m:oMathPara>
                </a14:m>
                <a:endParaRPr lang="zh-CN" altLang="en-US" sz="2000" dirty="0">
                  <a:ea typeface="黑体" panose="02010609060101010101" pitchFamily="49" charset="-122"/>
                </a:endParaRPr>
              </a:p>
            </p:txBody>
          </p:sp>
        </mc:Choice>
        <mc:Fallback xmlns="">
          <p:sp>
            <p:nvSpPr>
              <p:cNvPr id="4" name="TextBox 15"/>
              <p:cNvSpPr txBox="1">
                <a:spLocks noRot="1" noChangeAspect="1" noMove="1" noResize="1" noEditPoints="1" noAdjustHandles="1" noChangeArrowheads="1" noChangeShapeType="1" noTextEdit="1"/>
              </p:cNvSpPr>
              <p:nvPr/>
            </p:nvSpPr>
            <p:spPr>
              <a:xfrm>
                <a:off x="783428" y="4466392"/>
                <a:ext cx="3082552" cy="843280"/>
              </a:xfrm>
              <a:prstGeom prst="rect">
                <a:avLst/>
              </a:prstGeom>
              <a:blipFill rotWithShape="1">
                <a:blip r:embed="rId3"/>
                <a:stretch>
                  <a:fillRect l="-15" t="-52" r="-25046" b="52"/>
                </a:stretch>
              </a:blipFill>
            </p:spPr>
            <p:txBody>
              <a:bodyPr/>
              <a:lstStyle/>
              <a:p>
                <a:r>
                  <a:rPr lang="zh-CN" altLang="en-US">
                    <a:noFill/>
                  </a:rPr>
                  <a:t> </a:t>
                </a:r>
              </a:p>
            </p:txBody>
          </p:sp>
        </mc:Fallback>
      </mc:AlternateContent>
      <p:sp>
        <p:nvSpPr>
          <p:cNvPr id="5" name="矩形 4"/>
          <p:cNvSpPr/>
          <p:nvPr/>
        </p:nvSpPr>
        <p:spPr>
          <a:xfrm>
            <a:off x="664678" y="1550573"/>
            <a:ext cx="4246880" cy="398780"/>
          </a:xfrm>
          <a:prstGeom prst="rect">
            <a:avLst/>
          </a:prstGeom>
        </p:spPr>
        <p:txBody>
          <a:bodyPr wrap="none">
            <a:spAutoFit/>
          </a:bodyPr>
          <a:lstStyle/>
          <a:p>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经验风险最小化：仅反映了局部数据</a:t>
            </a:r>
          </a:p>
        </p:txBody>
      </p:sp>
      <p:sp>
        <p:nvSpPr>
          <p:cNvPr id="7" name="矩形 6"/>
          <p:cNvSpPr/>
          <p:nvPr/>
        </p:nvSpPr>
        <p:spPr>
          <a:xfrm>
            <a:off x="664678" y="3910615"/>
            <a:ext cx="4246880" cy="398780"/>
          </a:xfrm>
          <a:prstGeom prst="rect">
            <a:avLst/>
          </a:prstGeom>
        </p:spPr>
        <p:txBody>
          <a:bodyPr wrap="none">
            <a:spAutoFit/>
          </a:bodyPr>
          <a:lstStyle/>
          <a:p>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期望风险最小化：无法得到全量数据</a:t>
            </a:r>
          </a:p>
        </p:txBody>
      </p:sp>
      <p:sp>
        <p:nvSpPr>
          <p:cNvPr id="8" name="椭圆形标注 7"/>
          <p:cNvSpPr/>
          <p:nvPr/>
        </p:nvSpPr>
        <p:spPr>
          <a:xfrm>
            <a:off x="7409180" y="3096260"/>
            <a:ext cx="3869690" cy="2105025"/>
          </a:xfrm>
          <a:prstGeom prst="wedgeEllipseCallout">
            <a:avLst>
              <a:gd name="adj1" fmla="val -26993"/>
              <a:gd name="adj2" fmla="val 72926"/>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p:sp>
        <p:nvSpPr>
          <p:cNvPr id="9" name="矩形 8"/>
          <p:cNvSpPr/>
          <p:nvPr/>
        </p:nvSpPr>
        <p:spPr>
          <a:xfrm>
            <a:off x="6162040" y="1550670"/>
            <a:ext cx="5126990" cy="1938020"/>
          </a:xfrm>
          <a:prstGeom prst="rect">
            <a:avLst/>
          </a:prstGeom>
        </p:spPr>
        <p:txBody>
          <a:bodyPr wrap="square">
            <a:spAutoFit/>
          </a:bodyPr>
          <a:lstStyle/>
          <a:p>
            <a:pPr algn="just">
              <a:lnSpc>
                <a:spcPct val="150000"/>
              </a:lnSpc>
            </a:pP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结构风险最小化</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(structural risk minimization)</a:t>
            </a: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为了防止过拟合，在经验风险上加上表示模型复杂度的正则化项</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regularizer</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或惩罚项</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(penalty term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11" name="TextBox 10"/>
              <p:cNvSpPr txBox="1"/>
              <p:nvPr/>
            </p:nvSpPr>
            <p:spPr>
              <a:xfrm>
                <a:off x="6080669" y="3683376"/>
                <a:ext cx="4833257" cy="9296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ea typeface="黑体" panose="02010609060101010101" pitchFamily="49" charset="-122"/>
                            </a:rPr>
                          </m:ctrlPr>
                        </m:funcPr>
                        <m:fName>
                          <m:limLow>
                            <m:limLowPr>
                              <m:ctrlPr>
                                <a:rPr lang="en-US" altLang="zh-CN" sz="2000" b="0" i="1" smtClean="0">
                                  <a:latin typeface="Cambria Math" panose="02040503050406030204" pitchFamily="18" charset="0"/>
                                  <a:ea typeface="黑体" panose="02010609060101010101" pitchFamily="49" charset="-122"/>
                                </a:rPr>
                              </m:ctrlPr>
                            </m:limLowPr>
                            <m:e>
                              <m:r>
                                <m:rPr>
                                  <m:sty m:val="p"/>
                                </m:rPr>
                                <a:rPr lang="en-US" altLang="zh-CN" sz="2000" b="0" i="0" smtClean="0">
                                  <a:latin typeface="Cambria Math" panose="02040503050406030204"/>
                                  <a:ea typeface="黑体" panose="02010609060101010101" pitchFamily="49" charset="-122"/>
                                </a:rPr>
                                <m:t>min</m:t>
                              </m:r>
                            </m:e>
                            <m:lim>
                              <m:r>
                                <a:rPr lang="en-US" altLang="zh-CN" sz="2000" b="0" i="1" smtClean="0">
                                  <a:latin typeface="Cambria Math" panose="02040503050406030204"/>
                                  <a:ea typeface="黑体" panose="02010609060101010101" pitchFamily="49" charset="-122"/>
                                </a:rPr>
                                <m:t>𝑓</m:t>
                              </m:r>
                              <m:r>
                                <a:rPr lang="en-US" altLang="zh-CN" sz="2000" b="0" i="1" smtClean="0">
                                  <a:latin typeface="Cambria Math" panose="02040503050406030204"/>
                                  <a:ea typeface="Cambria Math" panose="02040503050406030204"/>
                                </a:rPr>
                                <m:t>∈</m:t>
                              </m:r>
                              <m:r>
                                <m:rPr>
                                  <m:sty m:val="p"/>
                                </m:rPr>
                                <a:rPr lang="el-GR" altLang="zh-CN" sz="2000" b="0" i="1" smtClean="0">
                                  <a:latin typeface="Cambria Math" panose="02040503050406030204"/>
                                  <a:ea typeface="Cambria Math" panose="02040503050406030204"/>
                                </a:rPr>
                                <m:t>Φ</m:t>
                              </m:r>
                            </m:lim>
                          </m:limLow>
                        </m:fName>
                        <m:e>
                          <m:f>
                            <m:fPr>
                              <m:ctrlPr>
                                <a:rPr lang="en-US" altLang="zh-CN" sz="2000" b="0" i="1" smtClean="0">
                                  <a:latin typeface="Cambria Math" panose="02040503050406030204" pitchFamily="18" charset="0"/>
                                  <a:ea typeface="黑体" panose="02010609060101010101" pitchFamily="49" charset="-122"/>
                                </a:rPr>
                              </m:ctrlPr>
                            </m:fPr>
                            <m:num>
                              <m:r>
                                <a:rPr lang="en-US" altLang="zh-CN" sz="2000" b="0" i="1" smtClean="0">
                                  <a:latin typeface="Cambria Math" panose="02040503050406030204"/>
                                  <a:ea typeface="黑体" panose="02010609060101010101" pitchFamily="49" charset="-122"/>
                                </a:rPr>
                                <m:t>1</m:t>
                              </m:r>
                            </m:num>
                            <m:den>
                              <m:r>
                                <a:rPr lang="en-US" altLang="zh-CN" sz="2000" b="0" i="1" smtClean="0">
                                  <a:latin typeface="Cambria Math" panose="02040503050406030204"/>
                                  <a:ea typeface="黑体" panose="02010609060101010101" pitchFamily="49" charset="-122"/>
                                </a:rPr>
                                <m:t>𝑛</m:t>
                              </m:r>
                            </m:den>
                          </m:f>
                          <m:nary>
                            <m:naryPr>
                              <m:chr m:val="∑"/>
                              <m:ctrlPr>
                                <a:rPr lang="en-US" altLang="zh-CN" sz="2000" b="0" i="1" smtClean="0">
                                  <a:latin typeface="Cambria Math" panose="02040503050406030204" pitchFamily="18" charset="0"/>
                                  <a:ea typeface="黑体" panose="02010609060101010101" pitchFamily="49" charset="-122"/>
                                </a:rPr>
                              </m:ctrlPr>
                            </m:naryPr>
                            <m:sub>
                              <m:r>
                                <m:rPr>
                                  <m:brk m:alnAt="23"/>
                                </m:rPr>
                                <a:rPr lang="en-US" altLang="zh-CN" sz="2000" b="0" i="1" smtClean="0">
                                  <a:latin typeface="Cambria Math" panose="02040503050406030204"/>
                                  <a:ea typeface="黑体" panose="02010609060101010101" pitchFamily="49" charset="-122"/>
                                </a:rPr>
                                <m:t>𝑖</m:t>
                              </m:r>
                              <m:r>
                                <a:rPr lang="en-US" altLang="zh-CN" sz="2000" b="0" i="1" smtClean="0">
                                  <a:latin typeface="Cambria Math" panose="02040503050406030204"/>
                                  <a:ea typeface="黑体" panose="02010609060101010101" pitchFamily="49" charset="-122"/>
                                </a:rPr>
                                <m:t>=1</m:t>
                              </m:r>
                            </m:sub>
                            <m:sup>
                              <m:r>
                                <a:rPr lang="en-US" altLang="zh-CN" sz="2000" b="0" i="1" smtClean="0">
                                  <a:latin typeface="Cambria Math" panose="02040503050406030204"/>
                                  <a:ea typeface="黑体" panose="02010609060101010101" pitchFamily="49" charset="-122"/>
                                </a:rPr>
                                <m:t>𝑛</m:t>
                              </m:r>
                            </m:sup>
                            <m:e>
                              <m:r>
                                <a:rPr lang="en-US" altLang="zh-CN" sz="2000" i="1">
                                  <a:latin typeface="Cambria Math" panose="02040503050406030204"/>
                                </a:rPr>
                                <m:t>𝐿𝑜𝑠𝑠</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a:rPr>
                                        <m:t>𝑦</m:t>
                                      </m:r>
                                    </m:e>
                                    <m:sub>
                                      <m:r>
                                        <a:rPr lang="en-US" altLang="zh-CN" sz="2000" i="1">
                                          <a:latin typeface="Cambria Math" panose="02040503050406030204"/>
                                        </a:rPr>
                                        <m:t>𝑖</m:t>
                                      </m:r>
                                    </m:sub>
                                  </m:sSub>
                                  <m:r>
                                    <a:rPr lang="en-US" altLang="zh-CN" sz="2000" i="1">
                                      <a:latin typeface="Cambria Math" panose="02040503050406030204"/>
                                    </a:rPr>
                                    <m:t>,</m:t>
                                  </m:r>
                                  <m:sSub>
                                    <m:sSubPr>
                                      <m:ctrlPr>
                                        <a:rPr lang="en-US" altLang="zh-CN" sz="2000" i="1">
                                          <a:latin typeface="Cambria Math" panose="02040503050406030204" pitchFamily="18" charset="0"/>
                                        </a:rPr>
                                      </m:ctrlPr>
                                    </m:sSubPr>
                                    <m:e>
                                      <m:r>
                                        <a:rPr lang="en-US" altLang="zh-CN" sz="2000" i="1">
                                          <a:latin typeface="Cambria Math" panose="02040503050406030204"/>
                                        </a:rPr>
                                        <m:t>𝑓</m:t>
                                      </m:r>
                                      <m:r>
                                        <a:rPr lang="en-US" altLang="zh-CN" sz="2000" i="1">
                                          <a:latin typeface="Cambria Math" panose="02040503050406030204"/>
                                        </a:rPr>
                                        <m:t>(</m:t>
                                      </m:r>
                                      <m:r>
                                        <a:rPr lang="en-US" altLang="zh-CN" sz="2000" i="1">
                                          <a:latin typeface="Cambria Math" panose="02040503050406030204"/>
                                        </a:rPr>
                                        <m:t>𝑥</m:t>
                                      </m:r>
                                    </m:e>
                                    <m:sub>
                                      <m:r>
                                        <a:rPr lang="en-US" altLang="zh-CN" sz="2000" i="1">
                                          <a:latin typeface="Cambria Math" panose="02040503050406030204"/>
                                        </a:rPr>
                                        <m:t>𝑖</m:t>
                                      </m:r>
                                    </m:sub>
                                  </m:sSub>
                                </m:e>
                              </m:d>
                              <m:r>
                                <a:rPr lang="en-US" altLang="zh-CN" sz="2000" i="1">
                                  <a:latin typeface="Cambria Math" panose="02040503050406030204"/>
                                </a:rPr>
                                <m:t>)</m:t>
                              </m:r>
                              <m:r>
                                <a:rPr lang="en-US" altLang="zh-CN" sz="2000" b="0" i="1" smtClean="0">
                                  <a:latin typeface="Cambria Math" panose="02040503050406030204"/>
                                </a:rPr>
                                <m:t>      +      </m:t>
                              </m:r>
                              <m:r>
                                <a:rPr lang="zh-CN" altLang="en-US" sz="2000" b="0" i="1" smtClean="0">
                                  <a:latin typeface="Cambria Math" panose="02040503050406030204"/>
                                </a:rPr>
                                <m:t>𝜆</m:t>
                              </m:r>
                              <m:r>
                                <a:rPr lang="en-US" altLang="zh-CN" sz="2000" b="0" i="1" smtClean="0">
                                  <a:latin typeface="Cambria Math" panose="02040503050406030204"/>
                                </a:rPr>
                                <m:t> </m:t>
                              </m:r>
                              <m:r>
                                <a:rPr lang="en-US" altLang="zh-CN" sz="2000" b="0" i="1" smtClean="0">
                                  <a:latin typeface="Cambria Math" panose="02040503050406030204"/>
                                </a:rPr>
                                <m:t>𝐽</m:t>
                              </m:r>
                              <m:r>
                                <a:rPr lang="en-US" altLang="zh-CN" sz="2000" b="0" i="1" smtClean="0">
                                  <a:latin typeface="Cambria Math" panose="02040503050406030204"/>
                                </a:rPr>
                                <m:t>(</m:t>
                              </m:r>
                              <m:r>
                                <a:rPr lang="en-US" altLang="zh-CN" sz="2000" b="0" i="1" smtClean="0">
                                  <a:latin typeface="Cambria Math" panose="02040503050406030204"/>
                                </a:rPr>
                                <m:t>𝑓</m:t>
                              </m:r>
                              <m:r>
                                <a:rPr lang="en-US" altLang="zh-CN" sz="2000" b="0" i="1" smtClean="0">
                                  <a:latin typeface="Cambria Math" panose="02040503050406030204"/>
                                </a:rPr>
                                <m:t>)</m:t>
                              </m:r>
                            </m:e>
                          </m:nary>
                        </m:e>
                      </m:func>
                    </m:oMath>
                  </m:oMathPara>
                </a14:m>
                <a:endParaRPr lang="zh-CN" altLang="en-US" sz="2000" dirty="0">
                  <a:ea typeface="黑体" panose="02010609060101010101" pitchFamily="49" charset="-122"/>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080669" y="3683376"/>
                <a:ext cx="4833257" cy="929640"/>
              </a:xfrm>
              <a:prstGeom prst="rect">
                <a:avLst/>
              </a:prstGeom>
              <a:blipFill rotWithShape="1">
                <a:blip r:embed="rId4"/>
                <a:stretch>
                  <a:fillRect l="-11" t="-40" r="4" b="40"/>
                </a:stretch>
              </a:blipFill>
            </p:spPr>
            <p:txBody>
              <a:bodyPr/>
              <a:lstStyle/>
              <a:p>
                <a:r>
                  <a:rPr lang="zh-CN" altLang="en-US">
                    <a:noFill/>
                  </a:rPr>
                  <a:t> </a:t>
                </a:r>
              </a:p>
            </p:txBody>
          </p:sp>
        </mc:Fallback>
      </mc:AlternateContent>
      <p:sp>
        <p:nvSpPr>
          <p:cNvPr id="12" name="矩形 11"/>
          <p:cNvSpPr/>
          <p:nvPr/>
        </p:nvSpPr>
        <p:spPr>
          <a:xfrm>
            <a:off x="9460795" y="4466291"/>
            <a:ext cx="1452880" cy="398780"/>
          </a:xfrm>
          <a:prstGeom prst="rect">
            <a:avLst/>
          </a:prstGeom>
        </p:spPr>
        <p:txBody>
          <a:bodyPr wrap="none">
            <a:spAutoFit/>
          </a:bodyPr>
          <a:lstStyle/>
          <a:p>
            <a:r>
              <a:rPr lang="zh-CN" altLang="en-US" sz="2000" dirty="0">
                <a:latin typeface="黑体" panose="02010609060101010101" pitchFamily="49" charset="-122"/>
                <a:ea typeface="黑体" panose="02010609060101010101" pitchFamily="49" charset="-122"/>
              </a:rPr>
              <a:t>模型复杂度</a:t>
            </a:r>
          </a:p>
        </p:txBody>
      </p:sp>
      <p:sp>
        <p:nvSpPr>
          <p:cNvPr id="13" name="矩形 12"/>
          <p:cNvSpPr/>
          <p:nvPr/>
        </p:nvSpPr>
        <p:spPr>
          <a:xfrm>
            <a:off x="7733317" y="4466291"/>
            <a:ext cx="1198880" cy="398780"/>
          </a:xfrm>
          <a:prstGeom prst="rect">
            <a:avLst/>
          </a:prstGeom>
        </p:spPr>
        <p:txBody>
          <a:bodyPr wrap="none">
            <a:spAutoFit/>
          </a:bodyPr>
          <a:lstStyle/>
          <a:p>
            <a:r>
              <a:rPr lang="zh-CN" altLang="en-US" sz="2000" dirty="0">
                <a:latin typeface="黑体" panose="02010609060101010101" pitchFamily="49" charset="-122"/>
                <a:ea typeface="黑体" panose="02010609060101010101" pitchFamily="49" charset="-122"/>
              </a:rPr>
              <a:t>经验风险</a:t>
            </a:r>
          </a:p>
        </p:txBody>
      </p:sp>
      <p:sp>
        <p:nvSpPr>
          <p:cNvPr id="14" name="矩形 13"/>
          <p:cNvSpPr/>
          <p:nvPr/>
        </p:nvSpPr>
        <p:spPr>
          <a:xfrm>
            <a:off x="6162040" y="5624195"/>
            <a:ext cx="5126355" cy="706755"/>
          </a:xfrm>
          <a:prstGeom prst="rect">
            <a:avLst/>
          </a:prstGeom>
        </p:spPr>
        <p:txBody>
          <a:bodyPr wrap="square">
            <a:spAutoFit/>
          </a:bodyPr>
          <a:lstStyle/>
          <a:p>
            <a:pPr algn="just"/>
            <a:r>
              <a:rPr lang="zh-CN" altLang="en-US" sz="2000" b="1" u="sng" dirty="0">
                <a:latin typeface="黑体" panose="02010609060101010101" pitchFamily="49" charset="-122"/>
                <a:ea typeface="黑体" panose="02010609060101010101" pitchFamily="49" charset="-122"/>
              </a:rPr>
              <a:t>在最小化经验风险与降低模型复杂度之间寻找平衡</a:t>
            </a:r>
          </a:p>
        </p:txBody>
      </p:sp>
    </p:spTree>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21615" y="611505"/>
            <a:ext cx="9299575" cy="648970"/>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anose="02010609060101010101" pitchFamily="49" charset="-122"/>
              </a:rPr>
              <a:t>8.</a:t>
            </a:r>
            <a:r>
              <a:rPr lang="zh-CN" altLang="en-US" sz="2800" b="1" dirty="0">
                <a:solidFill>
                  <a:srgbClr val="000099"/>
                </a:solidFill>
                <a:effectLst>
                  <a:outerShdw blurRad="38100" dist="38100" dir="2700000" algn="tl">
                    <a:srgbClr val="C0C0C0"/>
                  </a:outerShdw>
                </a:effectLst>
                <a:latin typeface="黑体" panose="02010609060101010101" pitchFamily="49" charset="-122"/>
              </a:rPr>
              <a:t>监督学习小结</a:t>
            </a:r>
          </a:p>
        </p:txBody>
      </p:sp>
      <p:sp>
        <p:nvSpPr>
          <p:cNvPr id="10" name="Rectangle 2"/>
          <p:cNvSpPr txBox="1"/>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sp>
        <p:nvSpPr>
          <p:cNvPr id="8" name="椭圆形标注 7"/>
          <p:cNvSpPr/>
          <p:nvPr/>
        </p:nvSpPr>
        <p:spPr>
          <a:xfrm>
            <a:off x="7409180" y="3096260"/>
            <a:ext cx="3869690" cy="2105025"/>
          </a:xfrm>
          <a:prstGeom prst="wedgeEllipseCallout">
            <a:avLst>
              <a:gd name="adj1" fmla="val -26993"/>
              <a:gd name="adj2" fmla="val 72926"/>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p:sp>
        <p:nvSpPr>
          <p:cNvPr id="9" name="矩形 8"/>
          <p:cNvSpPr/>
          <p:nvPr/>
        </p:nvSpPr>
        <p:spPr>
          <a:xfrm>
            <a:off x="6162040" y="1550670"/>
            <a:ext cx="5126990" cy="1938020"/>
          </a:xfrm>
          <a:prstGeom prst="rect">
            <a:avLst/>
          </a:prstGeom>
        </p:spPr>
        <p:txBody>
          <a:bodyPr wrap="square">
            <a:spAutoFit/>
          </a:bodyPr>
          <a:lstStyle/>
          <a:p>
            <a:pPr algn="just">
              <a:lnSpc>
                <a:spcPct val="150000"/>
              </a:lnSpc>
            </a:pP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结构风险最小化</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(structural risk minimization)</a:t>
            </a: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为了防止过拟合，在经验风险上加上表示模型复杂度的正则化项</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regularizer</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或惩罚项</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(penalty term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11" name="TextBox 10"/>
              <p:cNvSpPr txBox="1"/>
              <p:nvPr/>
            </p:nvSpPr>
            <p:spPr>
              <a:xfrm>
                <a:off x="6080669" y="3683376"/>
                <a:ext cx="4833257" cy="9296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ea typeface="黑体" panose="02010609060101010101" pitchFamily="49" charset="-122"/>
                            </a:rPr>
                          </m:ctrlPr>
                        </m:funcPr>
                        <m:fName>
                          <m:limLow>
                            <m:limLowPr>
                              <m:ctrlPr>
                                <a:rPr lang="en-US" altLang="zh-CN" sz="2000" b="0" i="1" smtClean="0">
                                  <a:latin typeface="Cambria Math" panose="02040503050406030204" pitchFamily="18" charset="0"/>
                                  <a:ea typeface="黑体" panose="02010609060101010101" pitchFamily="49" charset="-122"/>
                                </a:rPr>
                              </m:ctrlPr>
                            </m:limLowPr>
                            <m:e>
                              <m:r>
                                <m:rPr>
                                  <m:sty m:val="p"/>
                                </m:rPr>
                                <a:rPr lang="en-US" altLang="zh-CN" sz="2000" b="0" i="0" smtClean="0">
                                  <a:latin typeface="Cambria Math" panose="02040503050406030204"/>
                                  <a:ea typeface="黑体" panose="02010609060101010101" pitchFamily="49" charset="-122"/>
                                </a:rPr>
                                <m:t>min</m:t>
                              </m:r>
                            </m:e>
                            <m:lim>
                              <m:r>
                                <a:rPr lang="en-US" altLang="zh-CN" sz="2000" b="0" i="1" smtClean="0">
                                  <a:latin typeface="Cambria Math" panose="02040503050406030204"/>
                                  <a:ea typeface="黑体" panose="02010609060101010101" pitchFamily="49" charset="-122"/>
                                </a:rPr>
                                <m:t>𝑓</m:t>
                              </m:r>
                              <m:r>
                                <a:rPr lang="en-US" altLang="zh-CN" sz="2000" b="0" i="1" smtClean="0">
                                  <a:latin typeface="Cambria Math" panose="02040503050406030204"/>
                                  <a:ea typeface="Cambria Math" panose="02040503050406030204"/>
                                </a:rPr>
                                <m:t>∈</m:t>
                              </m:r>
                              <m:r>
                                <m:rPr>
                                  <m:sty m:val="p"/>
                                </m:rPr>
                                <a:rPr lang="el-GR" altLang="zh-CN" sz="2000" b="0" i="1" smtClean="0">
                                  <a:latin typeface="Cambria Math" panose="02040503050406030204"/>
                                  <a:ea typeface="Cambria Math" panose="02040503050406030204"/>
                                </a:rPr>
                                <m:t>Φ</m:t>
                              </m:r>
                            </m:lim>
                          </m:limLow>
                        </m:fName>
                        <m:e>
                          <m:f>
                            <m:fPr>
                              <m:ctrlPr>
                                <a:rPr lang="en-US" altLang="zh-CN" sz="2000" b="0" i="1" smtClean="0">
                                  <a:latin typeface="Cambria Math" panose="02040503050406030204" pitchFamily="18" charset="0"/>
                                  <a:ea typeface="黑体" panose="02010609060101010101" pitchFamily="49" charset="-122"/>
                                </a:rPr>
                              </m:ctrlPr>
                            </m:fPr>
                            <m:num>
                              <m:r>
                                <a:rPr lang="en-US" altLang="zh-CN" sz="2000" b="0" i="1" smtClean="0">
                                  <a:latin typeface="Cambria Math" panose="02040503050406030204"/>
                                  <a:ea typeface="黑体" panose="02010609060101010101" pitchFamily="49" charset="-122"/>
                                </a:rPr>
                                <m:t>1</m:t>
                              </m:r>
                            </m:num>
                            <m:den>
                              <m:r>
                                <a:rPr lang="en-US" altLang="zh-CN" sz="2000" b="0" i="1" smtClean="0">
                                  <a:latin typeface="Cambria Math" panose="02040503050406030204"/>
                                  <a:ea typeface="黑体" panose="02010609060101010101" pitchFamily="49" charset="-122"/>
                                </a:rPr>
                                <m:t>𝑛</m:t>
                              </m:r>
                            </m:den>
                          </m:f>
                          <m:nary>
                            <m:naryPr>
                              <m:chr m:val="∑"/>
                              <m:ctrlPr>
                                <a:rPr lang="en-US" altLang="zh-CN" sz="2000" b="0" i="1" smtClean="0">
                                  <a:latin typeface="Cambria Math" panose="02040503050406030204" pitchFamily="18" charset="0"/>
                                  <a:ea typeface="黑体" panose="02010609060101010101" pitchFamily="49" charset="-122"/>
                                </a:rPr>
                              </m:ctrlPr>
                            </m:naryPr>
                            <m:sub>
                              <m:r>
                                <m:rPr>
                                  <m:brk m:alnAt="23"/>
                                </m:rPr>
                                <a:rPr lang="en-US" altLang="zh-CN" sz="2000" b="0" i="1" smtClean="0">
                                  <a:latin typeface="Cambria Math" panose="02040503050406030204"/>
                                  <a:ea typeface="黑体" panose="02010609060101010101" pitchFamily="49" charset="-122"/>
                                </a:rPr>
                                <m:t>𝑖</m:t>
                              </m:r>
                              <m:r>
                                <a:rPr lang="en-US" altLang="zh-CN" sz="2000" b="0" i="1" smtClean="0">
                                  <a:latin typeface="Cambria Math" panose="02040503050406030204"/>
                                  <a:ea typeface="黑体" panose="02010609060101010101" pitchFamily="49" charset="-122"/>
                                </a:rPr>
                                <m:t>=1</m:t>
                              </m:r>
                            </m:sub>
                            <m:sup>
                              <m:r>
                                <a:rPr lang="en-US" altLang="zh-CN" sz="2000" b="0" i="1" smtClean="0">
                                  <a:latin typeface="Cambria Math" panose="02040503050406030204"/>
                                  <a:ea typeface="黑体" panose="02010609060101010101" pitchFamily="49" charset="-122"/>
                                </a:rPr>
                                <m:t>𝑛</m:t>
                              </m:r>
                            </m:sup>
                            <m:e>
                              <m:r>
                                <a:rPr lang="en-US" altLang="zh-CN" sz="2000" i="1">
                                  <a:latin typeface="Cambria Math" panose="02040503050406030204"/>
                                </a:rPr>
                                <m:t>𝐿𝑜𝑠𝑠</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a:rPr>
                                        <m:t>𝑦</m:t>
                                      </m:r>
                                    </m:e>
                                    <m:sub>
                                      <m:r>
                                        <a:rPr lang="en-US" altLang="zh-CN" sz="2000" i="1">
                                          <a:latin typeface="Cambria Math" panose="02040503050406030204"/>
                                        </a:rPr>
                                        <m:t>𝑖</m:t>
                                      </m:r>
                                    </m:sub>
                                  </m:sSub>
                                  <m:r>
                                    <a:rPr lang="en-US" altLang="zh-CN" sz="2000" i="1">
                                      <a:latin typeface="Cambria Math" panose="02040503050406030204"/>
                                    </a:rPr>
                                    <m:t>,</m:t>
                                  </m:r>
                                  <m:sSub>
                                    <m:sSubPr>
                                      <m:ctrlPr>
                                        <a:rPr lang="en-US" altLang="zh-CN" sz="2000" i="1">
                                          <a:latin typeface="Cambria Math" panose="02040503050406030204" pitchFamily="18" charset="0"/>
                                        </a:rPr>
                                      </m:ctrlPr>
                                    </m:sSubPr>
                                    <m:e>
                                      <m:r>
                                        <a:rPr lang="en-US" altLang="zh-CN" sz="2000" i="1">
                                          <a:latin typeface="Cambria Math" panose="02040503050406030204"/>
                                        </a:rPr>
                                        <m:t>𝑓</m:t>
                                      </m:r>
                                      <m:r>
                                        <a:rPr lang="en-US" altLang="zh-CN" sz="2000" i="1">
                                          <a:latin typeface="Cambria Math" panose="02040503050406030204"/>
                                        </a:rPr>
                                        <m:t>(</m:t>
                                      </m:r>
                                      <m:r>
                                        <a:rPr lang="en-US" altLang="zh-CN" sz="2000" i="1">
                                          <a:latin typeface="Cambria Math" panose="02040503050406030204"/>
                                        </a:rPr>
                                        <m:t>𝑥</m:t>
                                      </m:r>
                                    </m:e>
                                    <m:sub>
                                      <m:r>
                                        <a:rPr lang="en-US" altLang="zh-CN" sz="2000" i="1">
                                          <a:latin typeface="Cambria Math" panose="02040503050406030204"/>
                                        </a:rPr>
                                        <m:t>𝑖</m:t>
                                      </m:r>
                                    </m:sub>
                                  </m:sSub>
                                </m:e>
                              </m:d>
                              <m:r>
                                <a:rPr lang="en-US" altLang="zh-CN" sz="2000" i="1">
                                  <a:latin typeface="Cambria Math" panose="02040503050406030204"/>
                                </a:rPr>
                                <m:t>)</m:t>
                              </m:r>
                              <m:r>
                                <a:rPr lang="en-US" altLang="zh-CN" sz="2000" b="0" i="1" smtClean="0">
                                  <a:latin typeface="Cambria Math" panose="02040503050406030204"/>
                                </a:rPr>
                                <m:t>      +      </m:t>
                              </m:r>
                              <m:r>
                                <a:rPr lang="zh-CN" altLang="en-US" sz="2000" b="0" i="1" smtClean="0">
                                  <a:latin typeface="Cambria Math" panose="02040503050406030204"/>
                                </a:rPr>
                                <m:t>𝜆</m:t>
                              </m:r>
                              <m:r>
                                <a:rPr lang="en-US" altLang="zh-CN" sz="2000" b="0" i="1" smtClean="0">
                                  <a:latin typeface="Cambria Math" panose="02040503050406030204"/>
                                </a:rPr>
                                <m:t> </m:t>
                              </m:r>
                              <m:r>
                                <a:rPr lang="en-US" altLang="zh-CN" sz="2000" b="0" i="1" smtClean="0">
                                  <a:latin typeface="Cambria Math" panose="02040503050406030204"/>
                                </a:rPr>
                                <m:t>𝐽</m:t>
                              </m:r>
                              <m:r>
                                <a:rPr lang="en-US" altLang="zh-CN" sz="2000" b="0" i="1" smtClean="0">
                                  <a:latin typeface="Cambria Math" panose="02040503050406030204"/>
                                </a:rPr>
                                <m:t>(</m:t>
                              </m:r>
                              <m:r>
                                <a:rPr lang="en-US" altLang="zh-CN" sz="2000" b="0" i="1" smtClean="0">
                                  <a:latin typeface="Cambria Math" panose="02040503050406030204"/>
                                </a:rPr>
                                <m:t>𝑓</m:t>
                              </m:r>
                              <m:r>
                                <a:rPr lang="en-US" altLang="zh-CN" sz="2000" b="0" i="1" smtClean="0">
                                  <a:latin typeface="Cambria Math" panose="02040503050406030204"/>
                                </a:rPr>
                                <m:t>)</m:t>
                              </m:r>
                            </m:e>
                          </m:nary>
                        </m:e>
                      </m:func>
                    </m:oMath>
                  </m:oMathPara>
                </a14:m>
                <a:endParaRPr lang="zh-CN" altLang="en-US" sz="2000" dirty="0">
                  <a:ea typeface="黑体" panose="02010609060101010101" pitchFamily="49" charset="-122"/>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080669" y="3683376"/>
                <a:ext cx="4833257" cy="929640"/>
              </a:xfrm>
              <a:prstGeom prst="rect">
                <a:avLst/>
              </a:prstGeom>
              <a:blipFill rotWithShape="1">
                <a:blip r:embed="rId2"/>
                <a:stretch>
                  <a:fillRect l="-11" t="-40" r="4" b="40"/>
                </a:stretch>
              </a:blipFill>
            </p:spPr>
            <p:txBody>
              <a:bodyPr/>
              <a:lstStyle/>
              <a:p>
                <a:r>
                  <a:rPr lang="zh-CN" altLang="en-US">
                    <a:noFill/>
                  </a:rPr>
                  <a:t> </a:t>
                </a:r>
              </a:p>
            </p:txBody>
          </p:sp>
        </mc:Fallback>
      </mc:AlternateContent>
      <p:sp>
        <p:nvSpPr>
          <p:cNvPr id="12" name="矩形 11"/>
          <p:cNvSpPr/>
          <p:nvPr/>
        </p:nvSpPr>
        <p:spPr>
          <a:xfrm>
            <a:off x="9460795" y="4466291"/>
            <a:ext cx="1452880" cy="398780"/>
          </a:xfrm>
          <a:prstGeom prst="rect">
            <a:avLst/>
          </a:prstGeom>
        </p:spPr>
        <p:txBody>
          <a:bodyPr wrap="none">
            <a:spAutoFit/>
          </a:bodyPr>
          <a:lstStyle/>
          <a:p>
            <a:r>
              <a:rPr lang="zh-CN" altLang="en-US" sz="2000" dirty="0">
                <a:latin typeface="黑体" panose="02010609060101010101" pitchFamily="49" charset="-122"/>
                <a:ea typeface="黑体" panose="02010609060101010101" pitchFamily="49" charset="-122"/>
              </a:rPr>
              <a:t>模型复杂度</a:t>
            </a:r>
          </a:p>
        </p:txBody>
      </p:sp>
      <p:sp>
        <p:nvSpPr>
          <p:cNvPr id="13" name="矩形 12"/>
          <p:cNvSpPr/>
          <p:nvPr/>
        </p:nvSpPr>
        <p:spPr>
          <a:xfrm>
            <a:off x="7733317" y="4466291"/>
            <a:ext cx="1198880" cy="398780"/>
          </a:xfrm>
          <a:prstGeom prst="rect">
            <a:avLst/>
          </a:prstGeom>
        </p:spPr>
        <p:txBody>
          <a:bodyPr wrap="none">
            <a:spAutoFit/>
          </a:bodyPr>
          <a:lstStyle/>
          <a:p>
            <a:r>
              <a:rPr lang="zh-CN" altLang="en-US" sz="2000" dirty="0">
                <a:latin typeface="黑体" panose="02010609060101010101" pitchFamily="49" charset="-122"/>
                <a:ea typeface="黑体" panose="02010609060101010101" pitchFamily="49" charset="-122"/>
              </a:rPr>
              <a:t>经验风险</a:t>
            </a:r>
          </a:p>
        </p:txBody>
      </p:sp>
      <p:sp>
        <p:nvSpPr>
          <p:cNvPr id="14" name="矩形 13"/>
          <p:cNvSpPr/>
          <p:nvPr/>
        </p:nvSpPr>
        <p:spPr>
          <a:xfrm>
            <a:off x="6162040" y="5624195"/>
            <a:ext cx="5126355" cy="706755"/>
          </a:xfrm>
          <a:prstGeom prst="rect">
            <a:avLst/>
          </a:prstGeom>
        </p:spPr>
        <p:txBody>
          <a:bodyPr wrap="square">
            <a:spAutoFit/>
          </a:bodyPr>
          <a:lstStyle/>
          <a:p>
            <a:pPr algn="just"/>
            <a:r>
              <a:rPr lang="zh-CN" altLang="en-US" sz="2000" b="1" u="sng" dirty="0">
                <a:latin typeface="黑体" panose="02010609060101010101" pitchFamily="49" charset="-122"/>
                <a:ea typeface="黑体" panose="02010609060101010101" pitchFamily="49" charset="-122"/>
              </a:rPr>
              <a:t>在最小化经验风险与降低模型复杂度之间寻找平衡</a:t>
            </a:r>
          </a:p>
        </p:txBody>
      </p:sp>
      <p:sp>
        <p:nvSpPr>
          <p:cNvPr id="34" name="流程图: 磁盘 33"/>
          <p:cNvSpPr/>
          <p:nvPr/>
        </p:nvSpPr>
        <p:spPr>
          <a:xfrm>
            <a:off x="1282339" y="3093517"/>
            <a:ext cx="985607" cy="1456237"/>
          </a:xfrm>
          <a:prstGeom prst="flowChartMagneticDisk">
            <a:avLst/>
          </a:prstGeom>
          <a:solidFill>
            <a:srgbClr val="FFFF00"/>
          </a:solidFill>
          <a:ln w="25400" cap="flat" cmpd="sng" algn="ctr">
            <a:solidFill>
              <a:srgbClr val="4F81BD"/>
            </a:solidFill>
            <a:prstDash val="solid"/>
          </a:ln>
          <a:effectLst/>
        </p:spPr>
        <p:txBody>
          <a:bodyPr rtlCol="0" anchor="ctr"/>
          <a:lstStyle/>
          <a:p>
            <a:pPr algn="ctr"/>
            <a:endParaRPr lang="zh-CN" altLang="en-US" dirty="0">
              <a:ea typeface="黑体" panose="02010609060101010101" pitchFamily="49" charset="-122"/>
            </a:endParaRPr>
          </a:p>
        </p:txBody>
      </p:sp>
      <mc:AlternateContent xmlns:mc="http://schemas.openxmlformats.org/markup-compatibility/2006" xmlns:a14="http://schemas.microsoft.com/office/drawing/2010/main">
        <mc:Choice Requires="a14">
          <p:sp>
            <p:nvSpPr>
              <p:cNvPr id="35" name="圆角矩形 34"/>
              <p:cNvSpPr/>
              <p:nvPr/>
            </p:nvSpPr>
            <p:spPr bwMode="auto">
              <a:xfrm>
                <a:off x="510540" y="4645025"/>
                <a:ext cx="2529205" cy="745490"/>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rPr>
                  <a:t>训练数据集</a:t>
                </a: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d>
                        <m:d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charset="-122"/>
                              <a:cs typeface="Times New Roman" panose="02020603050405020304" pitchFamily="18" charset="0"/>
                            </a:rPr>
                          </m:ctrlPr>
                        </m:dPr>
                        <m:e>
                          <m:sSub>
                            <m:sSub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charset="-122"/>
                                  <a:cs typeface="Times New Roman" panose="02020603050405020304"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𝒙</m:t>
                              </m:r>
                            </m:e>
                            <m:sub>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𝒊</m:t>
                              </m:r>
                            </m:sub>
                          </m:sSub>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m:t>
                          </m:r>
                          <m:sSub>
                            <m:sSub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charset="-122"/>
                                  <a:cs typeface="Times New Roman" panose="02020603050405020304"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𝒚</m:t>
                              </m:r>
                            </m:e>
                            <m:sub>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𝒊</m:t>
                              </m:r>
                            </m:sub>
                          </m:sSub>
                        </m:e>
                      </m:d>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𝒊</m:t>
                      </m:r>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𝟏</m:t>
                      </m:r>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panose="02040503050406030204"/>
                          <a:ea typeface="微软雅黑" panose="020B0503020204020204" charset="-122"/>
                          <a:cs typeface="Times New Roman" panose="02020603050405020304" pitchFamily="18" charset="0"/>
                        </a:rPr>
                        <m:t>𝒏</m:t>
                      </m:r>
                    </m:oMath>
                  </m:oMathPara>
                </a14:m>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mc:Choice>
        <mc:Fallback xmlns="">
          <p:sp>
            <p:nvSpPr>
              <p:cNvPr id="35" name="圆角矩形 34"/>
              <p:cNvSpPr>
                <a:spLocks noRot="1" noChangeAspect="1" noMove="1" noResize="1" noEditPoints="1" noAdjustHandles="1" noChangeArrowheads="1" noChangeShapeType="1" noTextEdit="1"/>
              </p:cNvSpPr>
              <p:nvPr/>
            </p:nvSpPr>
            <p:spPr bwMode="auto">
              <a:xfrm>
                <a:off x="510540" y="4645025"/>
                <a:ext cx="2529205" cy="745490"/>
              </a:xfrm>
              <a:prstGeom prst="roundRect">
                <a:avLst/>
              </a:prstGeom>
              <a:blipFill rotWithShape="1">
                <a:blip r:embed="rId3"/>
                <a:stretch>
                  <a:fillRect l="-1532" t="-2555" r="-1506" b="-7836"/>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TextBox 10"/>
              <p:cNvSpPr txBox="1"/>
              <p:nvPr/>
            </p:nvSpPr>
            <p:spPr>
              <a:xfrm>
                <a:off x="733425" y="1737995"/>
                <a:ext cx="2083435" cy="570865"/>
              </a:xfrm>
              <a:prstGeom prst="rect">
                <a:avLst/>
              </a:prstGeom>
              <a:noFill/>
            </p:spPr>
            <p:txBody>
              <a:bodyPr wrap="square" rtlCol="0">
                <a:spAutoFit/>
              </a:bodyPr>
              <a:lstStyle/>
              <a:p>
                <a:pPr algn="ctr">
                  <a:lnSpc>
                    <a:spcPct val="150000"/>
                  </a:lnSpc>
                </a:pPr>
                <a:r>
                  <a:rPr lang="zh-CN" altLang="en-US" sz="2000" dirty="0">
                    <a:solidFill>
                      <a:sysClr val="windowText" lastClr="000000"/>
                    </a:solidFill>
                    <a:latin typeface="Times New Roman" panose="02020603050405020304" pitchFamily="18" charset="0"/>
                    <a:ea typeface="黑体" panose="02010609060101010101" pitchFamily="49" charset="-122"/>
                  </a:rPr>
                  <a:t>训练</a:t>
                </a:r>
                <a14:m>
                  <m:oMath xmlns:m="http://schemas.openxmlformats.org/officeDocument/2006/math">
                    <m:r>
                      <a:rPr lang="zh-CN" altLang="en-US" sz="2000" i="1">
                        <a:latin typeface="Cambria Math" panose="02040503050406030204"/>
                        <a:ea typeface="黑体" panose="02010609060101010101" pitchFamily="49" charset="-122"/>
                      </a:rPr>
                      <m:t>映射函数</m:t>
                    </m:r>
                    <m:r>
                      <a:rPr lang="en-US" altLang="zh-CN" sz="2000" b="0" i="1" smtClean="0">
                        <a:latin typeface="Cambria Math" panose="02040503050406030204"/>
                        <a:ea typeface="黑体" panose="02010609060101010101" pitchFamily="49" charset="-122"/>
                      </a:rPr>
                      <m:t>𝑓</m:t>
                    </m:r>
                  </m:oMath>
                </a14:m>
                <a:endParaRPr lang="en-US" altLang="zh-CN" sz="2000" dirty="0">
                  <a:solidFill>
                    <a:sysClr val="windowText" lastClr="000000"/>
                  </a:solidFill>
                  <a:latin typeface="Times New Roman" panose="02020603050405020304" pitchFamily="18" charset="0"/>
                  <a:ea typeface="黑体" panose="02010609060101010101" pitchFamily="49" charset="-122"/>
                </a:endParaRPr>
              </a:p>
            </p:txBody>
          </p:sp>
        </mc:Choice>
        <mc:Fallback xmlns="">
          <p:sp>
            <p:nvSpPr>
              <p:cNvPr id="36" name="TextBox 10"/>
              <p:cNvSpPr txBox="1">
                <a:spLocks noRot="1" noChangeAspect="1" noMove="1" noResize="1" noEditPoints="1" noAdjustHandles="1" noChangeArrowheads="1" noChangeShapeType="1" noTextEdit="1"/>
              </p:cNvSpPr>
              <p:nvPr/>
            </p:nvSpPr>
            <p:spPr>
              <a:xfrm>
                <a:off x="733425" y="1737995"/>
                <a:ext cx="2083435" cy="570865"/>
              </a:xfrm>
              <a:prstGeom prst="rect">
                <a:avLst/>
              </a:prstGeom>
              <a:blipFill rotWithShape="1">
                <a:blip r:embed="rId4"/>
                <a:stretch>
                  <a:fillRect/>
                </a:stretch>
              </a:blipFill>
            </p:spPr>
            <p:txBody>
              <a:bodyPr/>
              <a:lstStyle/>
              <a:p>
                <a:r>
                  <a:rPr lang="zh-CN" altLang="en-US">
                    <a:noFill/>
                  </a:rPr>
                  <a:t> </a:t>
                </a:r>
              </a:p>
            </p:txBody>
          </p:sp>
        </mc:Fallback>
      </mc:AlternateContent>
      <p:sp>
        <p:nvSpPr>
          <p:cNvPr id="37" name="上箭头 36"/>
          <p:cNvSpPr/>
          <p:nvPr/>
        </p:nvSpPr>
        <p:spPr>
          <a:xfrm>
            <a:off x="1611630" y="2460625"/>
            <a:ext cx="327025" cy="481330"/>
          </a:xfrm>
          <a:prstGeom prst="upArrow">
            <a:avLst/>
          </a:prstGeom>
          <a:solidFill>
            <a:sysClr val="window" lastClr="FFFFFF"/>
          </a:solidFill>
          <a:ln w="25400" cap="flat" cmpd="sng" algn="ctr">
            <a:solidFill>
              <a:srgbClr val="4F81BD"/>
            </a:solidFill>
            <a:prstDash val="solid"/>
          </a:ln>
          <a:effectLst/>
        </p:spPr>
        <p:txBody>
          <a:bodyPr rtlCol="0" anchor="ctr"/>
          <a:lstStyle/>
          <a:p>
            <a:pPr algn="ctr"/>
            <a:endParaRPr lang="zh-CN" altLang="en-US" dirty="0">
              <a:ea typeface="黑体" panose="02010609060101010101" pitchFamily="49" charset="-122"/>
            </a:endParaRPr>
          </a:p>
        </p:txBody>
      </p:sp>
      <p:sp>
        <p:nvSpPr>
          <p:cNvPr id="38" name="右箭头 37"/>
          <p:cNvSpPr/>
          <p:nvPr/>
        </p:nvSpPr>
        <p:spPr>
          <a:xfrm>
            <a:off x="2969260" y="1837690"/>
            <a:ext cx="812165" cy="471170"/>
          </a:xfrm>
          <a:prstGeom prst="rightArrow">
            <a:avLst/>
          </a:prstGeom>
          <a:solidFill>
            <a:sysClr val="window" lastClr="FFFFFF"/>
          </a:solidFill>
          <a:ln w="25400" cap="flat" cmpd="sng" algn="ctr">
            <a:solidFill>
              <a:srgbClr val="4F81BD"/>
            </a:solidFill>
            <a:prstDash val="solid"/>
          </a:ln>
          <a:effectLst/>
        </p:spPr>
        <p:txBody>
          <a:bodyPr rtlCol="0" anchor="ctr"/>
          <a:lstStyle/>
          <a:p>
            <a:pPr algn="ctr"/>
            <a:endParaRPr lang="zh-CN" altLang="en-US" dirty="0">
              <a:ea typeface="黑体" panose="02010609060101010101" pitchFamily="49" charset="-122"/>
            </a:endParaRPr>
          </a:p>
        </p:txBody>
      </p:sp>
      <p:sp>
        <p:nvSpPr>
          <p:cNvPr id="39" name="矩形 38"/>
          <p:cNvSpPr/>
          <p:nvPr/>
        </p:nvSpPr>
        <p:spPr>
          <a:xfrm>
            <a:off x="4074795" y="1837690"/>
            <a:ext cx="1555750" cy="3552825"/>
          </a:xfrm>
          <a:prstGeom prst="rect">
            <a:avLst/>
          </a:prstGeom>
          <a:noFill/>
          <a:ln w="25400" cap="flat" cmpd="sng" algn="ctr">
            <a:solidFill>
              <a:srgbClr val="4F81BD"/>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285750" indent="-285750">
              <a:lnSpc>
                <a:spcPct val="200000"/>
              </a:lnSpc>
              <a:buFont typeface="Wingdings" panose="05000000000000000000" pitchFamily="2" charset="2"/>
              <a:buChar char="l"/>
            </a:pPr>
            <a:r>
              <a:rPr lang="zh-CN" altLang="en-US" sz="2400" dirty="0">
                <a:ea typeface="黑体" panose="02010609060101010101" pitchFamily="49" charset="-122"/>
              </a:rPr>
              <a:t>分类</a:t>
            </a:r>
            <a:endParaRPr lang="en-US" altLang="zh-CN" sz="2400" dirty="0">
              <a:ea typeface="黑体" panose="02010609060101010101" pitchFamily="49" charset="-122"/>
            </a:endParaRPr>
          </a:p>
          <a:p>
            <a:pPr marL="285750" indent="-285750">
              <a:lnSpc>
                <a:spcPct val="200000"/>
              </a:lnSpc>
              <a:buFont typeface="Wingdings" panose="05000000000000000000" pitchFamily="2" charset="2"/>
              <a:buChar char="l"/>
            </a:pPr>
            <a:r>
              <a:rPr lang="zh-CN" altLang="en-US" sz="2400" dirty="0">
                <a:ea typeface="黑体" panose="02010609060101010101" pitchFamily="49" charset="-122"/>
              </a:rPr>
              <a:t>识别</a:t>
            </a:r>
            <a:endParaRPr lang="en-US" altLang="zh-CN" sz="2400" dirty="0">
              <a:ea typeface="黑体" panose="02010609060101010101" pitchFamily="49" charset="-122"/>
            </a:endParaRPr>
          </a:p>
          <a:p>
            <a:pPr marL="285750" indent="-285750">
              <a:lnSpc>
                <a:spcPct val="200000"/>
              </a:lnSpc>
              <a:buFont typeface="Wingdings" panose="05000000000000000000" pitchFamily="2" charset="2"/>
              <a:buChar char="l"/>
            </a:pPr>
            <a:r>
              <a:rPr lang="zh-CN" altLang="en-US" sz="2400" dirty="0">
                <a:ea typeface="黑体" panose="02010609060101010101" pitchFamily="49" charset="-122"/>
              </a:rPr>
              <a:t>推荐</a:t>
            </a:r>
            <a:endParaRPr lang="en-US" altLang="zh-CN" sz="2400" dirty="0">
              <a:ea typeface="黑体" panose="02010609060101010101" pitchFamily="49" charset="-122"/>
            </a:endParaRPr>
          </a:p>
          <a:p>
            <a:pPr marL="285750" indent="-285750">
              <a:lnSpc>
                <a:spcPct val="200000"/>
              </a:lnSpc>
              <a:buFont typeface="Wingdings" panose="05000000000000000000" pitchFamily="2" charset="2"/>
              <a:buChar char="l"/>
            </a:pPr>
            <a:r>
              <a:rPr lang="en-US" altLang="zh-CN" sz="2400" dirty="0">
                <a:ea typeface="黑体" panose="02010609060101010101" pitchFamily="49" charset="-122"/>
              </a:rPr>
              <a:t>…</a:t>
            </a:r>
            <a:endParaRPr lang="zh-CN" altLang="en-US" sz="2400" dirty="0">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788258" y="2522172"/>
            <a:ext cx="1104900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ctr" eaLnBrk="1" hangingPunct="1">
              <a:spcBef>
                <a:spcPct val="50000"/>
              </a:spcBef>
            </a:pPr>
            <a:r>
              <a:rPr lang="zh-CN" altLang="en-US" sz="6000" dirty="0">
                <a:effectLst>
                  <a:outerShdw blurRad="38100" dist="38100" dir="2700000" algn="tl">
                    <a:srgbClr val="C0C0C0"/>
                  </a:outerShdw>
                </a:effectLst>
                <a:latin typeface="+mn-lt"/>
                <a:ea typeface="楷体_GB2312" pitchFamily="49" charset="-122"/>
              </a:rPr>
              <a:t>第 </a:t>
            </a:r>
            <a:r>
              <a:rPr lang="en-US" altLang="zh-CN" sz="6000" dirty="0">
                <a:effectLst>
                  <a:outerShdw blurRad="38100" dist="38100" dir="2700000" algn="tl">
                    <a:srgbClr val="C0C0C0"/>
                  </a:outerShdw>
                </a:effectLst>
                <a:latin typeface="+mn-lt"/>
                <a:ea typeface="楷体_GB2312" pitchFamily="49" charset="-122"/>
              </a:rPr>
              <a:t>5 </a:t>
            </a:r>
            <a:r>
              <a:rPr lang="zh-CN" altLang="en-US" sz="6000" dirty="0">
                <a:effectLst>
                  <a:outerShdw blurRad="38100" dist="38100" dir="2700000" algn="tl">
                    <a:srgbClr val="C0C0C0"/>
                  </a:outerShdw>
                </a:effectLst>
                <a:latin typeface="+mn-lt"/>
                <a:ea typeface="楷体_GB2312" pitchFamily="49" charset="-122"/>
              </a:rPr>
              <a:t>章 机器学习</a:t>
            </a:r>
          </a:p>
        </p:txBody>
      </p:sp>
      <p:sp>
        <p:nvSpPr>
          <p:cNvPr id="4" name="文本框 3"/>
          <p:cNvSpPr txBox="1"/>
          <p:nvPr/>
        </p:nvSpPr>
        <p:spPr>
          <a:xfrm>
            <a:off x="2143760" y="5645150"/>
            <a:ext cx="7905115" cy="922020"/>
          </a:xfrm>
          <a:prstGeom prst="rect">
            <a:avLst/>
          </a:prstGeom>
          <a:noFill/>
        </p:spPr>
        <p:txBody>
          <a:bodyPr wrap="square" rtlCol="0" anchor="t">
            <a:spAutoFit/>
          </a:bodyPr>
          <a:lstStyle/>
          <a:p>
            <a:r>
              <a:rPr lang="zh-CN" altLang="en-US"/>
              <a:t>部分参考</a:t>
            </a:r>
          </a:p>
          <a:p>
            <a:r>
              <a:rPr lang="zh-CN" altLang="en-US"/>
              <a:t>吴飞，《人工智能导论：模型与算法》，高等教育出版社 </a:t>
            </a:r>
          </a:p>
          <a:p>
            <a:r>
              <a:rPr lang="zh-CN" altLang="en-US"/>
              <a:t>MOOC：https://www.icourse163.org/course/ZJU-100337702</a:t>
            </a:r>
          </a:p>
        </p:txBody>
      </p:sp>
    </p:spTree>
  </p:cSld>
  <p:clrMapOvr>
    <a:masterClrMapping/>
  </p:clrMapOvr>
  <mc:AlternateContent xmlns:mc="http://schemas.openxmlformats.org/markup-compatibility/2006" xmlns:p14="http://schemas.microsoft.com/office/powerpoint/2010/main">
    <mc:Choice Requires="p14">
      <p:transition spd="slow" p14:dur="2000" advTm="101"/>
    </mc:Choice>
    <mc:Fallback xmlns="">
      <p:transition spd="slow" advTm="10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3295103" y="2189793"/>
            <a:ext cx="5718175" cy="595313"/>
          </a:xfrm>
          <a:prstGeom prst="rect">
            <a:avLst/>
          </a:prstGeom>
          <a:solidFill>
            <a:srgbClr val="FF6600"/>
          </a:solidFill>
          <a:ln w="6350">
            <a:solidFill>
              <a:schemeClr val="tx1"/>
            </a:solidFill>
            <a:miter lim="800000"/>
          </a:ln>
          <a:effectLst/>
        </p:spPr>
        <p:txBody>
          <a:bodyPr wrap="none" anchor="ctr">
            <a:spAutoFit/>
          </a:bodyPr>
          <a:lstStyle/>
          <a:p>
            <a:pPr>
              <a:defRPr/>
            </a:pPr>
            <a:endParaRPr lang="zh-CN" altLang="en-US"/>
          </a:p>
        </p:txBody>
      </p:sp>
      <p:sp>
        <p:nvSpPr>
          <p:cNvPr id="8" name="Rectangle 4"/>
          <p:cNvSpPr txBox="1"/>
          <p:nvPr/>
        </p:nvSpPr>
        <p:spPr>
          <a:xfrm>
            <a:off x="3295103" y="1510130"/>
            <a:ext cx="6364287" cy="461962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Wingdings" panose="05000000000000000000" pitchFamily="2" charset="2"/>
              <a:buNone/>
            </a:pPr>
            <a:r>
              <a:rPr lang="en-US" altLang="zh-CN" b="1" dirty="0">
                <a:latin typeface="黑体" panose="02010609060101010101" pitchFamily="49" charset="-122"/>
                <a:sym typeface="+mn-ea"/>
              </a:rPr>
              <a:t>5.1   </a:t>
            </a:r>
            <a:r>
              <a:rPr lang="zh-CN" altLang="en-US" b="1" dirty="0">
                <a:latin typeface="黑体" panose="02010609060101010101" pitchFamily="49" charset="-122"/>
                <a:sym typeface="+mn-ea"/>
              </a:rPr>
              <a:t>概述</a:t>
            </a:r>
            <a:endParaRPr lang="zh-CN" altLang="en-US" b="1" dirty="0">
              <a:latin typeface="黑体" panose="02010609060101010101" pitchFamily="49" charset="-122"/>
            </a:endParaRPr>
          </a:p>
          <a:p>
            <a:pPr>
              <a:lnSpc>
                <a:spcPct val="120000"/>
              </a:lnSpc>
              <a:buFont typeface="Wingdings" panose="05000000000000000000" pitchFamily="2" charset="2"/>
              <a:buNone/>
            </a:pPr>
            <a:r>
              <a:rPr lang="en-US" altLang="zh-CN" b="1" dirty="0">
                <a:latin typeface="黑体" panose="02010609060101010101" pitchFamily="49" charset="-122"/>
                <a:sym typeface="+mn-ea"/>
              </a:rPr>
              <a:t>5.2   </a:t>
            </a:r>
            <a:r>
              <a:rPr lang="zh-CN" altLang="en-US" b="1" dirty="0">
                <a:latin typeface="黑体" panose="02010609060101010101" pitchFamily="49" charset="-122"/>
                <a:sym typeface="+mn-ea"/>
              </a:rPr>
              <a:t>线性回归</a:t>
            </a:r>
            <a:endParaRPr lang="en-US" altLang="zh-CN" b="1" dirty="0">
              <a:latin typeface="黑体" panose="02010609060101010101" pitchFamily="49" charset="-122"/>
            </a:endParaRPr>
          </a:p>
          <a:p>
            <a:pPr>
              <a:lnSpc>
                <a:spcPct val="120000"/>
              </a:lnSpc>
              <a:buFont typeface="Wingdings" panose="05000000000000000000" pitchFamily="2" charset="2"/>
              <a:buNone/>
            </a:pPr>
            <a:r>
              <a:rPr lang="en-US" altLang="zh-CN" b="1" dirty="0">
                <a:latin typeface="黑体" panose="02010609060101010101" pitchFamily="49" charset="-122"/>
                <a:sym typeface="+mn-ea"/>
              </a:rPr>
              <a:t>5.3   </a:t>
            </a:r>
            <a:r>
              <a:rPr lang="zh-CN" altLang="en-US" b="1" dirty="0">
                <a:latin typeface="黑体" panose="02010609060101010101" pitchFamily="49" charset="-122"/>
                <a:sym typeface="+mn-ea"/>
              </a:rPr>
              <a:t>决策树学习</a:t>
            </a:r>
            <a:endParaRPr lang="zh-CN" altLang="en-US" b="1" dirty="0">
              <a:latin typeface="黑体" panose="02010609060101010101" pitchFamily="49" charset="-122"/>
            </a:endParaRPr>
          </a:p>
          <a:p>
            <a:pPr>
              <a:lnSpc>
                <a:spcPct val="120000"/>
              </a:lnSpc>
              <a:buFont typeface="Wingdings" panose="05000000000000000000" pitchFamily="2" charset="2"/>
              <a:buNone/>
            </a:pPr>
            <a:r>
              <a:rPr lang="en-US" altLang="zh-CN" b="1" dirty="0">
                <a:latin typeface="黑体" panose="02010609060101010101" pitchFamily="49" charset="-122"/>
                <a:sym typeface="+mn-ea"/>
              </a:rPr>
              <a:t>5.4	 </a:t>
            </a:r>
            <a:r>
              <a:rPr lang="zh-CN" altLang="en-US" b="1" dirty="0">
                <a:latin typeface="黑体" panose="02010609060101010101" pitchFamily="49" charset="-122"/>
                <a:sym typeface="+mn-ea"/>
              </a:rPr>
              <a:t>支持向量机</a:t>
            </a:r>
            <a:endParaRPr lang="zh-CN" altLang="en-US" b="1" dirty="0">
              <a:latin typeface="黑体" panose="02010609060101010101" pitchFamily="49" charset="-122"/>
            </a:endParaRPr>
          </a:p>
          <a:p>
            <a:pPr>
              <a:lnSpc>
                <a:spcPct val="120000"/>
              </a:lnSpc>
              <a:buFont typeface="Wingdings" panose="05000000000000000000" pitchFamily="2" charset="2"/>
              <a:buNone/>
            </a:pPr>
            <a:r>
              <a:rPr lang="en-US" altLang="zh-CN" b="1" dirty="0">
                <a:latin typeface="黑体" panose="02010609060101010101" pitchFamily="49" charset="-122"/>
                <a:sym typeface="+mn-ea"/>
              </a:rPr>
              <a:t>5.5	 </a:t>
            </a:r>
            <a:r>
              <a:rPr lang="zh-CN" altLang="en-US" b="1" dirty="0">
                <a:latin typeface="黑体" panose="02010609060101010101" pitchFamily="49" charset="-122"/>
                <a:sym typeface="+mn-ea"/>
              </a:rPr>
              <a:t>集成学习</a:t>
            </a:r>
            <a:endParaRPr lang="en-US" altLang="zh-CN" b="1" dirty="0">
              <a:latin typeface="黑体" panose="02010609060101010101" pitchFamily="49" charset="-122"/>
            </a:endParaRPr>
          </a:p>
        </p:txBody>
      </p:sp>
      <p:sp>
        <p:nvSpPr>
          <p:cNvPr id="519171" name="Rectangle 3"/>
          <p:cNvSpPr>
            <a:spLocks noGrp="1"/>
          </p:cNvSpPr>
          <p:nvPr>
            <p:ph type="title"/>
          </p:nvPr>
        </p:nvSpPr>
        <p:spPr>
          <a:xfrm>
            <a:off x="2846936" y="608177"/>
            <a:ext cx="6300787" cy="649288"/>
          </a:xfrm>
        </p:spPr>
        <p:txBody>
          <a:bodyPr>
            <a:normAutofit fontScale="90000"/>
          </a:bodyPr>
          <a:lstStyle/>
          <a:p>
            <a:pPr algn="ctr">
              <a:defRPr/>
            </a:pPr>
            <a:r>
              <a:rPr lang="zh-CN" altLang="en-US" sz="4000">
                <a:solidFill>
                  <a:srgbClr val="800000"/>
                </a:solidFill>
                <a:effectLst>
                  <a:outerShdw blurRad="38100" dist="38100" dir="2700000" algn="tl">
                    <a:srgbClr val="C0C0C0"/>
                  </a:outerShdw>
                </a:effectLst>
                <a:ea typeface="华文隶书" panose="02010800040101010101" pitchFamily="2" charset="-122"/>
              </a:rPr>
              <a:t>主 要 内 容</a:t>
            </a:r>
          </a:p>
        </p:txBody>
      </p:sp>
    </p:spTree>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5.2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线性回归（</a:t>
            </a:r>
            <a:r>
              <a:rPr lang="en-US" altLang="zh-CN"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L</a:t>
            </a:r>
            <a:r>
              <a:rPr lang="zh-CN" altLang="en-US"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inear </a:t>
            </a:r>
            <a:r>
              <a:rPr lang="en-US" altLang="zh-CN"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R</a:t>
            </a:r>
            <a:r>
              <a:rPr lang="zh-CN" altLang="en-US"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egression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590851" name="Text Box 3"/>
          <p:cNvSpPr txBox="1">
            <a:spLocks noChangeArrowheads="1"/>
          </p:cNvSpPr>
          <p:nvPr/>
        </p:nvSpPr>
        <p:spPr bwMode="auto">
          <a:xfrm>
            <a:off x="239185" y="962025"/>
            <a:ext cx="11569700"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eaLnBrk="1" hangingPunct="1">
              <a:lnSpc>
                <a:spcPct val="150000"/>
              </a:lnSpc>
              <a:buFont typeface="Wingdings" panose="05000000000000000000" charset="0"/>
              <a:buChar char="p"/>
            </a:pPr>
            <a:r>
              <a:rPr lang="zh-CN" altLang="en-US" sz="2600" dirty="0">
                <a:latin typeface="Times New Roman" panose="02020603050405020304" pitchFamily="18" charset="0"/>
                <a:sym typeface="+mn-ea"/>
              </a:rPr>
              <a:t>在现实生活中，往往需要分析若干变量之间的关系，如碳排放量与气候变暖之间的关系、某一商品广告投入量与该商品销售量之间的关系等，这种分析不同变量之间存在关系的研究叫回归分析，刻画不同变量之间关系的模型被称为回归模型。如果这个模型是线性的，则称为线性回归模型。</a:t>
            </a:r>
            <a:endParaRPr lang="zh-CN" altLang="en-US" sz="2600" dirty="0">
              <a:latin typeface="Times New Roman" panose="02020603050405020304" pitchFamily="18" charset="0"/>
            </a:endParaRPr>
          </a:p>
          <a:p>
            <a:pPr marL="457200" lvl="0" indent="-457200" algn="l" eaLnBrk="1" hangingPunct="1">
              <a:lnSpc>
                <a:spcPct val="150000"/>
              </a:lnSpc>
              <a:buClrTx/>
              <a:buSzTx/>
              <a:buFont typeface="Wingdings" panose="05000000000000000000" charset="0"/>
              <a:buChar char="p"/>
            </a:pPr>
            <a:r>
              <a:rPr lang="zh-CN" altLang="en-US" sz="2600" dirty="0">
                <a:latin typeface="Times New Roman" panose="02020603050405020304" pitchFamily="18" charset="0"/>
                <a:sym typeface="+mn-ea"/>
              </a:rPr>
              <a:t>一旦确定了回归模型，就可以进行预测等分析工作，如从碳排放量预测气候变化程度、从广告投入量预测商品销售量等。</a:t>
            </a:r>
            <a:endParaRPr lang="zh-CN" altLang="en-US" sz="2600" dirty="0">
              <a:latin typeface="Times New Roman" panose="02020603050405020304" pitchFamily="18" charset="0"/>
              <a:ea typeface="仿宋_GB2312"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5.2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线性回归（</a:t>
            </a:r>
            <a:r>
              <a:rPr lang="en-US" altLang="zh-CN"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L</a:t>
            </a:r>
            <a:r>
              <a:rPr lang="zh-CN" altLang="en-US"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inear </a:t>
            </a:r>
            <a:r>
              <a:rPr lang="en-US" altLang="zh-CN"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R</a:t>
            </a:r>
            <a:r>
              <a:rPr lang="zh-CN" altLang="en-US"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egression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mc:AlternateContent xmlns:mc="http://schemas.openxmlformats.org/markup-compatibility/2006" xmlns:a14="http://schemas.microsoft.com/office/drawing/2010/main">
        <mc:Choice Requires="a14">
          <p:sp>
            <p:nvSpPr>
              <p:cNvPr id="2" name="矩形 1"/>
              <p:cNvSpPr/>
              <p:nvPr/>
            </p:nvSpPr>
            <p:spPr>
              <a:xfrm>
                <a:off x="5200650" y="1065646"/>
                <a:ext cx="6512560" cy="1630045"/>
              </a:xfrm>
              <a:prstGeom prst="rect">
                <a:avLst/>
              </a:prstGeom>
            </p:spPr>
            <p:txBody>
              <a:bodyPr wrap="square">
                <a:spAutoFit/>
              </a:bodyPr>
              <a:lstStyle/>
              <a:p>
                <a:pPr marL="285750" indent="-285750" algn="just">
                  <a:buFont typeface="Wingdings" panose="05000000000000000000" pitchFamily="2" charset="2"/>
                  <a:buChar char="l"/>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父母平均身高每增加一个单位</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其成年子女平均身高只增加</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0.516</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个单位，它反映了这种</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衰退</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(regression)”</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效应（</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回归</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到正常人平均身高）。</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Wingdings" panose="05000000000000000000" pitchFamily="2" charset="2"/>
                  <a:buChar char="l"/>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虽然</a:t>
                </a:r>
                <a14:m>
                  <m:oMath xmlns:m="http://schemas.openxmlformats.org/officeDocument/2006/math">
                    <m:r>
                      <a:rPr lang="en-US" altLang="zh-CN" sz="2000" i="1">
                        <a:latin typeface="Cambria Math" panose="02040503050406030204"/>
                      </a:rPr>
                      <m:t>𝑥</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m:rPr>
                        <m:sty m:val="p"/>
                      </m:rPr>
                      <a:rPr lang="en-US" altLang="zh-CN" sz="2000">
                        <a:latin typeface="Cambria Math" panose="02040503050406030204"/>
                      </a:rPr>
                      <m:t>y</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之间并不总是具有</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衰退</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（回归）关系，但是</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线性回归</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这一名称就保留了下来了。 </a:t>
                </a:r>
              </a:p>
            </p:txBody>
          </p:sp>
        </mc:Choice>
        <mc:Fallback xmlns="">
          <p:sp>
            <p:nvSpPr>
              <p:cNvPr id="2" name="矩形 1"/>
              <p:cNvSpPr>
                <a:spLocks noRot="1" noChangeAspect="1" noMove="1" noResize="1" noEditPoints="1" noAdjustHandles="1" noChangeArrowheads="1" noChangeShapeType="1" noTextEdit="1"/>
              </p:cNvSpPr>
              <p:nvPr/>
            </p:nvSpPr>
            <p:spPr>
              <a:xfrm>
                <a:off x="5200650" y="1065646"/>
                <a:ext cx="6512560" cy="1630045"/>
              </a:xfrm>
              <a:prstGeom prst="rect">
                <a:avLst/>
              </a:prstGeom>
              <a:blipFill rotWithShape="1">
                <a:blip r:embed="rId2"/>
                <a:stretch>
                  <a:fillRect t="-7" b="7"/>
                </a:stretch>
              </a:blipFill>
            </p:spPr>
            <p:txBody>
              <a:bodyPr/>
              <a:lstStyle/>
              <a:p>
                <a:r>
                  <a:rPr lang="zh-CN" altLang="en-US">
                    <a:noFill/>
                  </a:rPr>
                  <a:t> </a:t>
                </a:r>
              </a:p>
            </p:txBody>
          </p:sp>
        </mc:Fallback>
      </mc:AlternateContent>
      <p:pic>
        <p:nvPicPr>
          <p:cNvPr id="4" name="Picture 2" descr="Francis Galton 1850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7545" y="2739390"/>
            <a:ext cx="1965325" cy="264922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9387205" y="5386070"/>
            <a:ext cx="2326005" cy="1322070"/>
          </a:xfrm>
          <a:prstGeom prst="rect">
            <a:avLst/>
          </a:prstGeom>
        </p:spPr>
        <p:txBody>
          <a:bodyPr wrap="square">
            <a:spAutoFit/>
          </a:bodyPr>
          <a:lstStyle/>
          <a:p>
            <a:pPr algn="ct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英国著名生物学家兼统计学家高尔顿</a:t>
            </a:r>
            <a:endParaRPr lang="en-US" altLang="zh-CN" sz="2000" dirty="0">
              <a:latin typeface="Times New Roman" panose="02020603050405020304" pitchFamily="18" charset="0"/>
              <a:cs typeface="Times New Roman" panose="02020603050405020304" pitchFamily="18" charset="0"/>
            </a:endParaRPr>
          </a:p>
          <a:p>
            <a:pPr algn="ctr"/>
            <a:r>
              <a:rPr lang="en-US" altLang="zh-CN" sz="2000" dirty="0">
                <a:latin typeface="Times New Roman" panose="02020603050405020304" pitchFamily="18" charset="0"/>
                <a:cs typeface="Times New Roman" panose="02020603050405020304" pitchFamily="18" charset="0"/>
              </a:rPr>
              <a:t>Sir Francis Galton </a:t>
            </a:r>
          </a:p>
          <a:p>
            <a:pPr algn="ctr"/>
            <a:r>
              <a:rPr lang="en-US" altLang="zh-CN" sz="2000" dirty="0">
                <a:latin typeface="Times New Roman" panose="02020603050405020304" pitchFamily="18" charset="0"/>
                <a:cs typeface="Times New Roman" panose="02020603050405020304" pitchFamily="18" charset="0"/>
              </a:rPr>
              <a:t>(1822-1911)</a:t>
            </a:r>
            <a:endParaRPr lang="zh-CN" altLang="en-US" sz="2000" dirty="0">
              <a:latin typeface="Times New Roman" panose="02020603050405020304" pitchFamily="18" charset="0"/>
              <a:cs typeface="Times New Roman" panose="02020603050405020304" pitchFamily="18" charset="0"/>
            </a:endParaRPr>
          </a:p>
        </p:txBody>
      </p:sp>
      <p:grpSp>
        <p:nvGrpSpPr>
          <p:cNvPr id="9" name="组合 8"/>
          <p:cNvGrpSpPr/>
          <p:nvPr/>
        </p:nvGrpSpPr>
        <p:grpSpPr>
          <a:xfrm>
            <a:off x="527331" y="1127242"/>
            <a:ext cx="4483735" cy="1506854"/>
            <a:chOff x="619405" y="1381212"/>
            <a:chExt cx="4483735" cy="1130141"/>
          </a:xfrm>
        </p:grpSpPr>
        <p:sp>
          <p:nvSpPr>
            <p:cNvPr id="11" name="圆角矩形 10"/>
            <p:cNvSpPr/>
            <p:nvPr/>
          </p:nvSpPr>
          <p:spPr>
            <a:xfrm>
              <a:off x="619405" y="1381212"/>
              <a:ext cx="4483735" cy="1130141"/>
            </a:xfrm>
            <a:prstGeom prst="roundRect">
              <a:avLst/>
            </a:prstGeom>
            <a:noFill/>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xmlns:a14="http://schemas.microsoft.com/office/drawing/2010/main">
          <mc:Choice Requires="a14">
            <p:sp>
              <p:nvSpPr>
                <p:cNvPr id="12" name="矩形 11"/>
                <p:cNvSpPr/>
                <p:nvPr/>
              </p:nvSpPr>
              <p:spPr>
                <a:xfrm>
                  <a:off x="1072279" y="1433071"/>
                  <a:ext cx="3688830" cy="3462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400" smtClean="0">
                            <a:latin typeface="Cambria Math" panose="02040503050406030204"/>
                          </a:rPr>
                          <m:t>y</m:t>
                        </m:r>
                        <m:r>
                          <a:rPr lang="en-US" altLang="zh-CN" sz="2400" smtClean="0">
                            <a:latin typeface="Cambria Math" panose="02040503050406030204"/>
                          </a:rPr>
                          <m:t>=</m:t>
                        </m:r>
                        <m:r>
                          <a:rPr lang="en-US" altLang="zh-CN" sz="2400" b="0" i="1" smtClean="0">
                            <a:solidFill>
                              <a:srgbClr val="FF0000"/>
                            </a:solidFill>
                            <a:latin typeface="Cambria Math" panose="02040503050406030204"/>
                          </a:rPr>
                          <m:t>3</m:t>
                        </m:r>
                        <m:r>
                          <a:rPr lang="en-US" altLang="zh-CN" sz="2400">
                            <a:solidFill>
                              <a:srgbClr val="FF0000"/>
                            </a:solidFill>
                            <a:latin typeface="Cambria Math" panose="02040503050406030204"/>
                          </a:rPr>
                          <m:t>3.7</m:t>
                        </m:r>
                        <m:r>
                          <a:rPr lang="en-US" altLang="zh-CN" sz="2400" b="0" i="1" smtClean="0">
                            <a:solidFill>
                              <a:srgbClr val="FF0000"/>
                            </a:solidFill>
                            <a:latin typeface="Cambria Math" panose="02040503050406030204"/>
                          </a:rPr>
                          <m:t>3</m:t>
                        </m:r>
                        <m:r>
                          <a:rPr lang="en-US" altLang="zh-CN" sz="2400" b="0" i="1" smtClean="0">
                            <a:latin typeface="Cambria Math" panose="02040503050406030204"/>
                          </a:rPr>
                          <m:t>(</m:t>
                        </m:r>
                        <m:r>
                          <a:rPr lang="zh-CN" altLang="en-US" sz="2400" i="1">
                            <a:latin typeface="Cambria Math" panose="02040503050406030204"/>
                          </a:rPr>
                          <m:t>英寸</m:t>
                        </m:r>
                        <m:r>
                          <a:rPr lang="en-US" altLang="zh-CN" sz="2400" b="0" i="1" smtClean="0">
                            <a:latin typeface="Cambria Math" panose="02040503050406030204"/>
                          </a:rPr>
                          <m:t>)</m:t>
                        </m:r>
                        <m:r>
                          <a:rPr lang="en-US" altLang="zh-CN" sz="2400">
                            <a:latin typeface="Cambria Math" panose="02040503050406030204"/>
                          </a:rPr>
                          <m:t>+</m:t>
                        </m:r>
                        <m:r>
                          <a:rPr lang="en-US" altLang="zh-CN" sz="2400">
                            <a:solidFill>
                              <a:srgbClr val="FF0000"/>
                            </a:solidFill>
                            <a:latin typeface="Cambria Math" panose="02040503050406030204"/>
                          </a:rPr>
                          <m:t>0.516</m:t>
                        </m:r>
                        <m:r>
                          <a:rPr lang="en-US" altLang="zh-CN" sz="2400" i="1">
                            <a:latin typeface="Cambria Math" panose="02040503050406030204"/>
                          </a:rPr>
                          <m:t>𝑥</m:t>
                        </m:r>
                      </m:oMath>
                    </m:oMathPara>
                  </a14:m>
                  <a:endParaRPr lang="zh-CN" altLang="en-US" sz="2400" i="1" dirty="0">
                    <a:latin typeface="Times New Roman" panose="02020603050405020304" pitchFamily="18" charset="0"/>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1072279" y="1433071"/>
                  <a:ext cx="3688830" cy="346249"/>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723573" y="2142966"/>
                  <a:ext cx="1825308" cy="276999"/>
                </a:xfrm>
                <a:prstGeom prst="rect">
                  <a:avLst/>
                </a:prstGeom>
                <a:solidFill>
                  <a:srgbClr val="FFFF00"/>
                </a:solidFill>
              </p:spPr>
              <p:txBody>
                <a:bodyPr wrap="none">
                  <a:spAutoFit/>
                </a:bodyPr>
                <a:lstStyle/>
                <a:p>
                  <a14:m>
                    <m:oMath xmlns:m="http://schemas.openxmlformats.org/officeDocument/2006/math">
                      <m:r>
                        <a:rPr lang="en-US" altLang="zh-CN" b="0" i="1" smtClean="0">
                          <a:latin typeface="Cambria Math" panose="02040503050406030204"/>
                          <a:ea typeface="黑体" panose="02010609060101010101" pitchFamily="49" charset="-122"/>
                          <a:cs typeface="Times New Roman" panose="02020603050405020304" pitchFamily="18" charset="0"/>
                        </a:rPr>
                        <m:t>𝑦</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子女平均身高</a:t>
                  </a:r>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723573" y="2142966"/>
                  <a:ext cx="1825308" cy="276999"/>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3064863" y="2142966"/>
                  <a:ext cx="1815895" cy="276999"/>
                </a:xfrm>
                <a:prstGeom prst="rect">
                  <a:avLst/>
                </a:prstGeom>
                <a:solidFill>
                  <a:srgbClr val="FFFF00"/>
                </a:solidFill>
              </p:spPr>
              <p:txBody>
                <a:bodyPr wrap="square">
                  <a:spAutoFit/>
                </a:bodyPr>
                <a:lstStyle/>
                <a:p>
                  <a14:m>
                    <m:oMath xmlns:m="http://schemas.openxmlformats.org/officeDocument/2006/math">
                      <m:r>
                        <a:rPr lang="en-US" altLang="zh-CN" i="1">
                          <a:latin typeface="Cambria Math" panose="02040503050406030204"/>
                        </a:rPr>
                        <m:t>𝑥</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父母平均身高</a:t>
                  </a:r>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3064863" y="2142966"/>
                  <a:ext cx="1815895" cy="276999"/>
                </a:xfrm>
                <a:prstGeom prst="rect">
                  <a:avLst/>
                </a:prstGeom>
                <a:blipFill rotWithShape="1">
                  <a:blip r:embed="rId6"/>
                </a:blipFill>
              </p:spPr>
              <p:txBody>
                <a:bodyPr/>
                <a:lstStyle/>
                <a:p>
                  <a:r>
                    <a:rPr lang="zh-CN" altLang="en-US">
                      <a:noFill/>
                    </a:rPr>
                    <a:t> </a:t>
                  </a:r>
                </a:p>
              </p:txBody>
            </p:sp>
          </mc:Fallback>
        </mc:AlternateContent>
        <p:cxnSp>
          <p:nvCxnSpPr>
            <p:cNvPr id="18" name="直接箭头连接符 17"/>
            <p:cNvCxnSpPr>
              <a:stCxn id="16" idx="0"/>
            </p:cNvCxnSpPr>
            <p:nvPr/>
          </p:nvCxnSpPr>
          <p:spPr>
            <a:xfrm flipH="1" flipV="1">
              <a:off x="1316354" y="1702593"/>
              <a:ext cx="320040" cy="4405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7" idx="0"/>
            </p:cNvCxnSpPr>
            <p:nvPr/>
          </p:nvCxnSpPr>
          <p:spPr>
            <a:xfrm flipV="1">
              <a:off x="3973194" y="1732597"/>
              <a:ext cx="581025" cy="4105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0" name="矩形 19"/>
          <p:cNvSpPr/>
          <p:nvPr/>
        </p:nvSpPr>
        <p:spPr>
          <a:xfrm>
            <a:off x="527050" y="2926080"/>
            <a:ext cx="8860155" cy="1476375"/>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给出任意一对父母平均身高，则可根据上述方程，计算得到其子女平均身高</a:t>
            </a:r>
          </a:p>
          <a:p>
            <a:pPr marL="285750" indent="-285750" algn="just">
              <a:lnSpc>
                <a:spcPct val="150000"/>
              </a:lnSpc>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从父母平均身高来</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预测</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其子女平均身高</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如何求取上述线性方程（预测方程）的参数？</a:t>
            </a:r>
            <a:endParaRPr lang="zh-CN"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流程图: 资料带 20"/>
          <p:cNvSpPr/>
          <p:nvPr/>
        </p:nvSpPr>
        <p:spPr>
          <a:xfrm>
            <a:off x="1307960" y="4962367"/>
            <a:ext cx="2921330" cy="1072896"/>
          </a:xfrm>
          <a:prstGeom prst="flowChartPunchedTape">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fontAlgn="base">
              <a:spcBef>
                <a:spcPct val="0"/>
              </a:spcBef>
              <a:spcAft>
                <a:spcPct val="0"/>
              </a:spcAft>
              <a:defRPr/>
            </a:pPr>
            <a:r>
              <a:rPr lang="zh-CN" altLang="en-US" sz="2000" b="1" kern="0" dirty="0">
                <a:solidFill>
                  <a:srgbClr val="0070C0"/>
                </a:solidFill>
                <a:latin typeface="Times New Roman" panose="02020603050405020304" pitchFamily="18" charset="0"/>
                <a:ea typeface="微软雅黑" panose="020B0503020204020204" charset="-122"/>
                <a:cs typeface="Times New Roman" panose="02020603050405020304" pitchFamily="18" charset="0"/>
              </a:rPr>
              <a:t>该回归模型中两个参数</a:t>
            </a:r>
          </a:p>
        </p:txBody>
      </p:sp>
      <p:cxnSp>
        <p:nvCxnSpPr>
          <p:cNvPr id="1024" name="直接箭头连接符 1023"/>
          <p:cNvCxnSpPr>
            <a:stCxn id="21" idx="0"/>
          </p:cNvCxnSpPr>
          <p:nvPr/>
        </p:nvCxnSpPr>
        <p:spPr>
          <a:xfrm flipH="1" flipV="1">
            <a:off x="2027555" y="1599565"/>
            <a:ext cx="741045" cy="34702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2757170" y="1579245"/>
            <a:ext cx="1209675" cy="346773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33" name="矩形 1032"/>
          <p:cNvSpPr/>
          <p:nvPr/>
        </p:nvSpPr>
        <p:spPr>
          <a:xfrm>
            <a:off x="5270500" y="5137150"/>
            <a:ext cx="3256280" cy="706755"/>
          </a:xfrm>
          <a:prstGeom prst="rect">
            <a:avLst/>
          </a:prstGeom>
        </p:spPr>
        <p:txBody>
          <a:bodyPr wrap="square">
            <a:spAutoFit/>
          </a:bodyPr>
          <a:lstStyle/>
          <a:p>
            <a:pPr algn="ctr"/>
            <a:r>
              <a:rPr lang="zh-CN" altLang="en-US" sz="2000" dirty="0">
                <a:latin typeface="黑体" panose="02010609060101010101" pitchFamily="49" charset="-122"/>
                <a:ea typeface="黑体" panose="02010609060101010101" pitchFamily="49" charset="-122"/>
              </a:rPr>
              <a:t>需要从标注数据中学习得到</a:t>
            </a:r>
            <a:endParaRPr lang="en-US" altLang="zh-CN" sz="2000" dirty="0">
              <a:latin typeface="黑体" panose="02010609060101010101" pitchFamily="49" charset="-122"/>
              <a:ea typeface="黑体" panose="02010609060101010101" pitchFamily="49" charset="-122"/>
            </a:endParaRPr>
          </a:p>
          <a:p>
            <a:pPr algn="ct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监督学习</a:t>
            </a:r>
            <a:r>
              <a:rPr lang="en-US" altLang="zh-CN" sz="2000" dirty="0">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p:txBody>
      </p:sp>
      <p:cxnSp>
        <p:nvCxnSpPr>
          <p:cNvPr id="23" name="直接箭头连接符 22"/>
          <p:cNvCxnSpPr>
            <a:stCxn id="1033" idx="1"/>
            <a:endCxn id="21" idx="3"/>
          </p:cNvCxnSpPr>
          <p:nvPr/>
        </p:nvCxnSpPr>
        <p:spPr>
          <a:xfrm flipH="1">
            <a:off x="4229735" y="5490845"/>
            <a:ext cx="1040765" cy="825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4"/>
                                        </p:tgtEl>
                                        <p:attrNameLst>
                                          <p:attrName>style.visibility</p:attrName>
                                        </p:attrNameLst>
                                      </p:cBhvr>
                                      <p:to>
                                        <p:strVal val="visible"/>
                                      </p:to>
                                    </p:set>
                                    <p:animEffect transition="in" filter="wipe(down)">
                                      <p:cBhvr>
                                        <p:cTn id="7" dur="500"/>
                                        <p:tgtEl>
                                          <p:spTgt spid="1024"/>
                                        </p:tgtEl>
                                      </p:cBhvr>
                                    </p:animEffect>
                                  </p:childTnLst>
                                </p:cTn>
                              </p:par>
                              <p:par>
                                <p:cTn id="8" presetID="22" presetClass="entr" presetSubtype="4"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par>
                                <p:cTn id="14" presetID="22" presetClass="entr" presetSubtype="4"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down)">
                                      <p:cBhvr>
                                        <p:cTn id="16" dur="500"/>
                                        <p:tgtEl>
                                          <p:spTgt spid="2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33"/>
                                        </p:tgtEl>
                                        <p:attrNameLst>
                                          <p:attrName>style.visibility</p:attrName>
                                        </p:attrNameLst>
                                      </p:cBhvr>
                                      <p:to>
                                        <p:strVal val="visible"/>
                                      </p:to>
                                    </p:set>
                                    <p:animEffect transition="in" filter="wipe(down)">
                                      <p:cBhvr>
                                        <p:cTn id="19"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1033" grpId="0"/>
      <p:bldP spid="1033"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5.2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线性回归</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a:t>
            </a:r>
            <a:r>
              <a:rPr lang="en-US" altLang="zh-CN"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L</a:t>
            </a:r>
            <a:r>
              <a:rPr lang="zh-CN" altLang="en-US"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inear </a:t>
            </a:r>
            <a:r>
              <a:rPr lang="en-US" altLang="zh-CN"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R</a:t>
            </a:r>
            <a:r>
              <a:rPr lang="zh-CN" altLang="en-US"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egression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a:t>
            </a: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90851" name="Text Box 3"/>
          <p:cNvSpPr txBox="1">
            <a:spLocks noChangeArrowheads="1"/>
          </p:cNvSpPr>
          <p:nvPr/>
        </p:nvSpPr>
        <p:spPr bwMode="auto">
          <a:xfrm>
            <a:off x="239185" y="962025"/>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eaLnBrk="1" hangingPunct="1">
              <a:lnSpc>
                <a:spcPct val="150000"/>
              </a:lnSpc>
              <a:buFont typeface="Wingdings" panose="05000000000000000000" charset="0"/>
              <a:buNone/>
            </a:pP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1.参数学习</a:t>
            </a:r>
            <a:endParaRPr lang="zh-CN" altLang="en-US" sz="2800" dirty="0">
              <a:latin typeface="Times New Roman" panose="02020603050405020304" pitchFamily="18" charset="0"/>
              <a:ea typeface="仿宋_GB2312" pitchFamily="49" charset="-122"/>
            </a:endParaRPr>
          </a:p>
        </p:txBody>
      </p:sp>
      <mc:AlternateContent xmlns:mc="http://schemas.openxmlformats.org/markup-compatibility/2006" xmlns:a14="http://schemas.microsoft.com/office/drawing/2010/main">
        <mc:Choice Requires="a14">
          <p:sp>
            <p:nvSpPr>
              <p:cNvPr id="162819" name="Rectangle 3"/>
              <p:cNvSpPr>
                <a:spLocks noGrp="1" noChangeArrowheads="1"/>
              </p:cNvSpPr>
              <p:nvPr/>
            </p:nvSpPr>
            <p:spPr>
              <a:xfrm>
                <a:off x="812800" y="1741805"/>
                <a:ext cx="10541000" cy="4394835"/>
              </a:xfrm>
              <a:prstGeom prst="rect">
                <a:avLst/>
              </a:prstGeom>
              <a:noFill/>
              <a:ln w="9525">
                <a:solidFill>
                  <a:srgbClr val="808080"/>
                </a:solidFill>
              </a:ln>
              <a:extLst>
                <a:ext uri="{909E8E84-426E-40DD-AFC4-6F175D3DCCD1}">
                  <a14:hiddenFill>
                    <a:gradFill rotWithShape="0">
                      <a:gsLst>
                        <a:gs pos="0">
                          <a:srgbClr val="CCFFFF"/>
                        </a:gs>
                        <a:gs pos="50000">
                          <a:schemeClr val="bg1"/>
                        </a:gs>
                        <a:gs pos="100000">
                          <a:srgbClr val="CCFFFF"/>
                        </a:gs>
                      </a:gsLst>
                      <a:lin ang="5400000" scaled="1"/>
                    </a:gradFill>
                  </a14:hiddenFill>
                </a:ext>
              </a:extLst>
            </p:spPr>
            <p:txBody>
              <a:bodyPr vert="horz" wrap="square" lIns="91440" tIns="45720" rIns="91440" bIns="45720" numCol="1" anchor="t" anchorCtr="0" compatLnSpc="1"/>
              <a:lstStyle>
                <a:lvl1pPr marL="469900" indent="-469900" algn="just" rtl="0" fontAlgn="base">
                  <a:lnSpc>
                    <a:spcPct val="120000"/>
                  </a:lnSpc>
                  <a:spcBef>
                    <a:spcPct val="3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0" marR="0" lvl="0" indent="0" algn="l" defTabSz="914400" rtl="0" eaLnBrk="1" fontAlgn="base" latinLnBrk="0" hangingPunct="1">
                  <a:lnSpc>
                    <a:spcPct val="120000"/>
                  </a:lnSpc>
                  <a:spcBef>
                    <a:spcPct val="30000"/>
                  </a:spcBef>
                  <a:spcAft>
                    <a:spcPct val="0"/>
                  </a:spcAft>
                  <a:buClr>
                    <a:schemeClr val="accent2"/>
                  </a:buClr>
                  <a:buSzTx/>
                  <a:buFont typeface="Wingdings" panose="05000000000000000000" pitchFamily="2" charset="2"/>
                  <a:buNone/>
                  <a:defRPr/>
                </a:pPr>
                <a:r>
                  <a:rPr kumimoji="0" lang="zh-CN" altLang="en-US" sz="2600" b="1" i="0" u="none" strike="noStrike" kern="0" cap="none" spc="0" normalizeH="0" baseline="0" noProof="0">
                    <a:ln>
                      <a:noFill/>
                    </a:ln>
                    <a:solidFill>
                      <a:schemeClr val="tx1"/>
                    </a:solidFill>
                    <a:effectLst/>
                    <a:uLnTx/>
                    <a:uFillTx/>
                    <a:latin typeface="Times New Roman" panose="02020603050405020304" pitchFamily="18" charset="0"/>
                    <a:ea typeface="+mn-ea"/>
                    <a:cs typeface="+mn-cs"/>
                  </a:rPr>
                  <a:t>例子：</a:t>
                </a:r>
                <a:r>
                  <a:rPr lang="zh-CN" altLang="en-US" sz="2600" dirty="0">
                    <a:sym typeface="+mn-ea"/>
                  </a:rPr>
                  <a:t>下</a:t>
                </a:r>
                <a:r>
                  <a:rPr lang="zh-CN" altLang="zh-CN" sz="2600" dirty="0">
                    <a:sym typeface="+mn-ea"/>
                  </a:rPr>
                  <a:t>表给出了芒提兹尼欧（</a:t>
                </a:r>
                <a:r>
                  <a:rPr lang="en-US" altLang="zh-CN" sz="2600" dirty="0" err="1">
                    <a:sym typeface="+mn-ea"/>
                  </a:rPr>
                  <a:t>Montesinho</a:t>
                </a:r>
                <a:r>
                  <a:rPr lang="zh-CN" altLang="zh-CN" sz="2600" dirty="0">
                    <a:sym typeface="+mn-ea"/>
                  </a:rPr>
                  <a:t>）地区发生森林火灾的部分历史数据</a:t>
                </a:r>
                <a:r>
                  <a:rPr lang="zh-CN" altLang="en-US" sz="2600" dirty="0">
                    <a:sym typeface="+mn-ea"/>
                  </a:rPr>
                  <a:t>，</a:t>
                </a:r>
                <a:r>
                  <a:rPr lang="zh-CN" altLang="zh-CN" sz="2600" dirty="0">
                    <a:sym typeface="+mn-ea"/>
                  </a:rPr>
                  <a:t>表中列举了每次发生森林火灾时的气温温度取值</a:t>
                </a:r>
                <a14:m>
                  <m:oMath xmlns:m="http://schemas.openxmlformats.org/officeDocument/2006/math">
                    <m:r>
                      <a:rPr lang="en-US" altLang="zh-CN" sz="2600" i="1">
                        <a:latin typeface="Cambria Math" panose="02040503050406030204"/>
                      </a:rPr>
                      <m:t>𝑥</m:t>
                    </m:r>
                  </m:oMath>
                </a14:m>
                <a:r>
                  <a:rPr lang="zh-CN" altLang="zh-CN" sz="2600" dirty="0">
                    <a:sym typeface="+mn-ea"/>
                  </a:rPr>
                  <a:t>和受到火灾影响的森林面积</a:t>
                </a:r>
                <a14:m>
                  <m:oMath xmlns:m="http://schemas.openxmlformats.org/officeDocument/2006/math">
                    <m:r>
                      <a:rPr lang="en-US" altLang="zh-CN" sz="2600" i="1">
                        <a:latin typeface="Cambria Math" panose="02040503050406030204"/>
                      </a:rPr>
                      <m:t>𝑦</m:t>
                    </m:r>
                  </m:oMath>
                </a14:m>
                <a:r>
                  <a:rPr lang="zh-CN" altLang="zh-CN" sz="2600" dirty="0">
                    <a:sym typeface="+mn-ea"/>
                  </a:rPr>
                  <a:t>。</a:t>
                </a:r>
              </a:p>
              <a:p>
                <a:pPr marL="0" marR="0" lvl="0" indent="0" algn="l" defTabSz="914400" rtl="0" eaLnBrk="1" fontAlgn="base" latinLnBrk="0" hangingPunct="1">
                  <a:lnSpc>
                    <a:spcPct val="120000"/>
                  </a:lnSpc>
                  <a:spcBef>
                    <a:spcPct val="30000"/>
                  </a:spcBef>
                  <a:spcAft>
                    <a:spcPct val="0"/>
                  </a:spcAft>
                  <a:buClr>
                    <a:schemeClr val="accent2"/>
                  </a:buClr>
                  <a:buSzTx/>
                  <a:buFont typeface="Wingdings" panose="05000000000000000000" pitchFamily="2" charset="2"/>
                  <a:buNone/>
                  <a:defRPr/>
                </a:pPr>
                <a:endParaRPr lang="zh-CN" altLang="zh-CN" sz="2600" dirty="0">
                  <a:sym typeface="+mn-ea"/>
                </a:endParaRPr>
              </a:p>
              <a:p>
                <a:pPr marL="0" marR="0" lvl="0" indent="0" algn="l" defTabSz="914400" rtl="0" eaLnBrk="1" fontAlgn="base" latinLnBrk="0" hangingPunct="1">
                  <a:lnSpc>
                    <a:spcPct val="120000"/>
                  </a:lnSpc>
                  <a:spcBef>
                    <a:spcPct val="30000"/>
                  </a:spcBef>
                  <a:spcAft>
                    <a:spcPct val="0"/>
                  </a:spcAft>
                  <a:buClr>
                    <a:schemeClr val="accent2"/>
                  </a:buClr>
                  <a:buSzTx/>
                  <a:buFont typeface="Wingdings" panose="05000000000000000000" pitchFamily="2" charset="2"/>
                  <a:buNone/>
                  <a:defRPr/>
                </a:pPr>
                <a:endParaRPr lang="zh-CN" altLang="zh-CN" sz="2600" dirty="0">
                  <a:solidFill>
                    <a:schemeClr val="tx1"/>
                  </a:solidFill>
                  <a:sym typeface="+mn-ea"/>
                </a:endParaRPr>
              </a:p>
              <a:p>
                <a:pPr marL="0" marR="0" lvl="0" indent="0" algn="l" defTabSz="914400" rtl="0" eaLnBrk="1" fontAlgn="base" latinLnBrk="0" hangingPunct="1">
                  <a:lnSpc>
                    <a:spcPct val="120000"/>
                  </a:lnSpc>
                  <a:spcBef>
                    <a:spcPct val="30000"/>
                  </a:spcBef>
                  <a:spcAft>
                    <a:spcPct val="0"/>
                  </a:spcAft>
                  <a:buClr>
                    <a:schemeClr val="accent2"/>
                  </a:buClr>
                  <a:buSzTx/>
                  <a:buFont typeface="Wingdings" panose="05000000000000000000" pitchFamily="2" charset="2"/>
                  <a:buNone/>
                  <a:defRPr/>
                </a:pPr>
                <a:r>
                  <a:rPr lang="zh-CN" altLang="zh-CN" sz="2600" dirty="0">
                    <a:solidFill>
                      <a:schemeClr val="tx1"/>
                    </a:solidFill>
                    <a:sym typeface="+mn-ea"/>
                  </a:rPr>
                  <a:t>可否对气温温度与火灾所影响的森林面积之间关系进行建模呢？初步观察之后，可以使用简单的线性模型构建两者之间关系，即气温温度</a:t>
                </a:r>
                <a14:m>
                  <m:oMath xmlns:m="http://schemas.openxmlformats.org/officeDocument/2006/math">
                    <m:r>
                      <a:rPr lang="en-US" altLang="zh-CN" sz="2600" i="1">
                        <a:latin typeface="Cambria Math" panose="02040503050406030204"/>
                      </a:rPr>
                      <m:t>𝑥</m:t>
                    </m:r>
                  </m:oMath>
                </a14:m>
                <a:r>
                  <a:rPr lang="zh-CN" altLang="zh-CN" sz="2600" dirty="0">
                    <a:sym typeface="+mn-ea"/>
                  </a:rPr>
                  <a:t>与火灾所影响的森林面积</a:t>
                </a:r>
                <a14:m>
                  <m:oMath xmlns:m="http://schemas.openxmlformats.org/officeDocument/2006/math">
                    <m:r>
                      <a:rPr lang="en-US" altLang="zh-CN" sz="2600" i="1">
                        <a:latin typeface="Cambria Math" panose="02040503050406030204"/>
                      </a:rPr>
                      <m:t>𝑦</m:t>
                    </m:r>
                  </m:oMath>
                </a14:m>
                <a:r>
                  <a:rPr lang="zh-CN" altLang="zh-CN" sz="2600" dirty="0">
                    <a:sym typeface="+mn-ea"/>
                  </a:rPr>
                  <a:t>之间存在</a:t>
                </a:r>
                <a14:m>
                  <m:oMath xmlns:m="http://schemas.openxmlformats.org/officeDocument/2006/math">
                    <m:r>
                      <a:rPr lang="en-US" altLang="zh-CN" sz="2600" i="1">
                        <a:latin typeface="Cambria Math" panose="02040503050406030204"/>
                      </a:rPr>
                      <m:t>𝑦</m:t>
                    </m:r>
                    <m:r>
                      <a:rPr lang="en-US" altLang="zh-CN" sz="2600" i="1">
                        <a:latin typeface="Cambria Math" panose="02040503050406030204"/>
                      </a:rPr>
                      <m:t>=</m:t>
                    </m:r>
                    <m:r>
                      <a:rPr lang="en-US" altLang="zh-CN" sz="2600" i="1">
                        <a:latin typeface="Cambria Math" panose="02040503050406030204"/>
                      </a:rPr>
                      <m:t>𝑎𝑥</m:t>
                    </m:r>
                    <m:r>
                      <a:rPr lang="en-US" altLang="zh-CN" sz="2600" i="1">
                        <a:latin typeface="Cambria Math" panose="02040503050406030204"/>
                      </a:rPr>
                      <m:t>+</m:t>
                    </m:r>
                    <m:r>
                      <a:rPr lang="en-US" altLang="zh-CN" sz="2600" i="1">
                        <a:latin typeface="Cambria Math" panose="02040503050406030204"/>
                      </a:rPr>
                      <m:t>𝑏</m:t>
                    </m:r>
                  </m:oMath>
                </a14:m>
                <a:r>
                  <a:rPr lang="zh-CN" altLang="zh-CN" sz="2600" dirty="0">
                    <a:sym typeface="+mn-ea"/>
                  </a:rPr>
                  <a:t>形式的关系。</a:t>
                </a:r>
                <a:endParaRPr lang="zh-CN" altLang="en-US"/>
              </a:p>
              <a:p>
                <a:pPr marL="0" marR="0" lvl="0" indent="0" algn="l" defTabSz="914400" rtl="0" eaLnBrk="1" fontAlgn="base" latinLnBrk="0" hangingPunct="1">
                  <a:lnSpc>
                    <a:spcPct val="120000"/>
                  </a:lnSpc>
                  <a:spcBef>
                    <a:spcPct val="30000"/>
                  </a:spcBef>
                  <a:spcAft>
                    <a:spcPct val="0"/>
                  </a:spcAft>
                  <a:buClr>
                    <a:schemeClr val="accent2"/>
                  </a:buClr>
                  <a:buSzTx/>
                  <a:buFont typeface="Wingdings" panose="05000000000000000000" pitchFamily="2" charset="2"/>
                  <a:buNone/>
                  <a:defRPr/>
                </a:pPr>
                <a:r>
                  <a:rPr lang="en-US" altLang="zh-CN" kern="0" noProof="0">
                    <a:ln>
                      <a:noFill/>
                    </a:ln>
                    <a:effectLst/>
                    <a:uLnTx/>
                    <a:uFillTx/>
                    <a:latin typeface="Times New Roman" panose="02020603050405020304" pitchFamily="18" charset="0"/>
                    <a:sym typeface="+mn-ea"/>
                  </a:rPr>
                  <a:t> </a:t>
                </a:r>
                <a:endParaRPr kumimoji="0" lang="zh-CN" altLang="en-US" sz="3000" b="0" i="0" u="none" strike="noStrike" kern="0" cap="none" spc="0" normalizeH="0" baseline="0" noProof="0">
                  <a:ln>
                    <a:noFill/>
                  </a:ln>
                  <a:solidFill>
                    <a:schemeClr val="tx1"/>
                  </a:solidFill>
                  <a:effectLst/>
                  <a:uLnTx/>
                  <a:uFillTx/>
                  <a:latin typeface="Times New Roman" panose="02020603050405020304" pitchFamily="18" charset="0"/>
                  <a:ea typeface="+mn-ea"/>
                  <a:cs typeface="+mn-cs"/>
                </a:endParaRPr>
              </a:p>
            </p:txBody>
          </p:sp>
        </mc:Choice>
        <mc:Fallback xmlns="">
          <p:sp>
            <p:nvSpPr>
              <p:cNvPr id="162819" name="Rectangle 3"/>
              <p:cNvSpPr>
                <a:spLocks noRot="1" noChangeAspect="1" noMove="1" noResize="1" noEditPoints="1" noAdjustHandles="1" noChangeArrowheads="1" noChangeShapeType="1" noTextEdit="1"/>
              </p:cNvSpPr>
              <p:nvPr/>
            </p:nvSpPr>
            <p:spPr>
              <a:xfrm>
                <a:off x="812800" y="1741805"/>
                <a:ext cx="10541000" cy="4394835"/>
              </a:xfrm>
              <a:prstGeom prst="rect">
                <a:avLst/>
              </a:prstGeom>
              <a:blipFill rotWithShape="1">
                <a:blip r:embed="rId3"/>
                <a:stretch>
                  <a:fillRect l="-48" t="-116" r="-42" b="-11212"/>
                </a:stretch>
              </a:blipFill>
              <a:ln w="9525">
                <a:solidFill>
                  <a:srgbClr val="808080"/>
                </a:solidFill>
              </a:ln>
              <a:extLst>
                <a:ext uri="{909E8E84-426E-40DD-AFC4-6F175D3DCCD1}">
                  <a14:hiddenFill xmlns:a14="http://schemas.microsoft.com/office/drawing/2010/main">
                    <a:gradFill rotWithShape="0">
                      <a:gsLst>
                        <a:gs pos="0">
                          <a:srgbClr val="CCFFFF"/>
                        </a:gs>
                        <a:gs pos="50000">
                          <a:schemeClr val="bg1"/>
                        </a:gs>
                        <a:gs pos="100000">
                          <a:srgbClr val="CCFFFF"/>
                        </a:gs>
                      </a:gsLst>
                      <a:lin ang="5400000" scaled="1"/>
                    </a:gra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custDataLst>
                  <p:tags r:id="rId1"/>
                </p:custDataLst>
              </p:nvPr>
            </p:nvGraphicFramePr>
            <p:xfrm>
              <a:off x="2132555" y="3387884"/>
              <a:ext cx="7751502" cy="822198"/>
            </p:xfrm>
            <a:graphic>
              <a:graphicData uri="http://schemas.openxmlformats.org/drawingml/2006/table">
                <a:tbl>
                  <a:tblPr firstRow="1" firstCol="1" bandRow="1">
                    <a:tableStyleId>{5C22544A-7EE6-4342-B048-85BDC9FD1C3A}</a:tableStyleId>
                  </a:tblPr>
                  <a:tblGrid>
                    <a:gridCol w="1833880">
                      <a:extLst>
                        <a:ext uri="{9D8B030D-6E8A-4147-A177-3AD203B41FA5}">
                          <a16:colId xmlns:a16="http://schemas.microsoft.com/office/drawing/2014/main" val="20000"/>
                        </a:ext>
                      </a:extLst>
                    </a:gridCol>
                    <a:gridCol w="739598">
                      <a:extLst>
                        <a:ext uri="{9D8B030D-6E8A-4147-A177-3AD203B41FA5}">
                          <a16:colId xmlns:a16="http://schemas.microsoft.com/office/drawing/2014/main" val="20001"/>
                        </a:ext>
                      </a:extLst>
                    </a:gridCol>
                    <a:gridCol w="739456">
                      <a:extLst>
                        <a:ext uri="{9D8B030D-6E8A-4147-A177-3AD203B41FA5}">
                          <a16:colId xmlns:a16="http://schemas.microsoft.com/office/drawing/2014/main" val="20002"/>
                        </a:ext>
                      </a:extLst>
                    </a:gridCol>
                    <a:gridCol w="739456">
                      <a:extLst>
                        <a:ext uri="{9D8B030D-6E8A-4147-A177-3AD203B41FA5}">
                          <a16:colId xmlns:a16="http://schemas.microsoft.com/office/drawing/2014/main" val="20003"/>
                        </a:ext>
                      </a:extLst>
                    </a:gridCol>
                    <a:gridCol w="740372">
                      <a:extLst>
                        <a:ext uri="{9D8B030D-6E8A-4147-A177-3AD203B41FA5}">
                          <a16:colId xmlns:a16="http://schemas.microsoft.com/office/drawing/2014/main" val="20004"/>
                        </a:ext>
                      </a:extLst>
                    </a:gridCol>
                    <a:gridCol w="739456">
                      <a:extLst>
                        <a:ext uri="{9D8B030D-6E8A-4147-A177-3AD203B41FA5}">
                          <a16:colId xmlns:a16="http://schemas.microsoft.com/office/drawing/2014/main" val="20005"/>
                        </a:ext>
                      </a:extLst>
                    </a:gridCol>
                    <a:gridCol w="739456">
                      <a:extLst>
                        <a:ext uri="{9D8B030D-6E8A-4147-A177-3AD203B41FA5}">
                          <a16:colId xmlns:a16="http://schemas.microsoft.com/office/drawing/2014/main" val="20006"/>
                        </a:ext>
                      </a:extLst>
                    </a:gridCol>
                    <a:gridCol w="739456">
                      <a:extLst>
                        <a:ext uri="{9D8B030D-6E8A-4147-A177-3AD203B41FA5}">
                          <a16:colId xmlns:a16="http://schemas.microsoft.com/office/drawing/2014/main" val="20007"/>
                        </a:ext>
                      </a:extLst>
                    </a:gridCol>
                    <a:gridCol w="740372">
                      <a:extLst>
                        <a:ext uri="{9D8B030D-6E8A-4147-A177-3AD203B41FA5}">
                          <a16:colId xmlns:a16="http://schemas.microsoft.com/office/drawing/2014/main" val="20008"/>
                        </a:ext>
                      </a:extLst>
                    </a:gridCol>
                  </a:tblGrid>
                  <a:tr h="0">
                    <a:tc>
                      <a:txBody>
                        <a:bodyPr/>
                        <a:lstStyle/>
                        <a:p>
                          <a:pPr algn="ctr">
                            <a:lnSpc>
                              <a:spcPct val="150000"/>
                            </a:lnSpc>
                            <a:spcAft>
                              <a:spcPts val="0"/>
                            </a:spcAft>
                          </a:pPr>
                          <a:r>
                            <a:rPr lang="zh-CN" sz="2000" b="0" kern="0" dirty="0">
                              <a:solidFill>
                                <a:schemeClr val="tx1"/>
                              </a:solidFill>
                              <a:effectLst/>
                              <a:latin typeface="+mn-lt"/>
                            </a:rPr>
                            <a:t>气温温度</a:t>
                          </a:r>
                          <a14:m>
                            <m:oMath xmlns:m="http://schemas.openxmlformats.org/officeDocument/2006/math">
                              <m:r>
                                <a:rPr lang="en-US" sz="2000" b="0" i="1" kern="0">
                                  <a:solidFill>
                                    <a:schemeClr val="tx1"/>
                                  </a:solidFill>
                                  <a:effectLst/>
                                  <a:latin typeface="Cambria Math" panose="02040503050406030204"/>
                                </a:rPr>
                                <m:t>𝑥</m:t>
                              </m:r>
                            </m:oMath>
                          </a14:m>
                          <a:endParaRPr lang="zh-CN" sz="2000" b="0" kern="0" dirty="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lstStyle/>
                        <a:p>
                          <a:pPr algn="ctr">
                            <a:lnSpc>
                              <a:spcPct val="150000"/>
                            </a:lnSpc>
                            <a:spcAft>
                              <a:spcPts val="0"/>
                            </a:spcAft>
                          </a:pPr>
                          <a:r>
                            <a:rPr lang="en-US" sz="2000" b="0" kern="0">
                              <a:solidFill>
                                <a:schemeClr val="tx1"/>
                              </a:solidFill>
                              <a:effectLst/>
                              <a:latin typeface="+mn-lt"/>
                            </a:rPr>
                            <a:t>5.1</a:t>
                          </a:r>
                          <a:endParaRPr lang="en-US" sz="2000" b="0" kern="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lstStyle/>
                        <a:p>
                          <a:pPr algn="ctr">
                            <a:lnSpc>
                              <a:spcPct val="150000"/>
                            </a:lnSpc>
                            <a:spcAft>
                              <a:spcPts val="0"/>
                            </a:spcAft>
                          </a:pPr>
                          <a:r>
                            <a:rPr lang="en-US" sz="2000" b="0" kern="0">
                              <a:solidFill>
                                <a:schemeClr val="tx1"/>
                              </a:solidFill>
                              <a:effectLst/>
                              <a:latin typeface="+mn-lt"/>
                            </a:rPr>
                            <a:t>8.2</a:t>
                          </a:r>
                          <a:endParaRPr lang="en-US" sz="2000" b="0" kern="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lstStyle/>
                        <a:p>
                          <a:pPr algn="ctr">
                            <a:lnSpc>
                              <a:spcPct val="150000"/>
                            </a:lnSpc>
                            <a:spcAft>
                              <a:spcPts val="0"/>
                            </a:spcAft>
                          </a:pPr>
                          <a:r>
                            <a:rPr lang="en-US" sz="2000" b="0" kern="0">
                              <a:solidFill>
                                <a:schemeClr val="tx1"/>
                              </a:solidFill>
                              <a:effectLst/>
                              <a:latin typeface="+mn-lt"/>
                            </a:rPr>
                            <a:t>11.5</a:t>
                          </a:r>
                          <a:endParaRPr lang="en-US" sz="2000" b="0" kern="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lstStyle/>
                        <a:p>
                          <a:pPr algn="ctr">
                            <a:lnSpc>
                              <a:spcPct val="150000"/>
                            </a:lnSpc>
                            <a:spcAft>
                              <a:spcPts val="0"/>
                            </a:spcAft>
                          </a:pPr>
                          <a:r>
                            <a:rPr lang="en-US" sz="2000" b="0" kern="0">
                              <a:solidFill>
                                <a:schemeClr val="tx1"/>
                              </a:solidFill>
                              <a:effectLst/>
                              <a:latin typeface="+mn-lt"/>
                            </a:rPr>
                            <a:t>13.9</a:t>
                          </a:r>
                          <a:endParaRPr lang="en-US" sz="2000" b="0" kern="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lstStyle/>
                        <a:p>
                          <a:pPr algn="ctr">
                            <a:lnSpc>
                              <a:spcPct val="150000"/>
                            </a:lnSpc>
                            <a:spcAft>
                              <a:spcPts val="0"/>
                            </a:spcAft>
                          </a:pPr>
                          <a:r>
                            <a:rPr lang="en-US" sz="2000" b="0" kern="0">
                              <a:solidFill>
                                <a:schemeClr val="tx1"/>
                              </a:solidFill>
                              <a:effectLst/>
                              <a:latin typeface="+mn-lt"/>
                            </a:rPr>
                            <a:t>15.1</a:t>
                          </a:r>
                          <a:endParaRPr lang="en-US" sz="2000" b="0" kern="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lstStyle/>
                        <a:p>
                          <a:pPr algn="ctr">
                            <a:lnSpc>
                              <a:spcPct val="150000"/>
                            </a:lnSpc>
                            <a:spcAft>
                              <a:spcPts val="0"/>
                            </a:spcAft>
                          </a:pPr>
                          <a:r>
                            <a:rPr lang="en-US" sz="2000" b="0" kern="0">
                              <a:solidFill>
                                <a:schemeClr val="tx1"/>
                              </a:solidFill>
                              <a:effectLst/>
                              <a:latin typeface="+mn-lt"/>
                            </a:rPr>
                            <a:t>16.2</a:t>
                          </a:r>
                          <a:endParaRPr lang="en-US" sz="2000" b="0" kern="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lstStyle/>
                        <a:p>
                          <a:pPr algn="ctr">
                            <a:lnSpc>
                              <a:spcPct val="150000"/>
                            </a:lnSpc>
                            <a:spcAft>
                              <a:spcPts val="0"/>
                            </a:spcAft>
                          </a:pPr>
                          <a:r>
                            <a:rPr lang="en-US" sz="2000" b="0" kern="0">
                              <a:solidFill>
                                <a:schemeClr val="tx1"/>
                              </a:solidFill>
                              <a:effectLst/>
                              <a:latin typeface="+mn-lt"/>
                            </a:rPr>
                            <a:t>19.6</a:t>
                          </a:r>
                          <a:endParaRPr lang="en-US" sz="2000" b="0" kern="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lstStyle/>
                        <a:p>
                          <a:pPr algn="ctr">
                            <a:lnSpc>
                              <a:spcPct val="150000"/>
                            </a:lnSpc>
                            <a:spcAft>
                              <a:spcPts val="0"/>
                            </a:spcAft>
                          </a:pPr>
                          <a:r>
                            <a:rPr lang="en-US" sz="2000" b="0" kern="0">
                              <a:solidFill>
                                <a:schemeClr val="tx1"/>
                              </a:solidFill>
                              <a:effectLst/>
                              <a:latin typeface="+mn-lt"/>
                            </a:rPr>
                            <a:t>23.3</a:t>
                          </a:r>
                          <a:endParaRPr lang="en-US" sz="2000" b="0" kern="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extLst>
                      <a:ext uri="{0D108BD9-81ED-4DB2-BD59-A6C34878D82A}">
                        <a16:rowId xmlns:a16="http://schemas.microsoft.com/office/drawing/2014/main" val="10000"/>
                      </a:ext>
                    </a:extLst>
                  </a:tr>
                  <a:tr h="411480">
                    <a:tc>
                      <a:txBody>
                        <a:bodyPr/>
                        <a:lstStyle/>
                        <a:p>
                          <a:pPr algn="ctr">
                            <a:lnSpc>
                              <a:spcPct val="150000"/>
                            </a:lnSpc>
                            <a:spcAft>
                              <a:spcPts val="0"/>
                            </a:spcAft>
                          </a:pPr>
                          <a:r>
                            <a:rPr lang="zh-CN" sz="2000" b="0" kern="0" dirty="0">
                              <a:solidFill>
                                <a:schemeClr val="tx1"/>
                              </a:solidFill>
                              <a:effectLst/>
                              <a:latin typeface="+mn-lt"/>
                            </a:rPr>
                            <a:t>火灾影响面积</a:t>
                          </a:r>
                          <a14:m>
                            <m:oMath xmlns:m="http://schemas.openxmlformats.org/officeDocument/2006/math">
                              <m:r>
                                <a:rPr lang="en-US" sz="2000" b="0" i="1" kern="0">
                                  <a:solidFill>
                                    <a:schemeClr val="tx1"/>
                                  </a:solidFill>
                                  <a:effectLst/>
                                  <a:latin typeface="Cambria Math" panose="02040503050406030204"/>
                                </a:rPr>
                                <m:t>𝑦</m:t>
                              </m:r>
                            </m:oMath>
                          </a14:m>
                          <a:endParaRPr lang="zh-CN" sz="2000" b="0" kern="0" dirty="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lstStyle/>
                        <a:p>
                          <a:pPr algn="ctr">
                            <a:lnSpc>
                              <a:spcPct val="150000"/>
                            </a:lnSpc>
                            <a:spcAft>
                              <a:spcPts val="0"/>
                            </a:spcAft>
                          </a:pPr>
                          <a:r>
                            <a:rPr lang="en-US" sz="2000" b="0" kern="0" dirty="0">
                              <a:solidFill>
                                <a:schemeClr val="tx1"/>
                              </a:solidFill>
                              <a:effectLst/>
                              <a:latin typeface="+mn-lt"/>
                            </a:rPr>
                            <a:t>2.14</a:t>
                          </a:r>
                          <a:endParaRPr lang="en-US" sz="2000" b="0" kern="0" dirty="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lstStyle/>
                        <a:p>
                          <a:pPr algn="ctr">
                            <a:lnSpc>
                              <a:spcPct val="150000"/>
                            </a:lnSpc>
                            <a:spcAft>
                              <a:spcPts val="0"/>
                            </a:spcAft>
                          </a:pPr>
                          <a:r>
                            <a:rPr lang="en-US" sz="2000" b="0" kern="0" dirty="0">
                              <a:solidFill>
                                <a:schemeClr val="tx1"/>
                              </a:solidFill>
                              <a:effectLst/>
                              <a:latin typeface="+mn-lt"/>
                            </a:rPr>
                            <a:t>4.62</a:t>
                          </a:r>
                          <a:endParaRPr lang="en-US" sz="2000" b="0" kern="0" dirty="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lstStyle/>
                        <a:p>
                          <a:pPr algn="ctr">
                            <a:lnSpc>
                              <a:spcPct val="150000"/>
                            </a:lnSpc>
                            <a:spcAft>
                              <a:spcPts val="0"/>
                            </a:spcAft>
                          </a:pPr>
                          <a:r>
                            <a:rPr lang="en-US" sz="2000" b="0" kern="0" dirty="0">
                              <a:solidFill>
                                <a:schemeClr val="tx1"/>
                              </a:solidFill>
                              <a:effectLst/>
                              <a:latin typeface="+mn-lt"/>
                            </a:rPr>
                            <a:t>8.24</a:t>
                          </a:r>
                          <a:endParaRPr lang="en-US" sz="2000" b="0" kern="0" dirty="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lstStyle/>
                        <a:p>
                          <a:pPr algn="ctr">
                            <a:lnSpc>
                              <a:spcPct val="150000"/>
                            </a:lnSpc>
                            <a:spcAft>
                              <a:spcPts val="0"/>
                            </a:spcAft>
                          </a:pPr>
                          <a:r>
                            <a:rPr lang="en-US" sz="2000" b="0" kern="0" dirty="0">
                              <a:solidFill>
                                <a:schemeClr val="tx1"/>
                              </a:solidFill>
                              <a:effectLst/>
                              <a:latin typeface="+mn-lt"/>
                            </a:rPr>
                            <a:t>11.24</a:t>
                          </a:r>
                          <a:endParaRPr lang="en-US" sz="2000" b="0" kern="0" dirty="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lstStyle/>
                        <a:p>
                          <a:pPr algn="ctr">
                            <a:lnSpc>
                              <a:spcPct val="150000"/>
                            </a:lnSpc>
                            <a:spcAft>
                              <a:spcPts val="0"/>
                            </a:spcAft>
                          </a:pPr>
                          <a:r>
                            <a:rPr lang="en-US" sz="2000" b="0" kern="0" dirty="0">
                              <a:solidFill>
                                <a:schemeClr val="tx1"/>
                              </a:solidFill>
                              <a:effectLst/>
                              <a:latin typeface="+mn-lt"/>
                            </a:rPr>
                            <a:t>13.99</a:t>
                          </a:r>
                          <a:endParaRPr lang="en-US" sz="2000" b="0" kern="0" dirty="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lstStyle/>
                        <a:p>
                          <a:pPr algn="ctr">
                            <a:lnSpc>
                              <a:spcPct val="150000"/>
                            </a:lnSpc>
                            <a:spcAft>
                              <a:spcPts val="0"/>
                            </a:spcAft>
                          </a:pPr>
                          <a:r>
                            <a:rPr lang="en-US" sz="2000" b="0" kern="0" dirty="0">
                              <a:solidFill>
                                <a:schemeClr val="tx1"/>
                              </a:solidFill>
                              <a:effectLst/>
                              <a:latin typeface="+mn-lt"/>
                            </a:rPr>
                            <a:t>16.33</a:t>
                          </a:r>
                          <a:endParaRPr lang="en-US" sz="2000" b="0" kern="0" dirty="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lstStyle/>
                        <a:p>
                          <a:pPr algn="ctr">
                            <a:lnSpc>
                              <a:spcPct val="150000"/>
                            </a:lnSpc>
                            <a:spcAft>
                              <a:spcPts val="0"/>
                            </a:spcAft>
                          </a:pPr>
                          <a:r>
                            <a:rPr lang="en-US" sz="2000" b="0" kern="0" dirty="0">
                              <a:solidFill>
                                <a:schemeClr val="tx1"/>
                              </a:solidFill>
                              <a:effectLst/>
                              <a:latin typeface="+mn-lt"/>
                            </a:rPr>
                            <a:t>19.23</a:t>
                          </a:r>
                          <a:endParaRPr lang="en-US" sz="2000" b="0" kern="0" dirty="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lstStyle/>
                        <a:p>
                          <a:pPr algn="ctr">
                            <a:lnSpc>
                              <a:spcPct val="150000"/>
                            </a:lnSpc>
                            <a:spcAft>
                              <a:spcPts val="0"/>
                            </a:spcAft>
                          </a:pPr>
                          <a:r>
                            <a:rPr lang="en-US" sz="2000" b="0" kern="0" dirty="0">
                              <a:solidFill>
                                <a:schemeClr val="tx1"/>
                              </a:solidFill>
                              <a:effectLst/>
                              <a:latin typeface="+mn-lt"/>
                            </a:rPr>
                            <a:t>28.74</a:t>
                          </a:r>
                          <a:endParaRPr lang="en-US" sz="2000" b="0" kern="0" dirty="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extLst>
                      <a:ext uri="{0D108BD9-81ED-4DB2-BD59-A6C34878D82A}">
                        <a16:rowId xmlns:a16="http://schemas.microsoft.com/office/drawing/2014/main" val="10001"/>
                      </a:ext>
                    </a:extLst>
                  </a:tr>
                </a:tbl>
              </a:graphicData>
            </a:graphic>
          </p:graphicFrame>
        </mc:Choice>
        <mc:Fallback xmlns="">
          <p:graphicFrame>
            <p:nvGraphicFramePr>
              <p:cNvPr id="5" name="表格 4"/>
              <p:cNvGraphicFramePr>
                <a:graphicFrameLocks noGrp="1"/>
              </p:cNvGraphicFramePr>
              <p:nvPr>
                <p:custDataLst>
                  <p:tags r:id="rId4"/>
                </p:custDataLst>
              </p:nvPr>
            </p:nvGraphicFramePr>
            <p:xfrm>
              <a:off x="2132555" y="3387884"/>
              <a:ext cx="7751502" cy="914400"/>
            </p:xfrm>
            <a:graphic>
              <a:graphicData uri="http://schemas.openxmlformats.org/drawingml/2006/table">
                <a:tbl>
                  <a:tblPr firstRow="1" firstCol="1" bandRow="1">
                    <a:tableStyleId>{5C22544A-7EE6-4342-B048-85BDC9FD1C3A}</a:tableStyleId>
                  </a:tblPr>
                  <a:tblGrid>
                    <a:gridCol w="1833880"/>
                    <a:gridCol w="739598"/>
                    <a:gridCol w="739456"/>
                    <a:gridCol w="739456"/>
                    <a:gridCol w="740372"/>
                    <a:gridCol w="739456"/>
                    <a:gridCol w="739456"/>
                    <a:gridCol w="739456"/>
                    <a:gridCol w="740372"/>
                  </a:tblGrid>
                  <a:tr h="457200">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c>
                      <a:txBody>
                        <a:bodyPr/>
                        <a:p>
                          <a:pPr algn="ctr">
                            <a:lnSpc>
                              <a:spcPct val="150000"/>
                            </a:lnSpc>
                            <a:spcAft>
                              <a:spcPts val="0"/>
                            </a:spcAft>
                          </a:pPr>
                          <a:r>
                            <a:rPr lang="en-US" sz="2000" b="0" kern="0">
                              <a:solidFill>
                                <a:schemeClr val="tx1"/>
                              </a:solidFill>
                              <a:effectLst/>
                              <a:latin typeface="+mn-lt"/>
                            </a:rPr>
                            <a:t>5.1</a:t>
                          </a:r>
                          <a:endParaRPr lang="en-US" sz="2000" b="0" kern="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p>
                          <a:pPr algn="ctr">
                            <a:lnSpc>
                              <a:spcPct val="150000"/>
                            </a:lnSpc>
                            <a:spcAft>
                              <a:spcPts val="0"/>
                            </a:spcAft>
                          </a:pPr>
                          <a:r>
                            <a:rPr lang="en-US" sz="2000" b="0" kern="0">
                              <a:solidFill>
                                <a:schemeClr val="tx1"/>
                              </a:solidFill>
                              <a:effectLst/>
                              <a:latin typeface="+mn-lt"/>
                            </a:rPr>
                            <a:t>8.2</a:t>
                          </a:r>
                          <a:endParaRPr lang="en-US" sz="2000" b="0" kern="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p>
                          <a:pPr algn="ctr">
                            <a:lnSpc>
                              <a:spcPct val="150000"/>
                            </a:lnSpc>
                            <a:spcAft>
                              <a:spcPts val="0"/>
                            </a:spcAft>
                          </a:pPr>
                          <a:r>
                            <a:rPr lang="en-US" sz="2000" b="0" kern="0">
                              <a:solidFill>
                                <a:schemeClr val="tx1"/>
                              </a:solidFill>
                              <a:effectLst/>
                              <a:latin typeface="+mn-lt"/>
                            </a:rPr>
                            <a:t>11.5</a:t>
                          </a:r>
                          <a:endParaRPr lang="en-US" sz="2000" b="0" kern="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p>
                          <a:pPr algn="ctr">
                            <a:lnSpc>
                              <a:spcPct val="150000"/>
                            </a:lnSpc>
                            <a:spcAft>
                              <a:spcPts val="0"/>
                            </a:spcAft>
                          </a:pPr>
                          <a:r>
                            <a:rPr lang="en-US" sz="2000" b="0" kern="0">
                              <a:solidFill>
                                <a:schemeClr val="tx1"/>
                              </a:solidFill>
                              <a:effectLst/>
                              <a:latin typeface="+mn-lt"/>
                            </a:rPr>
                            <a:t>13.9</a:t>
                          </a:r>
                          <a:endParaRPr lang="en-US" sz="2000" b="0" kern="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p>
                          <a:pPr algn="ctr">
                            <a:lnSpc>
                              <a:spcPct val="150000"/>
                            </a:lnSpc>
                            <a:spcAft>
                              <a:spcPts val="0"/>
                            </a:spcAft>
                          </a:pPr>
                          <a:r>
                            <a:rPr lang="en-US" sz="2000" b="0" kern="0">
                              <a:solidFill>
                                <a:schemeClr val="tx1"/>
                              </a:solidFill>
                              <a:effectLst/>
                              <a:latin typeface="+mn-lt"/>
                            </a:rPr>
                            <a:t>15.1</a:t>
                          </a:r>
                          <a:endParaRPr lang="en-US" sz="2000" b="0" kern="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p>
                          <a:pPr algn="ctr">
                            <a:lnSpc>
                              <a:spcPct val="150000"/>
                            </a:lnSpc>
                            <a:spcAft>
                              <a:spcPts val="0"/>
                            </a:spcAft>
                          </a:pPr>
                          <a:r>
                            <a:rPr lang="en-US" sz="2000" b="0" kern="0">
                              <a:solidFill>
                                <a:schemeClr val="tx1"/>
                              </a:solidFill>
                              <a:effectLst/>
                              <a:latin typeface="+mn-lt"/>
                            </a:rPr>
                            <a:t>16.2</a:t>
                          </a:r>
                          <a:endParaRPr lang="en-US" sz="2000" b="0" kern="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p>
                          <a:pPr algn="ctr">
                            <a:lnSpc>
                              <a:spcPct val="150000"/>
                            </a:lnSpc>
                            <a:spcAft>
                              <a:spcPts val="0"/>
                            </a:spcAft>
                          </a:pPr>
                          <a:r>
                            <a:rPr lang="en-US" sz="2000" b="0" kern="0">
                              <a:solidFill>
                                <a:schemeClr val="tx1"/>
                              </a:solidFill>
                              <a:effectLst/>
                              <a:latin typeface="+mn-lt"/>
                            </a:rPr>
                            <a:t>19.6</a:t>
                          </a:r>
                          <a:endParaRPr lang="en-US" sz="2000" b="0" kern="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p>
                          <a:pPr algn="ctr">
                            <a:lnSpc>
                              <a:spcPct val="150000"/>
                            </a:lnSpc>
                            <a:spcAft>
                              <a:spcPts val="0"/>
                            </a:spcAft>
                          </a:pPr>
                          <a:r>
                            <a:rPr lang="en-US" sz="2000" b="0" kern="0">
                              <a:solidFill>
                                <a:schemeClr val="tx1"/>
                              </a:solidFill>
                              <a:effectLst/>
                              <a:latin typeface="+mn-lt"/>
                            </a:rPr>
                            <a:t>23.3</a:t>
                          </a:r>
                          <a:endParaRPr lang="en-US" sz="2000" b="0" kern="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r>
                  <a:tr h="457200">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c>
                      <a:txBody>
                        <a:bodyPr/>
                        <a:p>
                          <a:pPr algn="ctr">
                            <a:lnSpc>
                              <a:spcPct val="150000"/>
                            </a:lnSpc>
                            <a:spcAft>
                              <a:spcPts val="0"/>
                            </a:spcAft>
                          </a:pPr>
                          <a:r>
                            <a:rPr lang="en-US" sz="2000" b="0" kern="0" dirty="0">
                              <a:solidFill>
                                <a:schemeClr val="tx1"/>
                              </a:solidFill>
                              <a:effectLst/>
                              <a:latin typeface="+mn-lt"/>
                            </a:rPr>
                            <a:t>2.14</a:t>
                          </a:r>
                          <a:endParaRPr lang="en-US" sz="2000" b="0" kern="0" dirty="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p>
                          <a:pPr algn="ctr">
                            <a:lnSpc>
                              <a:spcPct val="150000"/>
                            </a:lnSpc>
                            <a:spcAft>
                              <a:spcPts val="0"/>
                            </a:spcAft>
                          </a:pPr>
                          <a:r>
                            <a:rPr lang="en-US" sz="2000" b="0" kern="0" dirty="0">
                              <a:solidFill>
                                <a:schemeClr val="tx1"/>
                              </a:solidFill>
                              <a:effectLst/>
                              <a:latin typeface="+mn-lt"/>
                            </a:rPr>
                            <a:t>4.62</a:t>
                          </a:r>
                          <a:endParaRPr lang="en-US" sz="2000" b="0" kern="0" dirty="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p>
                          <a:pPr algn="ctr">
                            <a:lnSpc>
                              <a:spcPct val="150000"/>
                            </a:lnSpc>
                            <a:spcAft>
                              <a:spcPts val="0"/>
                            </a:spcAft>
                          </a:pPr>
                          <a:r>
                            <a:rPr lang="en-US" sz="2000" b="0" kern="0" dirty="0">
                              <a:solidFill>
                                <a:schemeClr val="tx1"/>
                              </a:solidFill>
                              <a:effectLst/>
                              <a:latin typeface="+mn-lt"/>
                            </a:rPr>
                            <a:t>8.24</a:t>
                          </a:r>
                          <a:endParaRPr lang="en-US" sz="2000" b="0" kern="0" dirty="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p>
                          <a:pPr algn="ctr">
                            <a:lnSpc>
                              <a:spcPct val="150000"/>
                            </a:lnSpc>
                            <a:spcAft>
                              <a:spcPts val="0"/>
                            </a:spcAft>
                          </a:pPr>
                          <a:r>
                            <a:rPr lang="en-US" sz="2000" b="0" kern="0" dirty="0">
                              <a:solidFill>
                                <a:schemeClr val="tx1"/>
                              </a:solidFill>
                              <a:effectLst/>
                              <a:latin typeface="+mn-lt"/>
                            </a:rPr>
                            <a:t>11.24</a:t>
                          </a:r>
                          <a:endParaRPr lang="en-US" sz="2000" b="0" kern="0" dirty="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p>
                          <a:pPr algn="ctr">
                            <a:lnSpc>
                              <a:spcPct val="150000"/>
                            </a:lnSpc>
                            <a:spcAft>
                              <a:spcPts val="0"/>
                            </a:spcAft>
                          </a:pPr>
                          <a:r>
                            <a:rPr lang="en-US" sz="2000" b="0" kern="0" dirty="0">
                              <a:solidFill>
                                <a:schemeClr val="tx1"/>
                              </a:solidFill>
                              <a:effectLst/>
                              <a:latin typeface="+mn-lt"/>
                            </a:rPr>
                            <a:t>13.99</a:t>
                          </a:r>
                          <a:endParaRPr lang="en-US" sz="2000" b="0" kern="0" dirty="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p>
                          <a:pPr algn="ctr">
                            <a:lnSpc>
                              <a:spcPct val="150000"/>
                            </a:lnSpc>
                            <a:spcAft>
                              <a:spcPts val="0"/>
                            </a:spcAft>
                          </a:pPr>
                          <a:r>
                            <a:rPr lang="en-US" sz="2000" b="0" kern="0" dirty="0">
                              <a:solidFill>
                                <a:schemeClr val="tx1"/>
                              </a:solidFill>
                              <a:effectLst/>
                              <a:latin typeface="+mn-lt"/>
                            </a:rPr>
                            <a:t>16.33</a:t>
                          </a:r>
                          <a:endParaRPr lang="en-US" sz="2000" b="0" kern="0" dirty="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p>
                          <a:pPr algn="ctr">
                            <a:lnSpc>
                              <a:spcPct val="150000"/>
                            </a:lnSpc>
                            <a:spcAft>
                              <a:spcPts val="0"/>
                            </a:spcAft>
                          </a:pPr>
                          <a:r>
                            <a:rPr lang="en-US" sz="2000" b="0" kern="0" dirty="0">
                              <a:solidFill>
                                <a:schemeClr val="tx1"/>
                              </a:solidFill>
                              <a:effectLst/>
                              <a:latin typeface="+mn-lt"/>
                            </a:rPr>
                            <a:t>19.23</a:t>
                          </a:r>
                          <a:endParaRPr lang="en-US" sz="2000" b="0" kern="0" dirty="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c>
                      <a:txBody>
                        <a:bodyPr/>
                        <a:p>
                          <a:pPr algn="ctr">
                            <a:lnSpc>
                              <a:spcPct val="150000"/>
                            </a:lnSpc>
                            <a:spcAft>
                              <a:spcPts val="0"/>
                            </a:spcAft>
                          </a:pPr>
                          <a:r>
                            <a:rPr lang="en-US" sz="2000" b="0" kern="0" dirty="0">
                              <a:solidFill>
                                <a:schemeClr val="tx1"/>
                              </a:solidFill>
                              <a:effectLst/>
                              <a:latin typeface="+mn-lt"/>
                            </a:rPr>
                            <a:t>28.74</a:t>
                          </a:r>
                          <a:endParaRPr lang="en-US" sz="2000" b="0" kern="0" dirty="0">
                            <a:solidFill>
                              <a:schemeClr val="tx1"/>
                            </a:solidFill>
                            <a:effectLst/>
                            <a:latin typeface="+mn-lt"/>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0"/>
                          </a:srgbClr>
                        </a:solidFill>
                      </a:tcPr>
                    </a:tc>
                  </a:tr>
                </a:tbl>
              </a:graphicData>
            </a:graphic>
          </p:graphicFrame>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5.2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线性回归</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a:t>
            </a:r>
            <a:r>
              <a:rPr lang="en-US" altLang="zh-CN"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L</a:t>
            </a:r>
            <a:r>
              <a:rPr lang="zh-CN" altLang="en-US"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inear </a:t>
            </a:r>
            <a:r>
              <a:rPr lang="en-US" altLang="zh-CN"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R</a:t>
            </a:r>
            <a:r>
              <a:rPr lang="zh-CN" altLang="en-US"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egression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a:t>
            </a: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90851" name="Text Box 3"/>
          <p:cNvSpPr txBox="1">
            <a:spLocks noChangeArrowheads="1"/>
          </p:cNvSpPr>
          <p:nvPr/>
        </p:nvSpPr>
        <p:spPr bwMode="auto">
          <a:xfrm>
            <a:off x="239185" y="962025"/>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eaLnBrk="1" hangingPunct="1">
              <a:lnSpc>
                <a:spcPct val="150000"/>
              </a:lnSpc>
              <a:buFont typeface="Wingdings" panose="05000000000000000000" charset="0"/>
              <a:buNone/>
            </a:pP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1.参数学习</a:t>
            </a:r>
            <a:endParaRPr lang="zh-CN" altLang="en-US" sz="2800" dirty="0">
              <a:latin typeface="Times New Roman" panose="02020603050405020304" pitchFamily="18" charset="0"/>
              <a:ea typeface="仿宋_GB2312" pitchFamily="49" charset="-122"/>
            </a:endParaRPr>
          </a:p>
        </p:txBody>
      </p:sp>
      <p:sp>
        <p:nvSpPr>
          <p:cNvPr id="2" name="矩形 1"/>
          <p:cNvSpPr/>
          <p:nvPr/>
        </p:nvSpPr>
        <p:spPr>
          <a:xfrm>
            <a:off x="737870" y="5459730"/>
            <a:ext cx="4596130" cy="1014730"/>
          </a:xfrm>
          <a:prstGeom prst="rect">
            <a:avLst/>
          </a:prstGeom>
        </p:spPr>
        <p:txBody>
          <a:bodyPr wrap="square">
            <a:spAutoFit/>
          </a:bodyPr>
          <a:lstStyle/>
          <a:p>
            <a:pPr algn="l"/>
            <a:r>
              <a:rPr lang="zh-CN" altLang="en-US" sz="2000" dirty="0">
                <a:latin typeface="黑体" panose="02010609060101010101" pitchFamily="49" charset="-122"/>
                <a:ea typeface="黑体" panose="02010609060101010101" pitchFamily="49" charset="-122"/>
              </a:rPr>
              <a:t>气温温度取值和受到火灾影响森林面积之间的一元线性回归模型（实线为最佳回归模型）</a:t>
            </a:r>
          </a:p>
        </p:txBody>
      </p:sp>
      <mc:AlternateContent xmlns:mc="http://schemas.openxmlformats.org/markup-compatibility/2006" xmlns:a14="http://schemas.microsoft.com/office/drawing/2010/main">
        <mc:Choice Requires="a14">
          <p:sp>
            <p:nvSpPr>
              <p:cNvPr id="4" name="矩形 3"/>
              <p:cNvSpPr/>
              <p:nvPr/>
            </p:nvSpPr>
            <p:spPr>
              <a:xfrm>
                <a:off x="7332230" y="1826684"/>
                <a:ext cx="2951018" cy="398780"/>
              </a:xfrm>
              <a:prstGeom prst="rect">
                <a:avLst/>
              </a:prstGeom>
            </p:spPr>
            <p:txBody>
              <a:bodyPr wrap="square">
                <a:spAutoFit/>
              </a:bodyPr>
              <a:lstStyle/>
              <a:p>
                <a:r>
                  <a:rPr lang="zh-CN" altLang="en-US" sz="2000" dirty="0">
                    <a:latin typeface="黑体" panose="02010609060101010101" pitchFamily="49" charset="-122"/>
                    <a:ea typeface="黑体" panose="02010609060101010101" pitchFamily="49" charset="-122"/>
                  </a:rPr>
                  <a:t>回归模型：</a:t>
                </a:r>
                <a14:m>
                  <m:oMath xmlns:m="http://schemas.openxmlformats.org/officeDocument/2006/math">
                    <m:r>
                      <a:rPr lang="en-US" altLang="zh-CN" sz="2000" i="1">
                        <a:latin typeface="Cambria Math" panose="02040503050406030204"/>
                      </a:rPr>
                      <m:t>𝑦</m:t>
                    </m:r>
                    <m:r>
                      <a:rPr lang="en-US" altLang="zh-CN" sz="2000" i="1">
                        <a:latin typeface="Cambria Math" panose="02040503050406030204"/>
                      </a:rPr>
                      <m:t>=</m:t>
                    </m:r>
                    <m:r>
                      <a:rPr lang="en-US" altLang="zh-CN" sz="2000" i="1">
                        <a:latin typeface="Cambria Math" panose="02040503050406030204"/>
                      </a:rPr>
                      <m:t>𝑎𝑥</m:t>
                    </m:r>
                    <m:r>
                      <a:rPr lang="en-US" altLang="zh-CN" sz="2000" i="1">
                        <a:latin typeface="Cambria Math" panose="02040503050406030204"/>
                      </a:rPr>
                      <m:t>+</m:t>
                    </m:r>
                    <m:r>
                      <a:rPr lang="en-US" altLang="zh-CN" sz="2000" i="1">
                        <a:latin typeface="Cambria Math" panose="02040503050406030204"/>
                      </a:rPr>
                      <m:t>𝑏</m:t>
                    </m:r>
                  </m:oMath>
                </a14:m>
                <a:endParaRPr lang="zh-CN" altLang="en-US" sz="2000" dirty="0">
                  <a:latin typeface="黑体" panose="02010609060101010101" pitchFamily="49" charset="-122"/>
                  <a:ea typeface="黑体" panose="02010609060101010101" pitchFamily="49"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7332230" y="1826684"/>
                <a:ext cx="2951018" cy="398780"/>
              </a:xfrm>
              <a:prstGeom prst="rect">
                <a:avLst/>
              </a:prstGeom>
              <a:blipFill rotWithShape="1">
                <a:blip r:embed="rId2"/>
                <a:stretch>
                  <a:fillRect l="-18" t="-106" r="2" b="1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701665" y="2225675"/>
                <a:ext cx="5982970" cy="1451610"/>
              </a:xfrm>
              <a:prstGeom prst="rect">
                <a:avLst/>
              </a:prstGeom>
            </p:spPr>
            <p:txBody>
              <a:bodyPr wrap="square">
                <a:spAutoFit/>
              </a:bodyPr>
              <a:lstStyle/>
              <a:p>
                <a:pPr algn="just"/>
                <a:r>
                  <a:rPr lang="zh-CN" altLang="en-US" sz="2000" dirty="0">
                    <a:ea typeface="黑体" panose="02010609060101010101" pitchFamily="49" charset="-122"/>
                  </a:rPr>
                  <a:t>求取：</a:t>
                </a:r>
                <a:r>
                  <a:rPr lang="zh-CN" altLang="zh-CN" sz="2000" dirty="0">
                    <a:ea typeface="黑体" panose="02010609060101010101" pitchFamily="49" charset="-122"/>
                  </a:rPr>
                  <a:t>最佳回归模型是最小化残差平方和的均值，即要求</a:t>
                </a:r>
                <a:r>
                  <a:rPr lang="en-US" altLang="zh-CN" sz="2000" dirty="0">
                    <a:ea typeface="黑体" panose="02010609060101010101" pitchFamily="49" charset="-122"/>
                  </a:rPr>
                  <a:t>8</a:t>
                </a:r>
                <a:r>
                  <a:rPr lang="zh-CN" altLang="zh-CN" sz="2000" dirty="0">
                    <a:ea typeface="黑体" panose="02010609060101010101" pitchFamily="49" charset="-122"/>
                  </a:rPr>
                  <a:t>组</a:t>
                </a:r>
                <a14:m>
                  <m:oMath xmlns:m="http://schemas.openxmlformats.org/officeDocument/2006/math">
                    <m:r>
                      <a:rPr lang="en-US" altLang="zh-CN" sz="2000">
                        <a:latin typeface="Cambria Math" panose="02040503050406030204"/>
                      </a:rPr>
                      <m:t>(</m:t>
                    </m:r>
                    <m:r>
                      <a:rPr lang="en-US" altLang="zh-CN" sz="2000" i="1">
                        <a:latin typeface="Cambria Math" panose="02040503050406030204"/>
                      </a:rPr>
                      <m:t>𝑥</m:t>
                    </m:r>
                    <m:r>
                      <a:rPr lang="en-US" altLang="zh-CN" sz="2000" i="1">
                        <a:latin typeface="Cambria Math" panose="02040503050406030204"/>
                      </a:rPr>
                      <m:t>,</m:t>
                    </m:r>
                    <m:r>
                      <a:rPr lang="en-US" altLang="zh-CN" sz="2000" i="1">
                        <a:latin typeface="Cambria Math" panose="02040503050406030204"/>
                      </a:rPr>
                      <m:t>𝑦</m:t>
                    </m:r>
                    <m:r>
                      <a:rPr lang="en-US" altLang="zh-CN" sz="2000" i="1">
                        <a:latin typeface="Cambria Math" panose="02040503050406030204"/>
                      </a:rPr>
                      <m:t>)</m:t>
                    </m:r>
                  </m:oMath>
                </a14:m>
                <a:r>
                  <a:rPr lang="zh-CN" altLang="zh-CN" sz="2000" dirty="0">
                    <a:ea typeface="黑体" panose="02010609060101010101" pitchFamily="49" charset="-122"/>
                  </a:rPr>
                  <a:t>数据得到的残差平均值</a:t>
                </a:r>
                <a14:m>
                  <m:oMath xmlns:m="http://schemas.openxmlformats.org/officeDocument/2006/math">
                    <m:f>
                      <m:fPr>
                        <m:ctrlPr>
                          <a:rPr lang="zh-CN" altLang="zh-CN" sz="2000" i="1">
                            <a:latin typeface="Cambria Math" panose="02040503050406030204" pitchFamily="18" charset="0"/>
                          </a:rPr>
                        </m:ctrlPr>
                      </m:fPr>
                      <m:num>
                        <m:r>
                          <a:rPr lang="en-US" altLang="zh-CN" sz="2000" i="1">
                            <a:latin typeface="Cambria Math" panose="02040503050406030204"/>
                          </a:rPr>
                          <m:t>1</m:t>
                        </m:r>
                      </m:num>
                      <m:den>
                        <m:r>
                          <a:rPr lang="en-US" altLang="zh-CN" sz="2000" i="1">
                            <a:latin typeface="Cambria Math" panose="02040503050406030204"/>
                          </a:rPr>
                          <m:t>𝑁</m:t>
                        </m:r>
                      </m:den>
                    </m:f>
                    <m:nary>
                      <m:naryPr>
                        <m:chr m:val="∑"/>
                        <m:limLoc m:val="undOvr"/>
                        <m:subHide m:val="on"/>
                        <m:supHide m:val="on"/>
                        <m:ctrlPr>
                          <a:rPr lang="zh-CN" altLang="zh-CN" sz="2000" i="1">
                            <a:latin typeface="Cambria Math" panose="02040503050406030204" pitchFamily="18" charset="0"/>
                          </a:rPr>
                        </m:ctrlPr>
                      </m:naryPr>
                      <m:sub/>
                      <m:sup/>
                      <m:e>
                        <m:sSup>
                          <m:sSupPr>
                            <m:ctrlPr>
                              <a:rPr lang="zh-CN" altLang="zh-CN" sz="2000" i="1">
                                <a:latin typeface="Cambria Math" panose="02040503050406030204" pitchFamily="18" charset="0"/>
                              </a:rPr>
                            </m:ctrlPr>
                          </m:sSupPr>
                          <m:e>
                            <m:r>
                              <a:rPr lang="en-US" altLang="zh-CN" sz="2000">
                                <a:latin typeface="Cambria Math" panose="02040503050406030204"/>
                              </a:rPr>
                              <m:t>(</m:t>
                            </m:r>
                            <m:r>
                              <a:rPr lang="en-US" altLang="zh-CN" sz="2000" i="1">
                                <a:latin typeface="Cambria Math" panose="02040503050406030204"/>
                              </a:rPr>
                              <m:t>𝑦</m:t>
                            </m:r>
                            <m:r>
                              <a:rPr lang="en-US" altLang="zh-CN" sz="2000" i="1">
                                <a:latin typeface="Cambria Math" panose="02040503050406030204"/>
                              </a:rPr>
                              <m:t>−</m:t>
                            </m:r>
                            <m:acc>
                              <m:accPr>
                                <m:chr m:val="̃"/>
                                <m:ctrlPr>
                                  <a:rPr lang="zh-CN" altLang="zh-CN" sz="2000" i="1">
                                    <a:latin typeface="Cambria Math" panose="02040503050406030204" pitchFamily="18" charset="0"/>
                                  </a:rPr>
                                </m:ctrlPr>
                              </m:accPr>
                              <m:e>
                                <m:r>
                                  <a:rPr lang="en-US" altLang="zh-CN" sz="2000" i="1">
                                    <a:latin typeface="Cambria Math" panose="02040503050406030204"/>
                                  </a:rPr>
                                  <m:t>𝑦</m:t>
                                </m:r>
                              </m:e>
                            </m:acc>
                            <m:r>
                              <a:rPr lang="en-US" altLang="zh-CN" sz="2000">
                                <a:latin typeface="Cambria Math" panose="02040503050406030204"/>
                              </a:rPr>
                              <m:t>)</m:t>
                            </m:r>
                          </m:e>
                          <m:sup>
                            <m:r>
                              <a:rPr lang="en-US" altLang="zh-CN" sz="2000" i="1">
                                <a:latin typeface="Cambria Math" panose="02040503050406030204"/>
                              </a:rPr>
                              <m:t>2</m:t>
                            </m:r>
                          </m:sup>
                        </m:sSup>
                      </m:e>
                    </m:nary>
                  </m:oMath>
                </a14:m>
                <a:r>
                  <a:rPr lang="zh-CN" altLang="zh-CN" sz="2000" dirty="0">
                    <a:ea typeface="黑体" panose="02010609060101010101" pitchFamily="49" charset="-122"/>
                  </a:rPr>
                  <a:t>最小。残差平均值最小只与参数</a:t>
                </a:r>
                <a14:m>
                  <m:oMath xmlns:m="http://schemas.openxmlformats.org/officeDocument/2006/math">
                    <m:r>
                      <a:rPr lang="en-US" altLang="zh-CN" sz="2000" i="1">
                        <a:latin typeface="Cambria Math" panose="02040503050406030204"/>
                      </a:rPr>
                      <m:t>𝑎</m:t>
                    </m:r>
                  </m:oMath>
                </a14:m>
                <a:r>
                  <a:rPr lang="zh-CN" altLang="zh-CN" sz="2000" dirty="0">
                    <a:ea typeface="黑体" panose="02010609060101010101" pitchFamily="49" charset="-122"/>
                  </a:rPr>
                  <a:t>和</a:t>
                </a:r>
                <a14:m>
                  <m:oMath xmlns:m="http://schemas.openxmlformats.org/officeDocument/2006/math">
                    <m:r>
                      <a:rPr lang="en-US" altLang="zh-CN" sz="2000" i="1">
                        <a:latin typeface="Cambria Math" panose="02040503050406030204"/>
                      </a:rPr>
                      <m:t>𝑏</m:t>
                    </m:r>
                  </m:oMath>
                </a14:m>
                <a:r>
                  <a:rPr lang="zh-CN" altLang="zh-CN" sz="2000" dirty="0">
                    <a:ea typeface="黑体" panose="02010609060101010101" pitchFamily="49" charset="-122"/>
                  </a:rPr>
                  <a:t>有关，最优解即是使得残差最小所对应的</a:t>
                </a:r>
                <a14:m>
                  <m:oMath xmlns:m="http://schemas.openxmlformats.org/officeDocument/2006/math">
                    <m:r>
                      <a:rPr lang="en-US" altLang="zh-CN" sz="2000" i="1">
                        <a:latin typeface="Cambria Math" panose="02040503050406030204"/>
                      </a:rPr>
                      <m:t>𝑎</m:t>
                    </m:r>
                  </m:oMath>
                </a14:m>
                <a:r>
                  <a:rPr lang="zh-CN" altLang="zh-CN" sz="2000" dirty="0">
                    <a:ea typeface="黑体" panose="02010609060101010101" pitchFamily="49" charset="-122"/>
                  </a:rPr>
                  <a:t>和</a:t>
                </a:r>
                <a14:m>
                  <m:oMath xmlns:m="http://schemas.openxmlformats.org/officeDocument/2006/math">
                    <m:r>
                      <a:rPr lang="en-US" altLang="zh-CN" sz="2000" i="1">
                        <a:latin typeface="Cambria Math" panose="02040503050406030204"/>
                      </a:rPr>
                      <m:t>𝑏</m:t>
                    </m:r>
                  </m:oMath>
                </a14:m>
                <a:r>
                  <a:rPr lang="zh-CN" altLang="zh-CN" sz="2000" dirty="0">
                    <a:ea typeface="黑体" panose="02010609060101010101" pitchFamily="49" charset="-122"/>
                  </a:rPr>
                  <a:t>的值。</a:t>
                </a:r>
                <a:endParaRPr lang="zh-CN" altLang="en-US" sz="2000" dirty="0"/>
              </a:p>
            </p:txBody>
          </p:sp>
        </mc:Choice>
        <mc:Fallback xmlns="">
          <p:sp>
            <p:nvSpPr>
              <p:cNvPr id="12" name="矩形 11"/>
              <p:cNvSpPr>
                <a:spLocks noRot="1" noChangeAspect="1" noMove="1" noResize="1" noEditPoints="1" noAdjustHandles="1" noChangeArrowheads="1" noChangeShapeType="1" noTextEdit="1"/>
              </p:cNvSpPr>
              <p:nvPr/>
            </p:nvSpPr>
            <p:spPr>
              <a:xfrm>
                <a:off x="5701665" y="2225675"/>
                <a:ext cx="5982970" cy="1451610"/>
              </a:xfrm>
              <a:prstGeom prst="rect">
                <a:avLst/>
              </a:prstGeom>
              <a:blipFill rotWithShape="1">
                <a:blip r:embed="rId3"/>
                <a:stretch>
                  <a:fillRect/>
                </a:stretch>
              </a:blipFill>
            </p:spPr>
            <p:txBody>
              <a:bodyPr/>
              <a:lstStyle/>
              <a:p>
                <a:r>
                  <a:rPr lang="zh-CN" altLang="en-US">
                    <a:noFill/>
                  </a:rPr>
                  <a:t> </a:t>
                </a:r>
              </a:p>
            </p:txBody>
          </p:sp>
        </mc:Fallback>
      </mc:AlternateContent>
      <p:graphicFrame>
        <p:nvGraphicFramePr>
          <p:cNvPr id="14" name="图表 13"/>
          <p:cNvGraphicFramePr/>
          <p:nvPr/>
        </p:nvGraphicFramePr>
        <p:xfrm>
          <a:off x="738505" y="1827530"/>
          <a:ext cx="4595495" cy="3503930"/>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mc:Choice xmlns:a14="http://schemas.microsoft.com/office/drawing/2010/main" Requires="a14">
          <p:sp>
            <p:nvSpPr>
              <p:cNvPr id="7" name="矩形 6"/>
              <p:cNvSpPr/>
              <p:nvPr/>
            </p:nvSpPr>
            <p:spPr>
              <a:xfrm>
                <a:off x="5702300" y="3756660"/>
                <a:ext cx="6211570" cy="2795905"/>
              </a:xfrm>
              <a:prstGeom prst="rect">
                <a:avLst/>
              </a:prstGeom>
            </p:spPr>
            <p:txBody>
              <a:bodyPr wrap="square">
                <a:spAutoFit/>
              </a:bodyPr>
              <a:lstStyle/>
              <a:p>
                <a:pPr marL="285750" indent="-285750">
                  <a:lnSpc>
                    <a:spcPct val="120000"/>
                  </a:lnSpc>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记在当前参数下第</a:t>
                </a:r>
                <a14:m>
                  <m:oMath xmlns:m="http://schemas.openxmlformats.org/officeDocument/2006/math">
                    <m:r>
                      <a:rPr lang="en-US" altLang="zh-CN" b="0" i="1" smtClean="0">
                        <a:latin typeface="Cambria Math" panose="02040503050406030204"/>
                        <a:ea typeface="黑体" panose="02010609060101010101" pitchFamily="49" charset="-122"/>
                      </a:rPr>
                      <m:t>𝑖</m:t>
                    </m:r>
                  </m:oMath>
                </a14:m>
                <a:r>
                  <a:rPr lang="zh-CN" altLang="en-US" dirty="0">
                    <a:latin typeface="黑体" panose="02010609060101010101" pitchFamily="49" charset="-122"/>
                    <a:ea typeface="黑体" panose="02010609060101010101" pitchFamily="49" charset="-122"/>
                  </a:rPr>
                  <a:t>个训练样本</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a:rPr>
                          <m:t>𝑥</m:t>
                        </m:r>
                      </m:e>
                      <m:sub>
                        <m:r>
                          <a:rPr lang="en-US" altLang="zh-CN" i="1">
                            <a:latin typeface="Cambria Math" panose="02040503050406030204"/>
                          </a:rPr>
                          <m:t>𝑖</m:t>
                        </m:r>
                      </m:sub>
                    </m:sSub>
                  </m:oMath>
                </a14:m>
                <a:r>
                  <a:rPr lang="zh-CN" altLang="en-US" dirty="0">
                    <a:latin typeface="黑体" panose="02010609060101010101" pitchFamily="49" charset="-122"/>
                    <a:ea typeface="黑体" panose="02010609060101010101" pitchFamily="49" charset="-122"/>
                  </a:rPr>
                  <a:t>的预测值为</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a:rPr>
                              <m:t>𝑦</m:t>
                            </m:r>
                          </m:e>
                        </m:acc>
                      </m:e>
                      <m:sub>
                        <m:r>
                          <a:rPr lang="en-US" altLang="zh-CN" i="1">
                            <a:latin typeface="Cambria Math" panose="02040503050406030204"/>
                          </a:rPr>
                          <m:t>𝑖</m:t>
                        </m:r>
                      </m:sub>
                    </m:sSub>
                  </m:oMath>
                </a14:m>
                <a:endParaRPr lang="en-US" altLang="zh-CN" dirty="0">
                  <a:latin typeface="黑体" panose="02010609060101010101" pitchFamily="49" charset="-122"/>
                  <a:ea typeface="黑体" panose="02010609060101010101" pitchFamily="49" charset="-122"/>
                </a:endParaRPr>
              </a:p>
              <a:p>
                <a:pPr marL="285750" indent="-285750">
                  <a:lnSpc>
                    <a:spcPct val="120000"/>
                  </a:lnSpc>
                  <a:buFont typeface="Wingdings" panose="05000000000000000000" pitchFamily="2" charset="2"/>
                  <a:buChar char="l"/>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a:rPr>
                          <m:t>𝑥</m:t>
                        </m:r>
                      </m:e>
                      <m:sub>
                        <m:r>
                          <a:rPr lang="en-US" altLang="zh-CN" i="1">
                            <a:latin typeface="Cambria Math" panose="02040503050406030204"/>
                          </a:rPr>
                          <m:t>𝑖</m:t>
                        </m:r>
                      </m:sub>
                    </m:sSub>
                  </m:oMath>
                </a14:m>
                <a:r>
                  <a:rPr lang="zh-CN" altLang="en-US" dirty="0">
                    <a:latin typeface="黑体" panose="02010609060101010101" pitchFamily="49" charset="-122"/>
                    <a:ea typeface="黑体" panose="02010609060101010101" pitchFamily="49" charset="-122"/>
                  </a:rPr>
                  <a:t>的标注值（实际值）</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a:rPr>
                          <m:t>𝑦</m:t>
                        </m:r>
                      </m:e>
                      <m:sub>
                        <m:r>
                          <a:rPr lang="en-US" altLang="zh-CN" i="1">
                            <a:latin typeface="Cambria Math" panose="02040503050406030204"/>
                          </a:rPr>
                          <m:t>𝑖</m:t>
                        </m:r>
                      </m:sub>
                    </m:sSub>
                  </m:oMath>
                </a14:m>
                <a:r>
                  <a:rPr lang="zh-CN" altLang="en-US" dirty="0">
                    <a:latin typeface="黑体" panose="02010609060101010101" pitchFamily="49" charset="-122"/>
                    <a:ea typeface="黑体" panose="02010609060101010101" pitchFamily="49" charset="-122"/>
                  </a:rPr>
                  <a:t>与预测值</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a:rPr>
                              <m:t>𝑦</m:t>
                            </m:r>
                          </m:e>
                        </m:acc>
                      </m:e>
                      <m:sub>
                        <m:r>
                          <a:rPr lang="en-US" altLang="zh-CN" i="1">
                            <a:latin typeface="Cambria Math" panose="02040503050406030204"/>
                          </a:rPr>
                          <m:t>𝑖</m:t>
                        </m:r>
                      </m:sub>
                    </m:sSub>
                  </m:oMath>
                </a14:m>
                <a:r>
                  <a:rPr lang="zh-CN" altLang="en-US" dirty="0">
                    <a:latin typeface="黑体" panose="02010609060101010101" pitchFamily="49" charset="-122"/>
                    <a:ea typeface="黑体" panose="02010609060101010101" pitchFamily="49" charset="-122"/>
                  </a:rPr>
                  <a:t>之差记为</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a:rPr>
                          <m:t>(</m:t>
                        </m:r>
                        <m:sSub>
                          <m:sSubPr>
                            <m:ctrlPr>
                              <a:rPr lang="en-US" altLang="zh-CN" i="1">
                                <a:latin typeface="Cambria Math" panose="02040503050406030204" pitchFamily="18" charset="0"/>
                              </a:rPr>
                            </m:ctrlPr>
                          </m:sSubPr>
                          <m:e>
                            <m:r>
                              <a:rPr lang="en-US" altLang="zh-CN" i="1">
                                <a:latin typeface="Cambria Math" panose="02040503050406030204"/>
                              </a:rPr>
                              <m:t>𝑦</m:t>
                            </m:r>
                          </m:e>
                          <m:sub>
                            <m:r>
                              <a:rPr lang="en-US" altLang="zh-CN" i="1">
                                <a:latin typeface="Cambria Math" panose="02040503050406030204"/>
                              </a:rPr>
                              <m:t>𝑖</m:t>
                            </m:r>
                          </m:sub>
                        </m:sSub>
                        <m:r>
                          <a:rPr lang="en-US" altLang="zh-CN" b="0" i="1" smtClean="0">
                            <a:latin typeface="Cambria Math" panose="02040503050406030204"/>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a:rPr>
                                  <m:t>𝑦</m:t>
                                </m:r>
                              </m:e>
                            </m:acc>
                          </m:e>
                          <m:sub>
                            <m:r>
                              <a:rPr lang="en-US" altLang="zh-CN" i="1">
                                <a:latin typeface="Cambria Math" panose="02040503050406030204"/>
                              </a:rPr>
                              <m:t>𝑖</m:t>
                            </m:r>
                          </m:sub>
                        </m:sSub>
                        <m:r>
                          <a:rPr lang="en-US" altLang="zh-CN" b="0" i="1" smtClean="0">
                            <a:latin typeface="Cambria Math" panose="02040503050406030204"/>
                          </a:rPr>
                          <m:t>)</m:t>
                        </m:r>
                      </m:e>
                      <m:sup>
                        <m:r>
                          <a:rPr lang="en-US" altLang="zh-CN" b="0" i="1" smtClean="0">
                            <a:latin typeface="Cambria Math" panose="02040503050406030204"/>
                          </a:rPr>
                          <m:t>2</m:t>
                        </m:r>
                      </m:sup>
                    </m:sSup>
                  </m:oMath>
                </a14:m>
                <a:endParaRPr lang="en-US" altLang="zh-CN" dirty="0">
                  <a:latin typeface="黑体" panose="02010609060101010101" pitchFamily="49" charset="-122"/>
                  <a:ea typeface="黑体" panose="02010609060101010101" pitchFamily="49" charset="-122"/>
                </a:endParaRPr>
              </a:p>
              <a:p>
                <a:pPr marL="285750" indent="-285750">
                  <a:lnSpc>
                    <a:spcPct val="120000"/>
                  </a:lnSpc>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训练集中</a:t>
                </a:r>
                <a14:m>
                  <m:oMath xmlns:m="http://schemas.openxmlformats.org/officeDocument/2006/math">
                    <m:r>
                      <a:rPr lang="en-US" altLang="zh-CN" i="1">
                        <a:latin typeface="Cambria Math" panose="02040503050406030204"/>
                        <a:ea typeface="Cambria Math" panose="02040503050406030204"/>
                      </a:rPr>
                      <m:t>𝑛</m:t>
                    </m:r>
                  </m:oMath>
                </a14:m>
                <a:r>
                  <a:rPr lang="zh-CN" altLang="en-US" dirty="0">
                    <a:latin typeface="黑体" panose="02010609060101010101" pitchFamily="49" charset="-122"/>
                    <a:ea typeface="黑体" panose="02010609060101010101" pitchFamily="49" charset="-122"/>
                  </a:rPr>
                  <a:t>个样本所产生误差总和</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即损失函数</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为：</a:t>
                </a:r>
                <a14:m>
                  <m:oMath xmlns:m="http://schemas.openxmlformats.org/officeDocument/2006/math">
                    <m:r>
                      <a:rPr lang="en-US" altLang="zh-CN" b="0" i="1" dirty="0" smtClean="0">
                        <a:latin typeface="Cambria Math" panose="02040503050406030204"/>
                        <a:ea typeface="黑体" panose="02010609060101010101" pitchFamily="49" charset="-122"/>
                      </a:rPr>
                      <m:t>𝐿</m:t>
                    </m:r>
                    <m:r>
                      <a:rPr lang="en-US" altLang="zh-CN" b="0" i="1" dirty="0" smtClean="0">
                        <a:latin typeface="Cambria Math" panose="02040503050406030204"/>
                        <a:ea typeface="黑体" panose="02010609060101010101" pitchFamily="49" charset="-122"/>
                      </a:rPr>
                      <m:t>(</m:t>
                    </m:r>
                    <m:r>
                      <a:rPr lang="en-US" altLang="zh-CN" b="0" i="1" dirty="0" smtClean="0">
                        <a:latin typeface="Cambria Math" panose="02040503050406030204"/>
                        <a:ea typeface="黑体" panose="02010609060101010101" pitchFamily="49" charset="-122"/>
                      </a:rPr>
                      <m:t>𝑎</m:t>
                    </m:r>
                    <m:r>
                      <a:rPr lang="en-US" altLang="zh-CN" b="0" i="1" dirty="0" smtClean="0">
                        <a:latin typeface="Cambria Math" panose="02040503050406030204"/>
                        <a:ea typeface="黑体" panose="02010609060101010101" pitchFamily="49" charset="-122"/>
                      </a:rPr>
                      <m:t>,</m:t>
                    </m:r>
                    <m:r>
                      <a:rPr lang="en-US" altLang="zh-CN" b="0" i="1" dirty="0" smtClean="0">
                        <a:latin typeface="Cambria Math" panose="02040503050406030204"/>
                        <a:ea typeface="黑体" panose="02010609060101010101" pitchFamily="49" charset="-122"/>
                      </a:rPr>
                      <m:t>𝑏</m:t>
                    </m:r>
                    <m:r>
                      <a:rPr lang="en-US" altLang="zh-CN" b="0" i="1" dirty="0" smtClean="0">
                        <a:latin typeface="Cambria Math" panose="02040503050406030204"/>
                        <a:ea typeface="黑体" panose="02010609060101010101" pitchFamily="49" charset="-122"/>
                      </a:rPr>
                      <m:t>)=</m:t>
                    </m:r>
                    <m:nary>
                      <m:naryPr>
                        <m:chr m:val="∑"/>
                        <m:ctrlPr>
                          <a:rPr lang="en-US" altLang="zh-CN" i="1" smtClean="0">
                            <a:latin typeface="Cambria Math" panose="02040503050406030204" pitchFamily="18" charset="0"/>
                            <a:ea typeface="黑体" panose="02010609060101010101" pitchFamily="49" charset="-122"/>
                          </a:rPr>
                        </m:ctrlPr>
                      </m:naryPr>
                      <m:sub>
                        <m:r>
                          <m:rPr>
                            <m:brk m:alnAt="23"/>
                          </m:rPr>
                          <a:rPr lang="en-US" altLang="zh-CN" b="0" i="1" smtClean="0">
                            <a:latin typeface="Cambria Math" panose="02040503050406030204"/>
                            <a:ea typeface="黑体" panose="02010609060101010101" pitchFamily="49" charset="-122"/>
                          </a:rPr>
                          <m:t>𝑖</m:t>
                        </m:r>
                        <m:r>
                          <a:rPr lang="en-US" altLang="zh-CN" b="0" i="1" smtClean="0">
                            <a:latin typeface="Cambria Math" panose="02040503050406030204"/>
                            <a:ea typeface="黑体" panose="02010609060101010101" pitchFamily="49" charset="-122"/>
                          </a:rPr>
                          <m:t>=1</m:t>
                        </m:r>
                      </m:sub>
                      <m:sup>
                        <m:r>
                          <a:rPr lang="en-US" altLang="zh-CN" b="0" i="1" smtClean="0">
                            <a:latin typeface="Cambria Math" panose="02040503050406030204"/>
                            <a:ea typeface="黑体" panose="02010609060101010101" pitchFamily="49" charset="-122"/>
                          </a:rPr>
                          <m:t>𝑛</m:t>
                        </m:r>
                      </m:sup>
                      <m:e>
                        <m:sSup>
                          <m:sSupPr>
                            <m:ctrlPr>
                              <a:rPr lang="en-US" altLang="zh-CN" i="1" smtClean="0">
                                <a:latin typeface="Cambria Math" panose="02040503050406030204" pitchFamily="18" charset="0"/>
                                <a:ea typeface="黑体" panose="02010609060101010101" pitchFamily="49" charset="-122"/>
                              </a:rPr>
                            </m:ctrlPr>
                          </m:sSupPr>
                          <m:e>
                            <m:r>
                              <a:rPr lang="en-US" altLang="zh-CN" b="0" i="1" smtClean="0">
                                <a:latin typeface="Cambria Math" panose="02040503050406030204"/>
                                <a:ea typeface="黑体" panose="02010609060101010101" pitchFamily="49" charset="-122"/>
                              </a:rPr>
                              <m:t>(</m:t>
                            </m:r>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𝑦</m:t>
                                </m:r>
                              </m:e>
                              <m:sub>
                                <m:r>
                                  <a:rPr lang="en-US" altLang="zh-CN" b="0" i="1" smtClean="0">
                                    <a:latin typeface="Cambria Math" panose="02040503050406030204"/>
                                    <a:ea typeface="黑体" panose="02010609060101010101" pitchFamily="49" charset="-122"/>
                                  </a:rPr>
                                  <m:t>𝑖</m:t>
                                </m:r>
                              </m:sub>
                            </m:sSub>
                            <m:r>
                              <a:rPr lang="en-US" altLang="zh-CN" b="0" i="1" smtClean="0">
                                <a:latin typeface="Cambria Math" panose="02040503050406030204"/>
                                <a:ea typeface="黑体" panose="02010609060101010101" pitchFamily="49" charset="-122"/>
                              </a:rPr>
                              <m:t>−</m:t>
                            </m:r>
                            <m:r>
                              <a:rPr lang="en-US" altLang="zh-CN" b="0" i="1" smtClean="0">
                                <a:latin typeface="Cambria Math" panose="02040503050406030204"/>
                                <a:ea typeface="黑体" panose="02010609060101010101" pitchFamily="49" charset="-122"/>
                              </a:rPr>
                              <m:t>𝑎</m:t>
                            </m:r>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𝑥</m:t>
                                </m:r>
                              </m:e>
                              <m:sub>
                                <m:r>
                                  <a:rPr lang="en-US" altLang="zh-CN" b="0" i="1" smtClean="0">
                                    <a:latin typeface="Cambria Math" panose="02040503050406030204"/>
                                    <a:ea typeface="黑体" panose="02010609060101010101" pitchFamily="49" charset="-122"/>
                                  </a:rPr>
                                  <m:t>𝑖</m:t>
                                </m:r>
                              </m:sub>
                            </m:sSub>
                            <m:r>
                              <a:rPr lang="en-US" altLang="zh-CN" b="0" i="1" smtClean="0">
                                <a:latin typeface="Cambria Math" panose="02040503050406030204"/>
                                <a:ea typeface="黑体" panose="02010609060101010101" pitchFamily="49" charset="-122"/>
                              </a:rPr>
                              <m:t>−</m:t>
                            </m:r>
                            <m:r>
                              <a:rPr lang="en-US" altLang="zh-CN" b="0" i="1" smtClean="0">
                                <a:latin typeface="Cambria Math" panose="02040503050406030204"/>
                                <a:ea typeface="黑体" panose="02010609060101010101" pitchFamily="49" charset="-122"/>
                              </a:rPr>
                              <m:t>𝑏</m:t>
                            </m:r>
                            <m:r>
                              <a:rPr lang="en-US" altLang="zh-CN" b="0" i="1" smtClean="0">
                                <a:latin typeface="Cambria Math" panose="02040503050406030204"/>
                                <a:ea typeface="黑体" panose="02010609060101010101" pitchFamily="49" charset="-122"/>
                              </a:rPr>
                              <m:t> )</m:t>
                            </m:r>
                          </m:e>
                          <m:sup>
                            <m:r>
                              <a:rPr lang="en-US" altLang="zh-CN" b="0" i="1" smtClean="0">
                                <a:latin typeface="Cambria Math" panose="02040503050406030204"/>
                                <a:ea typeface="黑体" panose="02010609060101010101" pitchFamily="49" charset="-122"/>
                              </a:rPr>
                              <m:t>2</m:t>
                            </m:r>
                          </m:sup>
                        </m:sSup>
                      </m:e>
                    </m:nary>
                  </m:oMath>
                </a14:m>
                <a:endParaRPr lang="en-US" altLang="zh-CN" b="0" i="1" dirty="0">
                  <a:latin typeface="Cambria Math" panose="02040503050406030204"/>
                  <a:ea typeface="黑体" panose="02010609060101010101" pitchFamily="49" charset="-122"/>
                </a:endParaRPr>
              </a:p>
              <a:p>
                <a:pPr marL="285750" indent="-285750">
                  <a:lnSpc>
                    <a:spcPct val="120000"/>
                  </a:lnSpc>
                  <a:buFont typeface="Wingdings" panose="05000000000000000000" pitchFamily="2" charset="2"/>
                  <a:buChar char="l"/>
                </a:pPr>
                <a:r>
                  <a:rPr lang="zh-CN" altLang="en-US" dirty="0">
                    <a:latin typeface="黑体" panose="02010609060101010101" pitchFamily="49" charset="-122"/>
                    <a:ea typeface="黑体" panose="02010609060101010101" pitchFamily="49" charset="-122"/>
                    <a:sym typeface="+mn-ea"/>
                  </a:rPr>
                  <a:t>目标：寻找一组</a:t>
                </a:r>
                <a14:m>
                  <m:oMath xmlns:m="http://schemas.openxmlformats.org/officeDocument/2006/math">
                    <m:r>
                      <a:rPr lang="en-US" altLang="zh-CN" i="1">
                        <a:latin typeface="Cambria Math" panose="02040503050406030204"/>
                      </a:rPr>
                      <m:t>𝑎</m:t>
                    </m:r>
                  </m:oMath>
                </a14:m>
                <a:r>
                  <a:rPr lang="zh-CN" altLang="en-US" dirty="0">
                    <a:latin typeface="黑体" panose="02010609060101010101" pitchFamily="49" charset="-122"/>
                    <a:ea typeface="黑体" panose="02010609060101010101" pitchFamily="49" charset="-122"/>
                    <a:sym typeface="+mn-ea"/>
                  </a:rPr>
                  <a:t>和</a:t>
                </a:r>
                <a14:m>
                  <m:oMath xmlns:m="http://schemas.openxmlformats.org/officeDocument/2006/math">
                    <m:r>
                      <a:rPr lang="en-US" altLang="zh-CN" i="1">
                        <a:latin typeface="Cambria Math" panose="02040503050406030204"/>
                      </a:rPr>
                      <m:t>𝑏</m:t>
                    </m:r>
                  </m:oMath>
                </a14:m>
                <a:r>
                  <a:rPr lang="zh-CN" altLang="en-US" dirty="0">
                    <a:latin typeface="黑体" panose="02010609060101010101" pitchFamily="49" charset="-122"/>
                    <a:ea typeface="黑体" panose="02010609060101010101" pitchFamily="49" charset="-122"/>
                    <a:sym typeface="+mn-ea"/>
                  </a:rPr>
                  <a:t>，使得误差总和</a:t>
                </a:r>
                <a14:m>
                  <m:oMath xmlns:m="http://schemas.openxmlformats.org/officeDocument/2006/math">
                    <m:r>
                      <a:rPr lang="en-US" altLang="zh-CN" i="1" dirty="0">
                        <a:latin typeface="Cambria Math" panose="02040503050406030204"/>
                        <a:ea typeface="黑体" panose="02010609060101010101" pitchFamily="49" charset="-122"/>
                      </a:rPr>
                      <m:t>𝐿</m:t>
                    </m:r>
                    <m:r>
                      <a:rPr lang="en-US" altLang="zh-CN" i="1" dirty="0">
                        <a:latin typeface="Cambria Math" panose="02040503050406030204"/>
                        <a:ea typeface="黑体" panose="02010609060101010101" pitchFamily="49" charset="-122"/>
                      </a:rPr>
                      <m:t>(</m:t>
                    </m:r>
                    <m:r>
                      <a:rPr lang="en-US" altLang="zh-CN" i="1" dirty="0">
                        <a:latin typeface="Cambria Math" panose="02040503050406030204"/>
                        <a:ea typeface="黑体" panose="02010609060101010101" pitchFamily="49" charset="-122"/>
                      </a:rPr>
                      <m:t>𝑎</m:t>
                    </m:r>
                    <m:r>
                      <a:rPr lang="en-US" altLang="zh-CN" i="1" dirty="0">
                        <a:latin typeface="Cambria Math" panose="02040503050406030204"/>
                        <a:ea typeface="黑体" panose="02010609060101010101" pitchFamily="49" charset="-122"/>
                      </a:rPr>
                      <m:t>,</m:t>
                    </m:r>
                    <m:r>
                      <a:rPr lang="en-US" altLang="zh-CN" i="1" dirty="0">
                        <a:latin typeface="Cambria Math" panose="02040503050406030204"/>
                        <a:ea typeface="黑体" panose="02010609060101010101" pitchFamily="49" charset="-122"/>
                      </a:rPr>
                      <m:t>𝑏</m:t>
                    </m:r>
                    <m:r>
                      <a:rPr lang="en-US" altLang="zh-CN" i="1" dirty="0">
                        <a:latin typeface="Cambria Math" panose="02040503050406030204"/>
                        <a:ea typeface="黑体" panose="02010609060101010101" pitchFamily="49" charset="-122"/>
                      </a:rPr>
                      <m:t>)</m:t>
                    </m:r>
                  </m:oMath>
                </a14:m>
                <a:r>
                  <a:rPr lang="zh-CN" altLang="en-US" dirty="0">
                    <a:latin typeface="黑体" panose="02010609060101010101" pitchFamily="49" charset="-122"/>
                    <a:ea typeface="黑体" panose="02010609060101010101" pitchFamily="49" charset="-122"/>
                    <a:sym typeface="+mn-ea"/>
                  </a:rPr>
                  <a:t>最小。在线性回归中，解决此目标的方法叫最小二乘法。</a:t>
                </a:r>
              </a:p>
              <a:p>
                <a:pPr marL="285750" indent="-285750">
                  <a:lnSpc>
                    <a:spcPct val="120000"/>
                  </a:lnSpc>
                  <a:buFont typeface="Wingdings" panose="05000000000000000000" pitchFamily="2" charset="2"/>
                  <a:buChar char="l"/>
                </a:pPr>
                <a:r>
                  <a:rPr lang="zh-CN" altLang="en-US" dirty="0">
                    <a:latin typeface="黑体" panose="02010609060101010101" pitchFamily="49" charset="-122"/>
                    <a:ea typeface="黑体" panose="02010609060101010101" pitchFamily="49" charset="-122"/>
                    <a:sym typeface="+mn-ea"/>
                  </a:rPr>
                  <a:t>一般而言，要使函数具有最小值，可对</a:t>
                </a:r>
                <a14:m>
                  <m:oMath xmlns:m="http://schemas.openxmlformats.org/officeDocument/2006/math">
                    <m:r>
                      <a:rPr lang="en-US" altLang="zh-CN" i="1" dirty="0">
                        <a:latin typeface="Cambria Math" panose="02040503050406030204"/>
                        <a:ea typeface="黑体" panose="02010609060101010101" pitchFamily="49" charset="-122"/>
                      </a:rPr>
                      <m:t>𝐿</m:t>
                    </m:r>
                    <m:r>
                      <a:rPr lang="en-US" altLang="zh-CN" i="1" dirty="0">
                        <a:latin typeface="Cambria Math" panose="02040503050406030204"/>
                        <a:ea typeface="黑体" panose="02010609060101010101" pitchFamily="49" charset="-122"/>
                      </a:rPr>
                      <m:t>(</m:t>
                    </m:r>
                    <m:r>
                      <a:rPr lang="en-US" altLang="zh-CN" i="1" dirty="0">
                        <a:latin typeface="Cambria Math" panose="02040503050406030204"/>
                        <a:ea typeface="黑体" panose="02010609060101010101" pitchFamily="49" charset="-122"/>
                      </a:rPr>
                      <m:t>𝑎</m:t>
                    </m:r>
                    <m:r>
                      <a:rPr lang="en-US" altLang="zh-CN" i="1" dirty="0">
                        <a:latin typeface="Cambria Math" panose="02040503050406030204"/>
                        <a:ea typeface="黑体" panose="02010609060101010101" pitchFamily="49" charset="-122"/>
                      </a:rPr>
                      <m:t>,</m:t>
                    </m:r>
                    <m:r>
                      <a:rPr lang="en-US" altLang="zh-CN" i="1" dirty="0">
                        <a:latin typeface="Cambria Math" panose="02040503050406030204"/>
                        <a:ea typeface="黑体" panose="02010609060101010101" pitchFamily="49" charset="-122"/>
                      </a:rPr>
                      <m:t>𝑏</m:t>
                    </m:r>
                    <m:r>
                      <a:rPr lang="en-US" altLang="zh-CN" i="1" dirty="0">
                        <a:latin typeface="Cambria Math" panose="02040503050406030204"/>
                        <a:ea typeface="黑体" panose="02010609060101010101" pitchFamily="49" charset="-122"/>
                      </a:rPr>
                      <m:t>)</m:t>
                    </m:r>
                  </m:oMath>
                </a14:m>
                <a:r>
                  <a:rPr lang="zh-CN" altLang="en-US" dirty="0">
                    <a:latin typeface="黑体" panose="02010609060101010101" pitchFamily="49" charset="-122"/>
                    <a:ea typeface="黑体" panose="02010609060101010101" pitchFamily="49" charset="-122"/>
                    <a:sym typeface="+mn-ea"/>
                  </a:rPr>
                  <a:t> 参数</a:t>
                </a:r>
                <a14:m>
                  <m:oMath xmlns:m="http://schemas.openxmlformats.org/officeDocument/2006/math">
                    <m:r>
                      <a:rPr lang="en-US" altLang="zh-CN" i="1">
                        <a:latin typeface="Cambria Math" panose="02040503050406030204"/>
                      </a:rPr>
                      <m:t>𝑎</m:t>
                    </m:r>
                  </m:oMath>
                </a14:m>
                <a:r>
                  <a:rPr lang="zh-CN" altLang="en-US" dirty="0">
                    <a:latin typeface="黑体" panose="02010609060101010101" pitchFamily="49" charset="-122"/>
                    <a:ea typeface="黑体" panose="02010609060101010101" pitchFamily="49" charset="-122"/>
                    <a:sym typeface="+mn-ea"/>
                  </a:rPr>
                  <a:t>和</a:t>
                </a:r>
                <a14:m>
                  <m:oMath xmlns:m="http://schemas.openxmlformats.org/officeDocument/2006/math">
                    <m:r>
                      <a:rPr lang="en-US" altLang="zh-CN" i="1">
                        <a:latin typeface="Cambria Math" panose="02040503050406030204"/>
                      </a:rPr>
                      <m:t>𝑏</m:t>
                    </m:r>
                  </m:oMath>
                </a14:m>
                <a:r>
                  <a:rPr lang="zh-CN" altLang="en-US" dirty="0">
                    <a:latin typeface="黑体" panose="02010609060101010101" pitchFamily="49" charset="-122"/>
                    <a:ea typeface="黑体" panose="02010609060101010101" pitchFamily="49" charset="-122"/>
                    <a:sym typeface="+mn-ea"/>
                  </a:rPr>
                  <a:t>分别求导，令其导数值为零，再求取参数</a:t>
                </a:r>
                <a14:m>
                  <m:oMath xmlns:m="http://schemas.openxmlformats.org/officeDocument/2006/math">
                    <m:r>
                      <a:rPr lang="en-US" altLang="zh-CN" i="1">
                        <a:latin typeface="Cambria Math" panose="02040503050406030204"/>
                      </a:rPr>
                      <m:t>𝑎</m:t>
                    </m:r>
                  </m:oMath>
                </a14:m>
                <a:r>
                  <a:rPr lang="zh-CN" altLang="en-US" dirty="0">
                    <a:latin typeface="黑体" panose="02010609060101010101" pitchFamily="49" charset="-122"/>
                    <a:ea typeface="黑体" panose="02010609060101010101" pitchFamily="49" charset="-122"/>
                    <a:sym typeface="+mn-ea"/>
                  </a:rPr>
                  <a:t>和</a:t>
                </a:r>
                <a14:m>
                  <m:oMath xmlns:m="http://schemas.openxmlformats.org/officeDocument/2006/math">
                    <m:r>
                      <a:rPr lang="en-US" altLang="zh-CN" i="1">
                        <a:latin typeface="Cambria Math" panose="02040503050406030204"/>
                      </a:rPr>
                      <m:t>𝑏</m:t>
                    </m:r>
                  </m:oMath>
                </a14:m>
                <a:r>
                  <a:rPr lang="zh-CN" altLang="en-US" dirty="0">
                    <a:latin typeface="黑体" panose="02010609060101010101" pitchFamily="49" charset="-122"/>
                    <a:ea typeface="黑体" panose="02010609060101010101" pitchFamily="49" charset="-122"/>
                    <a:sym typeface="+mn-ea"/>
                  </a:rPr>
                  <a:t>的取值。</a:t>
                </a:r>
                <a:endParaRPr lang="en-US" altLang="zh-CN" dirty="0">
                  <a:latin typeface="黑体" panose="02010609060101010101" pitchFamily="49" charset="-122"/>
                  <a:ea typeface="黑体" panose="02010609060101010101" pitchFamily="49" charset="-122"/>
                </a:endParaRPr>
              </a:p>
            </p:txBody>
          </p:sp>
        </mc:Choice>
        <mc:Fallback>
          <p:sp>
            <p:nvSpPr>
              <p:cNvPr id="7" name="矩形 6"/>
              <p:cNvSpPr>
                <a:spLocks noRot="1" noChangeAspect="1" noMove="1" noResize="1" noEditPoints="1" noAdjustHandles="1" noChangeArrowheads="1" noChangeShapeType="1" noTextEdit="1"/>
              </p:cNvSpPr>
              <p:nvPr/>
            </p:nvSpPr>
            <p:spPr>
              <a:xfrm>
                <a:off x="5702300" y="3756660"/>
                <a:ext cx="6211570" cy="2795905"/>
              </a:xfrm>
              <a:prstGeom prst="rect">
                <a:avLst/>
              </a:prstGeom>
              <a:blipFill>
                <a:blip r:embed="rId5"/>
                <a:stretch>
                  <a:fillRect l="-612" t="-905" r="-612"/>
                </a:stretch>
              </a:blipFill>
            </p:spPr>
            <p:txBody>
              <a:bodyPr/>
              <a:lstStyle/>
              <a:p>
                <a:r>
                  <a:rPr lang="en-CN">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5.2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线性回归</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a:t>
            </a:r>
            <a:r>
              <a:rPr lang="en-US" altLang="zh-CN"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L</a:t>
            </a:r>
            <a:r>
              <a:rPr lang="zh-CN" altLang="en-US"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inear </a:t>
            </a:r>
            <a:r>
              <a:rPr lang="en-US" altLang="zh-CN"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R</a:t>
            </a:r>
            <a:r>
              <a:rPr lang="zh-CN" altLang="en-US"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egression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a:t>
            </a: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90851" name="Text Box 3"/>
          <p:cNvSpPr txBox="1">
            <a:spLocks noChangeArrowheads="1"/>
          </p:cNvSpPr>
          <p:nvPr/>
        </p:nvSpPr>
        <p:spPr bwMode="auto">
          <a:xfrm>
            <a:off x="239185" y="962025"/>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eaLnBrk="1" hangingPunct="1">
              <a:lnSpc>
                <a:spcPct val="150000"/>
              </a:lnSpc>
              <a:buFont typeface="Wingdings" panose="05000000000000000000" charset="0"/>
              <a:buNone/>
            </a:pP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1.参数学习</a:t>
            </a:r>
            <a:endParaRPr lang="zh-CN" altLang="en-US" sz="2800" dirty="0">
              <a:latin typeface="Times New Roman" panose="02020603050405020304" pitchFamily="18" charset="0"/>
              <a:ea typeface="仿宋_GB2312" pitchFamily="49" charset="-122"/>
            </a:endParaRPr>
          </a:p>
        </p:txBody>
      </p:sp>
      <mc:AlternateContent xmlns:mc="http://schemas.openxmlformats.org/markup-compatibility/2006" xmlns:a14="http://schemas.microsoft.com/office/drawing/2010/main">
        <mc:Choice Requires="a14">
          <p:sp>
            <p:nvSpPr>
              <p:cNvPr id="4" name="矩形 3"/>
              <p:cNvSpPr/>
              <p:nvPr/>
            </p:nvSpPr>
            <p:spPr>
              <a:xfrm>
                <a:off x="526935" y="1699049"/>
                <a:ext cx="2951018" cy="398780"/>
              </a:xfrm>
              <a:prstGeom prst="rect">
                <a:avLst/>
              </a:prstGeom>
            </p:spPr>
            <p:txBody>
              <a:bodyPr wrap="square">
                <a:spAutoFit/>
              </a:bodyPr>
              <a:lstStyle/>
              <a:p>
                <a:r>
                  <a:rPr lang="zh-CN" altLang="en-US" sz="2000" dirty="0">
                    <a:latin typeface="黑体" panose="02010609060101010101" pitchFamily="49" charset="-122"/>
                    <a:ea typeface="黑体" panose="02010609060101010101" pitchFamily="49" charset="-122"/>
                  </a:rPr>
                  <a:t>回归模型：</a:t>
                </a:r>
                <a14:m>
                  <m:oMath xmlns:m="http://schemas.openxmlformats.org/officeDocument/2006/math">
                    <m:r>
                      <a:rPr lang="en-US" altLang="zh-CN" sz="2000" i="1">
                        <a:latin typeface="Cambria Math" panose="02040503050406030204"/>
                      </a:rPr>
                      <m:t>𝑦</m:t>
                    </m:r>
                    <m:r>
                      <a:rPr lang="en-US" altLang="zh-CN" sz="2000" i="1">
                        <a:latin typeface="Cambria Math" panose="02040503050406030204"/>
                      </a:rPr>
                      <m:t>=</m:t>
                    </m:r>
                    <m:r>
                      <a:rPr lang="en-US" altLang="zh-CN" sz="2000" i="1">
                        <a:latin typeface="Cambria Math" panose="02040503050406030204"/>
                      </a:rPr>
                      <m:t>𝑎𝑥</m:t>
                    </m:r>
                    <m:r>
                      <a:rPr lang="en-US" altLang="zh-CN" sz="2000" i="1">
                        <a:latin typeface="Cambria Math" panose="02040503050406030204"/>
                      </a:rPr>
                      <m:t>+</m:t>
                    </m:r>
                    <m:r>
                      <a:rPr lang="en-US" altLang="zh-CN" sz="2000" i="1">
                        <a:latin typeface="Cambria Math" panose="02040503050406030204"/>
                      </a:rPr>
                      <m:t>𝑏</m:t>
                    </m:r>
                  </m:oMath>
                </a14:m>
                <a:endParaRPr lang="zh-CN" altLang="en-US" sz="2000" dirty="0">
                  <a:latin typeface="黑体" panose="02010609060101010101" pitchFamily="49" charset="-122"/>
                  <a:ea typeface="黑体" panose="02010609060101010101" pitchFamily="49"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526935" y="1699049"/>
                <a:ext cx="2951018" cy="398780"/>
              </a:xfrm>
              <a:prstGeom prst="rect">
                <a:avLst/>
              </a:prstGeom>
              <a:blipFill rotWithShape="1">
                <a:blip r:embed="rId2"/>
                <a:stretch>
                  <a:fillRect l="-18" t="-106" r="2" b="10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p:cNvSpPr/>
              <p:nvPr/>
            </p:nvSpPr>
            <p:spPr>
              <a:xfrm>
                <a:off x="6300470" y="1165860"/>
                <a:ext cx="3800475" cy="1221740"/>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func>
                        <m:funcPr>
                          <m:ctrlPr>
                            <a:rPr lang="en-US" altLang="zh-CN" b="0" i="1" dirty="0" smtClean="0">
                              <a:latin typeface="Cambria Math" panose="02040503050406030204" pitchFamily="18" charset="0"/>
                              <a:ea typeface="黑体" panose="02010609060101010101" pitchFamily="49" charset="-122"/>
                            </a:rPr>
                          </m:ctrlPr>
                        </m:funcPr>
                        <m:fName>
                          <m:limLow>
                            <m:limLowPr>
                              <m:ctrlPr>
                                <a:rPr lang="en-US" altLang="zh-CN" b="0" i="1" dirty="0" smtClean="0">
                                  <a:latin typeface="Cambria Math" panose="02040503050406030204" pitchFamily="18" charset="0"/>
                                  <a:ea typeface="黑体" panose="02010609060101010101" pitchFamily="49" charset="-122"/>
                                </a:rPr>
                              </m:ctrlPr>
                            </m:limLowPr>
                            <m:e>
                              <m:r>
                                <m:rPr>
                                  <m:sty m:val="p"/>
                                </m:rPr>
                                <a:rPr lang="en-US" altLang="zh-CN" b="0" i="0" dirty="0" smtClean="0">
                                  <a:latin typeface="Cambria Math" panose="02040503050406030204"/>
                                  <a:ea typeface="黑体" panose="02010609060101010101" pitchFamily="49" charset="-122"/>
                                </a:rPr>
                                <m:t>min</m:t>
                              </m:r>
                            </m:e>
                            <m:lim>
                              <m:r>
                                <a:rPr lang="en-US" altLang="zh-CN" b="0" i="1" dirty="0" smtClean="0">
                                  <a:latin typeface="Cambria Math" panose="02040503050406030204"/>
                                  <a:ea typeface="黑体" panose="02010609060101010101" pitchFamily="49" charset="-122"/>
                                </a:rPr>
                                <m:t>𝑎</m:t>
                              </m:r>
                              <m:r>
                                <a:rPr lang="en-US" altLang="zh-CN" b="0" i="1" dirty="0" smtClean="0">
                                  <a:latin typeface="Cambria Math" panose="02040503050406030204"/>
                                  <a:ea typeface="黑体" panose="02010609060101010101" pitchFamily="49" charset="-122"/>
                                </a:rPr>
                                <m:t>,</m:t>
                              </m:r>
                              <m:r>
                                <a:rPr lang="en-US" altLang="zh-CN" b="0" i="1" dirty="0" smtClean="0">
                                  <a:latin typeface="Cambria Math" panose="02040503050406030204"/>
                                  <a:ea typeface="黑体" panose="02010609060101010101" pitchFamily="49" charset="-122"/>
                                </a:rPr>
                                <m:t>𝑏</m:t>
                              </m:r>
                            </m:lim>
                          </m:limLow>
                        </m:fName>
                        <m:e>
                          <m:r>
                            <a:rPr lang="en-US" altLang="zh-CN" i="1" dirty="0" smtClean="0">
                              <a:latin typeface="Cambria Math" panose="02040503050406030204"/>
                              <a:ea typeface="黑体" panose="02010609060101010101" pitchFamily="49" charset="-122"/>
                            </a:rPr>
                            <m:t>𝐿</m:t>
                          </m:r>
                          <m:r>
                            <a:rPr lang="en-US" altLang="zh-CN" i="1" dirty="0">
                              <a:latin typeface="Cambria Math" panose="02040503050406030204"/>
                              <a:ea typeface="黑体" panose="02010609060101010101" pitchFamily="49" charset="-122"/>
                            </a:rPr>
                            <m:t>(</m:t>
                          </m:r>
                          <m:r>
                            <a:rPr lang="en-US" altLang="zh-CN" i="1" dirty="0">
                              <a:latin typeface="Cambria Math" panose="02040503050406030204"/>
                              <a:ea typeface="黑体" panose="02010609060101010101" pitchFamily="49" charset="-122"/>
                            </a:rPr>
                            <m:t>𝑎</m:t>
                          </m:r>
                          <m:r>
                            <a:rPr lang="en-US" altLang="zh-CN" i="1" dirty="0">
                              <a:latin typeface="Cambria Math" panose="02040503050406030204"/>
                              <a:ea typeface="黑体" panose="02010609060101010101" pitchFamily="49" charset="-122"/>
                            </a:rPr>
                            <m:t>,</m:t>
                          </m:r>
                          <m:r>
                            <a:rPr lang="en-US" altLang="zh-CN" i="1" dirty="0">
                              <a:latin typeface="Cambria Math" panose="02040503050406030204"/>
                              <a:ea typeface="黑体" panose="02010609060101010101" pitchFamily="49" charset="-122"/>
                            </a:rPr>
                            <m:t>𝑏</m:t>
                          </m:r>
                          <m:r>
                            <a:rPr lang="en-US" altLang="zh-CN" i="1" dirty="0">
                              <a:latin typeface="Cambria Math" panose="02040503050406030204"/>
                              <a:ea typeface="黑体" panose="02010609060101010101" pitchFamily="49" charset="-122"/>
                            </a:rPr>
                            <m:t>)=</m:t>
                          </m:r>
                          <m:nary>
                            <m:naryPr>
                              <m:chr m:val="∑"/>
                              <m:ctrlPr>
                                <a:rPr lang="en-US" altLang="zh-CN" i="1">
                                  <a:latin typeface="Cambria Math" panose="02040503050406030204" pitchFamily="18" charset="0"/>
                                  <a:ea typeface="黑体" panose="02010609060101010101" pitchFamily="49" charset="-122"/>
                                </a:rPr>
                              </m:ctrlPr>
                            </m:naryPr>
                            <m:sub>
                              <m:r>
                                <m:rPr>
                                  <m:brk m:alnAt="23"/>
                                </m:rPr>
                                <a:rPr lang="en-US" altLang="zh-CN" i="1">
                                  <a:latin typeface="Cambria Math" panose="02040503050406030204"/>
                                  <a:ea typeface="黑体" panose="02010609060101010101" pitchFamily="49" charset="-122"/>
                                </a:rPr>
                                <m:t>𝑖</m:t>
                              </m:r>
                              <m:r>
                                <a:rPr lang="en-US" altLang="zh-CN" i="1">
                                  <a:latin typeface="Cambria Math" panose="02040503050406030204"/>
                                  <a:ea typeface="黑体" panose="02010609060101010101" pitchFamily="49" charset="-122"/>
                                </a:rPr>
                                <m:t>=1</m:t>
                              </m:r>
                            </m:sub>
                            <m:sup>
                              <m:r>
                                <a:rPr lang="en-US" altLang="zh-CN" i="1">
                                  <a:latin typeface="Cambria Math" panose="02040503050406030204"/>
                                  <a:ea typeface="黑体" panose="02010609060101010101" pitchFamily="49" charset="-122"/>
                                </a:rPr>
                                <m:t>𝑛</m:t>
                              </m:r>
                            </m:sup>
                            <m:e>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panose="02040503050406030204"/>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a:ea typeface="黑体" panose="02010609060101010101" pitchFamily="49" charset="-122"/>
                                        </a:rPr>
                                        <m:t>𝑦</m:t>
                                      </m:r>
                                    </m:e>
                                    <m:sub>
                                      <m:r>
                                        <a:rPr lang="en-US" altLang="zh-CN" i="1">
                                          <a:latin typeface="Cambria Math" panose="02040503050406030204"/>
                                          <a:ea typeface="黑体" panose="02010609060101010101" pitchFamily="49" charset="-122"/>
                                        </a:rPr>
                                        <m:t>𝑖</m:t>
                                      </m:r>
                                    </m:sub>
                                  </m:sSub>
                                  <m:r>
                                    <a:rPr lang="en-US" altLang="zh-CN" i="1">
                                      <a:latin typeface="Cambria Math" panose="02040503050406030204"/>
                                      <a:ea typeface="黑体" panose="02010609060101010101" pitchFamily="49" charset="-122"/>
                                    </a:rPr>
                                    <m:t>−</m:t>
                                  </m:r>
                                  <m:r>
                                    <a:rPr lang="en-US" altLang="zh-CN" i="1">
                                      <a:latin typeface="Cambria Math" panose="02040503050406030204"/>
                                      <a:ea typeface="黑体" panose="02010609060101010101" pitchFamily="49" charset="-122"/>
                                    </a:rPr>
                                    <m:t>𝑎</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a:ea typeface="黑体" panose="02010609060101010101" pitchFamily="49" charset="-122"/>
                                        </a:rPr>
                                        <m:t>𝑥</m:t>
                                      </m:r>
                                    </m:e>
                                    <m:sub>
                                      <m:r>
                                        <a:rPr lang="en-US" altLang="zh-CN" i="1">
                                          <a:latin typeface="Cambria Math" panose="02040503050406030204"/>
                                          <a:ea typeface="黑体" panose="02010609060101010101" pitchFamily="49" charset="-122"/>
                                        </a:rPr>
                                        <m:t>𝑖</m:t>
                                      </m:r>
                                    </m:sub>
                                  </m:sSub>
                                  <m:r>
                                    <a:rPr lang="en-US" altLang="zh-CN" i="1">
                                      <a:latin typeface="Cambria Math" panose="02040503050406030204"/>
                                      <a:ea typeface="黑体" panose="02010609060101010101" pitchFamily="49" charset="-122"/>
                                    </a:rPr>
                                    <m:t>−</m:t>
                                  </m:r>
                                  <m:r>
                                    <a:rPr lang="en-US" altLang="zh-CN" i="1">
                                      <a:latin typeface="Cambria Math" panose="02040503050406030204"/>
                                      <a:ea typeface="黑体" panose="02010609060101010101" pitchFamily="49" charset="-122"/>
                                    </a:rPr>
                                    <m:t>𝑏</m:t>
                                  </m:r>
                                  <m:r>
                                    <a:rPr lang="en-US" altLang="zh-CN" i="1">
                                      <a:latin typeface="Cambria Math" panose="02040503050406030204"/>
                                      <a:ea typeface="黑体" panose="02010609060101010101" pitchFamily="49" charset="-122"/>
                                    </a:rPr>
                                    <m:t> )</m:t>
                                  </m:r>
                                </m:e>
                                <m:sup>
                                  <m:r>
                                    <a:rPr lang="en-US" altLang="zh-CN" i="1">
                                      <a:latin typeface="Cambria Math" panose="02040503050406030204"/>
                                      <a:ea typeface="黑体" panose="02010609060101010101" pitchFamily="49" charset="-122"/>
                                    </a:rPr>
                                    <m:t>2</m:t>
                                  </m:r>
                                </m:sup>
                              </m:sSup>
                            </m:e>
                          </m:nary>
                        </m:e>
                      </m:func>
                    </m:oMath>
                  </m:oMathPara>
                </a14:m>
                <a:endParaRPr lang="en-US" altLang="zh-CN" dirty="0">
                  <a:latin typeface="黑体" panose="02010609060101010101" pitchFamily="49" charset="-122"/>
                  <a:ea typeface="黑体" panose="02010609060101010101" pitchFamily="49" charset="-122"/>
                </a:endParaRPr>
              </a:p>
            </p:txBody>
          </p:sp>
        </mc:Choice>
        <mc:Fallback>
          <p:sp>
            <p:nvSpPr>
              <p:cNvPr id="3" name="矩形 2"/>
              <p:cNvSpPr>
                <a:spLocks noRot="1" noChangeAspect="1" noMove="1" noResize="1" noEditPoints="1" noAdjustHandles="1" noChangeArrowheads="1" noChangeShapeType="1" noTextEdit="1"/>
              </p:cNvSpPr>
              <p:nvPr/>
            </p:nvSpPr>
            <p:spPr>
              <a:xfrm>
                <a:off x="6300470" y="1165860"/>
                <a:ext cx="3800475" cy="1221740"/>
              </a:xfrm>
              <a:prstGeom prst="rect">
                <a:avLst/>
              </a:prstGeom>
              <a:blipFill>
                <a:blip r:embed="rId3"/>
                <a:stretch>
                  <a:fillRect t="-38776" b="-10510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527229" y="2192673"/>
                <a:ext cx="4206216"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a:rPr>
                            <m:t>𝜕</m:t>
                          </m:r>
                          <m:r>
                            <a:rPr lang="en-US" altLang="zh-CN" b="0" i="1" smtClean="0">
                              <a:latin typeface="Cambria Math" panose="02040503050406030204"/>
                            </a:rPr>
                            <m:t>𝐿</m:t>
                          </m:r>
                          <m:r>
                            <a:rPr lang="en-US" altLang="zh-CN" b="0" i="1" smtClean="0">
                              <a:latin typeface="Cambria Math" panose="02040503050406030204"/>
                            </a:rPr>
                            <m:t>(</m:t>
                          </m:r>
                          <m:r>
                            <a:rPr lang="en-US" altLang="zh-CN" b="0" i="1" smtClean="0">
                              <a:latin typeface="Cambria Math" panose="02040503050406030204"/>
                            </a:rPr>
                            <m:t>𝑎</m:t>
                          </m:r>
                          <m:r>
                            <a:rPr lang="en-US" altLang="zh-CN" b="0" i="1" smtClean="0">
                              <a:latin typeface="Cambria Math" panose="02040503050406030204"/>
                            </a:rPr>
                            <m:t>,</m:t>
                          </m:r>
                          <m:r>
                            <a:rPr lang="en-US" altLang="zh-CN" b="0" i="1" smtClean="0">
                              <a:latin typeface="Cambria Math" panose="02040503050406030204"/>
                            </a:rPr>
                            <m:t>𝑏</m:t>
                          </m:r>
                          <m:r>
                            <a:rPr lang="en-US" altLang="zh-CN" b="0" i="1" smtClean="0">
                              <a:latin typeface="Cambria Math" panose="02040503050406030204"/>
                            </a:rPr>
                            <m:t>)</m:t>
                          </m:r>
                        </m:num>
                        <m:den>
                          <m:r>
                            <a:rPr lang="zh-CN" altLang="en-US" i="1" smtClean="0">
                              <a:latin typeface="Cambria Math" panose="02040503050406030204"/>
                            </a:rPr>
                            <m:t>𝜕</m:t>
                          </m:r>
                          <m:r>
                            <a:rPr lang="en-US" altLang="zh-CN" b="0" i="1" smtClean="0">
                              <a:latin typeface="Cambria Math" panose="02040503050406030204"/>
                            </a:rPr>
                            <m:t>𝑎</m:t>
                          </m:r>
                        </m:den>
                      </m:f>
                      <m:r>
                        <a:rPr lang="en-US" altLang="zh-CN" i="1" smtClean="0">
                          <a:latin typeface="Cambria Math" panose="02040503050406030204"/>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a:rPr>
                            <m:t>𝑖</m:t>
                          </m:r>
                          <m:r>
                            <a:rPr lang="en-US" altLang="zh-CN" b="0" i="1" smtClean="0">
                              <a:latin typeface="Cambria Math" panose="02040503050406030204"/>
                            </a:rPr>
                            <m:t>=1</m:t>
                          </m:r>
                        </m:sub>
                        <m:sup>
                          <m:r>
                            <a:rPr lang="en-US" altLang="zh-CN" b="0" i="1" smtClean="0">
                              <a:latin typeface="Cambria Math" panose="02040503050406030204"/>
                            </a:rPr>
                            <m:t>𝑛</m:t>
                          </m:r>
                        </m:sup>
                        <m:e>
                          <m:r>
                            <a:rPr lang="en-US" altLang="zh-CN" b="0" i="1" smtClean="0">
                              <a:latin typeface="Cambria Math" panose="02040503050406030204"/>
                            </a:rPr>
                            <m:t>2</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a:rPr>
                                    <m:t>𝑦</m:t>
                                  </m:r>
                                </m:e>
                                <m:sub>
                                  <m:r>
                                    <a:rPr lang="en-US" altLang="zh-CN" b="0" i="1" smtClean="0">
                                      <a:latin typeface="Cambria Math" panose="02040503050406030204"/>
                                    </a:rPr>
                                    <m:t>𝑖</m:t>
                                  </m:r>
                                </m:sub>
                              </m:sSub>
                              <m:r>
                                <a:rPr lang="en-US" altLang="zh-CN" b="0" i="1" smtClean="0">
                                  <a:latin typeface="Cambria Math" panose="02040503050406030204"/>
                                </a:rPr>
                                <m:t>−</m:t>
                              </m:r>
                              <m:r>
                                <a:rPr lang="en-US" altLang="zh-CN" b="0" i="1" smtClean="0">
                                  <a:latin typeface="Cambria Math" panose="02040503050406030204"/>
                                </a:rPr>
                                <m:t>𝑎</m:t>
                              </m:r>
                              <m:sSub>
                                <m:sSubPr>
                                  <m:ctrlPr>
                                    <a:rPr lang="en-US" altLang="zh-CN" b="0" i="1" smtClean="0">
                                      <a:latin typeface="Cambria Math" panose="02040503050406030204" pitchFamily="18" charset="0"/>
                                    </a:rPr>
                                  </m:ctrlPr>
                                </m:sSubPr>
                                <m:e>
                                  <m:r>
                                    <a:rPr lang="en-US" altLang="zh-CN" b="0" i="1" smtClean="0">
                                      <a:latin typeface="Cambria Math" panose="02040503050406030204"/>
                                    </a:rPr>
                                    <m:t>𝑥</m:t>
                                  </m:r>
                                </m:e>
                                <m:sub>
                                  <m:r>
                                    <a:rPr lang="en-US" altLang="zh-CN" b="0" i="1" smtClean="0">
                                      <a:latin typeface="Cambria Math" panose="02040503050406030204"/>
                                    </a:rPr>
                                    <m:t>𝑖</m:t>
                                  </m:r>
                                </m:sub>
                              </m:sSub>
                              <m:r>
                                <a:rPr lang="en-US" altLang="zh-CN" b="0" i="1" smtClean="0">
                                  <a:latin typeface="Cambria Math" panose="02040503050406030204"/>
                                </a:rPr>
                                <m:t>−</m:t>
                              </m:r>
                              <m:r>
                                <a:rPr lang="en-US" altLang="zh-CN" b="0" i="1" smtClean="0">
                                  <a:latin typeface="Cambria Math" panose="02040503050406030204"/>
                                </a:rPr>
                                <m:t>𝑏</m:t>
                              </m:r>
                            </m:e>
                          </m:d>
                          <m:d>
                            <m:dPr>
                              <m:ctrlPr>
                                <a:rPr lang="en-US" altLang="zh-CN" b="0" i="1" smtClean="0">
                                  <a:latin typeface="Cambria Math" panose="02040503050406030204" pitchFamily="18" charset="0"/>
                                </a:rPr>
                              </m:ctrlPr>
                            </m:dPr>
                            <m:e>
                              <m:r>
                                <a:rPr lang="en-US" altLang="zh-CN" b="0" i="1" smtClean="0">
                                  <a:latin typeface="Cambria Math" panose="02040503050406030204"/>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a:rPr>
                                    <m:t>𝑥</m:t>
                                  </m:r>
                                </m:e>
                                <m:sub>
                                  <m:r>
                                    <a:rPr lang="en-US" altLang="zh-CN" b="0" i="1" smtClean="0">
                                      <a:latin typeface="Cambria Math" panose="02040503050406030204"/>
                                    </a:rPr>
                                    <m:t>𝑖</m:t>
                                  </m:r>
                                </m:sub>
                              </m:sSub>
                            </m:e>
                          </m:d>
                          <m:r>
                            <a:rPr lang="en-US" altLang="zh-CN" b="0" i="1" smtClean="0">
                              <a:latin typeface="Cambria Math" panose="02040503050406030204"/>
                            </a:rPr>
                            <m:t>=0</m:t>
                          </m:r>
                        </m:e>
                      </m:nary>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527229" y="2192673"/>
                <a:ext cx="4206216" cy="848566"/>
              </a:xfrm>
              <a:prstGeom prst="rect">
                <a:avLst/>
              </a:prstGeom>
              <a:blipFill rotWithShape="1">
                <a:blip r:embed="rId4"/>
                <a:stretch>
                  <a:fillRect l="-4" t="-2" r="4" b="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27050" y="3093944"/>
                <a:ext cx="4206240" cy="808990"/>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将</a:t>
                </a:r>
                <a14:m>
                  <m:oMath xmlns:m="http://schemas.openxmlformats.org/officeDocument/2006/math">
                    <m:r>
                      <a:rPr lang="en-US" altLang="zh-CN" b="0" i="1" smtClean="0">
                        <a:latin typeface="Cambria Math" panose="02040503050406030204"/>
                        <a:ea typeface="黑体" panose="02010609060101010101" pitchFamily="49" charset="-122"/>
                      </a:rPr>
                      <m:t>𝑏</m:t>
                    </m:r>
                    <m:r>
                      <a:rPr lang="en-US" altLang="zh-CN" i="1" smtClean="0">
                        <a:latin typeface="Cambria Math" panose="02040503050406030204"/>
                        <a:ea typeface="黑体" panose="02010609060101010101" pitchFamily="49" charset="-122"/>
                      </a:rPr>
                      <m:t>=</m:t>
                    </m:r>
                    <m:acc>
                      <m:accPr>
                        <m:chr m:val="̅"/>
                        <m:ctrlPr>
                          <a:rPr lang="en-US" altLang="zh-CN" b="0" i="1" smtClean="0">
                            <a:latin typeface="Cambria Math" panose="02040503050406030204" pitchFamily="18" charset="0"/>
                            <a:ea typeface="黑体" panose="02010609060101010101" pitchFamily="49" charset="-122"/>
                          </a:rPr>
                        </m:ctrlPr>
                      </m:accPr>
                      <m:e>
                        <m:r>
                          <a:rPr lang="en-US" altLang="zh-CN" b="0" i="1" smtClean="0">
                            <a:latin typeface="Cambria Math" panose="02040503050406030204"/>
                            <a:ea typeface="黑体" panose="02010609060101010101" pitchFamily="49" charset="-122"/>
                          </a:rPr>
                          <m:t>𝑦</m:t>
                        </m:r>
                      </m:e>
                    </m:acc>
                    <m:r>
                      <a:rPr lang="en-US" altLang="zh-CN" b="0" i="1" smtClean="0">
                        <a:latin typeface="Cambria Math" panose="02040503050406030204"/>
                        <a:ea typeface="黑体" panose="02010609060101010101" pitchFamily="49" charset="-122"/>
                      </a:rPr>
                      <m:t>−</m:t>
                    </m:r>
                    <m:r>
                      <a:rPr lang="en-US" altLang="zh-CN" b="0" i="1" smtClean="0">
                        <a:latin typeface="Cambria Math" panose="02040503050406030204"/>
                        <a:ea typeface="黑体" panose="02010609060101010101" pitchFamily="49" charset="-122"/>
                      </a:rPr>
                      <m:t>𝑎</m:t>
                    </m:r>
                    <m:acc>
                      <m:accPr>
                        <m:chr m:val="̅"/>
                        <m:ctrlPr>
                          <a:rPr lang="en-US" altLang="zh-CN" b="0" i="1" smtClean="0">
                            <a:latin typeface="Cambria Math" panose="02040503050406030204" pitchFamily="18" charset="0"/>
                            <a:ea typeface="黑体" panose="02010609060101010101" pitchFamily="49" charset="-122"/>
                          </a:rPr>
                        </m:ctrlPr>
                      </m:accPr>
                      <m:e>
                        <m:r>
                          <a:rPr lang="en-US" altLang="zh-CN" b="0" i="1" smtClean="0">
                            <a:latin typeface="Cambria Math" panose="02040503050406030204"/>
                            <a:ea typeface="黑体" panose="02010609060101010101" pitchFamily="49" charset="-122"/>
                          </a:rPr>
                          <m:t>𝑥</m:t>
                        </m:r>
                      </m:e>
                    </m:acc>
                  </m:oMath>
                </a14:m>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a:t>
                </a:r>
                <a14:m>
                  <m:oMath xmlns:m="http://schemas.openxmlformats.org/officeDocument/2006/math">
                    <m:acc>
                      <m:accPr>
                        <m:chr m:val="̅"/>
                        <m:ctrlPr>
                          <a:rPr lang="en-US" altLang="zh-CN" i="1">
                            <a:latin typeface="Cambria Math" panose="02040503050406030204" pitchFamily="18" charset="0"/>
                            <a:ea typeface="黑体" panose="02010609060101010101" pitchFamily="49" charset="-122"/>
                          </a:rPr>
                        </m:ctrlPr>
                      </m:accPr>
                      <m:e>
                        <m:r>
                          <a:rPr lang="en-US" altLang="zh-CN" i="1">
                            <a:latin typeface="Cambria Math" panose="02040503050406030204"/>
                            <a:ea typeface="黑体" panose="02010609060101010101" pitchFamily="49" charset="-122"/>
                          </a:rPr>
                          <m:t>𝑦</m:t>
                        </m:r>
                      </m:e>
                    </m:acc>
                    <m:r>
                      <a:rPr lang="en-US" altLang="zh-CN" b="0" i="1" smtClean="0">
                        <a:latin typeface="Cambria Math" panose="02040503050406030204"/>
                        <a:ea typeface="黑体" panose="02010609060101010101" pitchFamily="49" charset="-122"/>
                      </a:rPr>
                      <m:t>=</m:t>
                    </m:r>
                    <m:f>
                      <m:fPr>
                        <m:ctrlPr>
                          <a:rPr lang="en-US" altLang="zh-CN" i="1" smtClean="0">
                            <a:latin typeface="Cambria Math" panose="02040503050406030204" pitchFamily="18" charset="0"/>
                            <a:ea typeface="黑体" panose="02010609060101010101" pitchFamily="49" charset="-122"/>
                          </a:rPr>
                        </m:ctrlPr>
                      </m:fPr>
                      <m:num>
                        <m:nary>
                          <m:naryPr>
                            <m:chr m:val="∑"/>
                            <m:limLoc m:val="subSup"/>
                            <m:ctrlPr>
                              <a:rPr lang="en-US" altLang="zh-CN" i="1" smtClean="0">
                                <a:latin typeface="Cambria Math" panose="02040503050406030204" pitchFamily="18" charset="0"/>
                                <a:ea typeface="黑体" panose="02010609060101010101" pitchFamily="49" charset="-122"/>
                              </a:rPr>
                            </m:ctrlPr>
                          </m:naryPr>
                          <m:sub>
                            <m:r>
                              <m:rPr>
                                <m:brk m:alnAt="25"/>
                              </m:rPr>
                              <a:rPr lang="en-US" altLang="zh-CN" b="0" i="1" smtClean="0">
                                <a:latin typeface="Cambria Math" panose="02040503050406030204"/>
                                <a:ea typeface="黑体" panose="02010609060101010101" pitchFamily="49" charset="-122"/>
                              </a:rPr>
                              <m:t>𝑖</m:t>
                            </m:r>
                            <m:r>
                              <a:rPr lang="en-US" altLang="zh-CN" b="0" i="1" smtClean="0">
                                <a:latin typeface="Cambria Math" panose="02040503050406030204"/>
                                <a:ea typeface="黑体" panose="02010609060101010101" pitchFamily="49" charset="-122"/>
                              </a:rPr>
                              <m:t>=1</m:t>
                            </m:r>
                          </m:sub>
                          <m:sup>
                            <m:r>
                              <a:rPr lang="en-US" altLang="zh-CN" b="0" i="1" smtClean="0">
                                <a:latin typeface="Cambria Math" panose="02040503050406030204"/>
                                <a:ea typeface="黑体" panose="02010609060101010101" pitchFamily="49" charset="-122"/>
                              </a:rPr>
                              <m:t>𝑛</m:t>
                            </m:r>
                          </m:sup>
                          <m:e>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𝑦</m:t>
                                </m:r>
                              </m:e>
                              <m:sub>
                                <m:r>
                                  <a:rPr lang="en-US" altLang="zh-CN" b="0" i="1" smtClean="0">
                                    <a:latin typeface="Cambria Math" panose="02040503050406030204"/>
                                    <a:ea typeface="黑体" panose="02010609060101010101" pitchFamily="49" charset="-122"/>
                                  </a:rPr>
                                  <m:t>𝑖</m:t>
                                </m:r>
                              </m:sub>
                            </m:sSub>
                          </m:e>
                        </m:nary>
                      </m:num>
                      <m:den>
                        <m:r>
                          <a:rPr lang="en-US" altLang="zh-CN" b="0" i="1" smtClean="0">
                            <a:latin typeface="Cambria Math" panose="02040503050406030204"/>
                            <a:ea typeface="黑体" panose="02010609060101010101" pitchFamily="49" charset="-122"/>
                          </a:rPr>
                          <m:t>𝑛</m:t>
                        </m:r>
                      </m:den>
                    </m:f>
                  </m:oMath>
                </a14:m>
                <a:r>
                  <a:rPr lang="en-US" altLang="zh-CN" dirty="0">
                    <a:latin typeface="黑体" panose="02010609060101010101" pitchFamily="49" charset="-122"/>
                    <a:ea typeface="黑体" panose="02010609060101010101" pitchFamily="49" charset="-122"/>
                  </a:rPr>
                  <a:t>,</a:t>
                </a:r>
                <a:r>
                  <a:rPr lang="en-US" altLang="zh-CN" dirty="0">
                    <a:ea typeface="黑体" panose="02010609060101010101" pitchFamily="49" charset="-122"/>
                  </a:rPr>
                  <a:t> </a:t>
                </a:r>
                <a14:m>
                  <m:oMath xmlns:m="http://schemas.openxmlformats.org/officeDocument/2006/math">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panose="02040503050406030204"/>
                            <a:ea typeface="黑体" panose="02010609060101010101" pitchFamily="49" charset="-122"/>
                          </a:rPr>
                          <m:t>𝑥</m:t>
                        </m:r>
                      </m:e>
                    </m:acc>
                    <m:r>
                      <a:rPr lang="en-US" altLang="zh-CN" i="1">
                        <a:latin typeface="Cambria Math" panose="02040503050406030204"/>
                        <a:ea typeface="黑体" panose="02010609060101010101" pitchFamily="49" charset="-122"/>
                      </a:rPr>
                      <m:t>=</m:t>
                    </m:r>
                    <m:f>
                      <m:fPr>
                        <m:ctrlPr>
                          <a:rPr lang="en-US" altLang="zh-CN" i="1">
                            <a:latin typeface="Cambria Math" panose="02040503050406030204" pitchFamily="18" charset="0"/>
                            <a:ea typeface="黑体" panose="02010609060101010101" pitchFamily="49" charset="-122"/>
                          </a:rPr>
                        </m:ctrlPr>
                      </m:fPr>
                      <m:num>
                        <m:nary>
                          <m:naryPr>
                            <m:chr m:val="∑"/>
                            <m:limLoc m:val="subSup"/>
                            <m:ctrlPr>
                              <a:rPr lang="en-US" altLang="zh-CN" i="1">
                                <a:latin typeface="Cambria Math" panose="02040503050406030204" pitchFamily="18" charset="0"/>
                                <a:ea typeface="黑体" panose="02010609060101010101" pitchFamily="49" charset="-122"/>
                              </a:rPr>
                            </m:ctrlPr>
                          </m:naryPr>
                          <m:sub>
                            <m:r>
                              <m:rPr>
                                <m:brk m:alnAt="25"/>
                              </m:rPr>
                              <a:rPr lang="en-US" altLang="zh-CN" i="1">
                                <a:latin typeface="Cambria Math" panose="02040503050406030204"/>
                                <a:ea typeface="黑体" panose="02010609060101010101" pitchFamily="49" charset="-122"/>
                              </a:rPr>
                              <m:t>𝑖</m:t>
                            </m:r>
                            <m:r>
                              <a:rPr lang="en-US" altLang="zh-CN" i="1">
                                <a:latin typeface="Cambria Math" panose="02040503050406030204"/>
                                <a:ea typeface="黑体" panose="02010609060101010101" pitchFamily="49" charset="-122"/>
                              </a:rPr>
                              <m:t>=1</m:t>
                            </m:r>
                          </m:sub>
                          <m:sup>
                            <m:r>
                              <a:rPr lang="en-US" altLang="zh-CN" i="1">
                                <a:latin typeface="Cambria Math" panose="02040503050406030204"/>
                                <a:ea typeface="黑体" panose="02010609060101010101" pitchFamily="49" charset="-122"/>
                              </a:rPr>
                              <m:t>𝑛</m:t>
                            </m:r>
                          </m:sup>
                          <m:e>
                            <m:sSub>
                              <m:sSubPr>
                                <m:ctrlPr>
                                  <a:rPr lang="en-US" altLang="zh-CN" i="1">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𝑥</m:t>
                                </m:r>
                              </m:e>
                              <m:sub>
                                <m:r>
                                  <a:rPr lang="en-US" altLang="zh-CN" i="1">
                                    <a:latin typeface="Cambria Math" panose="02040503050406030204"/>
                                    <a:ea typeface="黑体" panose="02010609060101010101" pitchFamily="49" charset="-122"/>
                                  </a:rPr>
                                  <m:t>𝑖</m:t>
                                </m:r>
                              </m:sub>
                            </m:sSub>
                          </m:e>
                        </m:nary>
                      </m:num>
                      <m:den>
                        <m:r>
                          <a:rPr lang="en-US" altLang="zh-CN" i="1">
                            <a:latin typeface="Cambria Math" panose="02040503050406030204"/>
                            <a:ea typeface="黑体" panose="02010609060101010101" pitchFamily="49" charset="-122"/>
                          </a:rPr>
                          <m:t>𝑛</m:t>
                        </m:r>
                      </m:den>
                    </m:f>
                  </m:oMath>
                </a14:m>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代入上式</a:t>
                </a:r>
              </a:p>
            </p:txBody>
          </p:sp>
        </mc:Choice>
        <mc:Fallback xmlns="">
          <p:sp>
            <p:nvSpPr>
              <p:cNvPr id="6" name="矩形 5"/>
              <p:cNvSpPr>
                <a:spLocks noRot="1" noChangeAspect="1" noMove="1" noResize="1" noEditPoints="1" noAdjustHandles="1" noChangeArrowheads="1" noChangeShapeType="1" noTextEdit="1"/>
              </p:cNvSpPr>
              <p:nvPr/>
            </p:nvSpPr>
            <p:spPr>
              <a:xfrm>
                <a:off x="527050" y="3093944"/>
                <a:ext cx="4206240" cy="808990"/>
              </a:xfrm>
              <a:prstGeom prst="rect">
                <a:avLst/>
              </a:prstGeom>
              <a:blipFill rotWithShape="1">
                <a:blip r:embed="rId5"/>
                <a:stretch>
                  <a:fillRect t="-28" b="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846486" y="3955639"/>
                <a:ext cx="3627120" cy="844550"/>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=&gt;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a:rPr>
                            <m:t>𝑖</m:t>
                          </m:r>
                          <m:r>
                            <a:rPr lang="en-US" altLang="zh-CN" i="1">
                              <a:latin typeface="Cambria Math" panose="02040503050406030204"/>
                            </a:rPr>
                            <m:t>=1</m:t>
                          </m:r>
                        </m:sub>
                        <m:sup>
                          <m:r>
                            <a:rPr lang="en-US" altLang="zh-CN" i="1">
                              <a:latin typeface="Cambria Math" panose="02040503050406030204"/>
                            </a:rPr>
                            <m:t>𝑛</m:t>
                          </m:r>
                        </m:sup>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a:rPr>
                                    <m:t>𝑦</m:t>
                                  </m:r>
                                </m:e>
                                <m:sub>
                                  <m:r>
                                    <a:rPr lang="en-US" altLang="zh-CN" i="1">
                                      <a:latin typeface="Cambria Math" panose="02040503050406030204"/>
                                    </a:rPr>
                                    <m:t>𝑖</m:t>
                                  </m:r>
                                </m:sub>
                              </m:sSub>
                              <m:r>
                                <a:rPr lang="en-US" altLang="zh-CN" i="1">
                                  <a:latin typeface="Cambria Math" panose="02040503050406030204"/>
                                </a:rPr>
                                <m:t>−</m:t>
                              </m:r>
                              <m:r>
                                <a:rPr lang="en-US" altLang="zh-CN" i="1">
                                  <a:latin typeface="Cambria Math" panose="02040503050406030204"/>
                                </a:rPr>
                                <m:t>𝑎</m:t>
                              </m:r>
                              <m:sSub>
                                <m:sSubPr>
                                  <m:ctrlPr>
                                    <a:rPr lang="en-US" altLang="zh-CN" i="1">
                                      <a:latin typeface="Cambria Math" panose="02040503050406030204" pitchFamily="18" charset="0"/>
                                    </a:rPr>
                                  </m:ctrlPr>
                                </m:sSubPr>
                                <m:e>
                                  <m:r>
                                    <a:rPr lang="en-US" altLang="zh-CN" i="1">
                                      <a:latin typeface="Cambria Math" panose="02040503050406030204"/>
                                    </a:rPr>
                                    <m:t>𝑥</m:t>
                                  </m:r>
                                </m:e>
                                <m:sub>
                                  <m:r>
                                    <a:rPr lang="en-US" altLang="zh-CN" i="1">
                                      <a:latin typeface="Cambria Math" panose="02040503050406030204"/>
                                    </a:rPr>
                                    <m:t>𝑖</m:t>
                                  </m:r>
                                </m:sub>
                              </m:sSub>
                              <m:r>
                                <a:rPr lang="en-US" altLang="zh-CN" i="1">
                                  <a:latin typeface="Cambria Math" panose="02040503050406030204"/>
                                </a:rPr>
                                <m:t>−</m:t>
                              </m:r>
                              <m:acc>
                                <m:accPr>
                                  <m:chr m:val="̅"/>
                                  <m:ctrlPr>
                                    <a:rPr lang="en-US" altLang="zh-CN" i="1">
                                      <a:latin typeface="Cambria Math" panose="02040503050406030204" pitchFamily="18" charset="0"/>
                                      <a:ea typeface="黑体" panose="02010609060101010101" pitchFamily="49" charset="-122"/>
                                    </a:rPr>
                                  </m:ctrlPr>
                                </m:accPr>
                                <m:e>
                                  <m:r>
                                    <a:rPr lang="en-US" altLang="zh-CN" i="1">
                                      <a:latin typeface="Cambria Math" panose="02040503050406030204"/>
                                      <a:ea typeface="黑体" panose="02010609060101010101" pitchFamily="49" charset="-122"/>
                                    </a:rPr>
                                    <m:t>𝑦</m:t>
                                  </m:r>
                                </m:e>
                              </m:acc>
                              <m:r>
                                <a:rPr lang="en-US" altLang="zh-CN" b="0" i="1" smtClean="0">
                                  <a:latin typeface="Cambria Math" panose="02040503050406030204"/>
                                  <a:ea typeface="黑体" panose="02010609060101010101" pitchFamily="49" charset="-122"/>
                                </a:rPr>
                                <m:t>+</m:t>
                              </m:r>
                              <m:r>
                                <a:rPr lang="en-US" altLang="zh-CN" i="1">
                                  <a:latin typeface="Cambria Math" panose="02040503050406030204"/>
                                  <a:ea typeface="黑体" panose="02010609060101010101" pitchFamily="49" charset="-122"/>
                                </a:rPr>
                                <m:t>𝑎</m:t>
                              </m:r>
                              <m:acc>
                                <m:accPr>
                                  <m:chr m:val="̅"/>
                                  <m:ctrlPr>
                                    <a:rPr lang="en-US" altLang="zh-CN" i="1">
                                      <a:latin typeface="Cambria Math" panose="02040503050406030204" pitchFamily="18" charset="0"/>
                                      <a:ea typeface="黑体" panose="02010609060101010101" pitchFamily="49" charset="-122"/>
                                    </a:rPr>
                                  </m:ctrlPr>
                                </m:accPr>
                                <m:e>
                                  <m:r>
                                    <a:rPr lang="en-US" altLang="zh-CN" i="1">
                                      <a:latin typeface="Cambria Math" panose="02040503050406030204"/>
                                      <a:ea typeface="黑体" panose="02010609060101010101" pitchFamily="49" charset="-122"/>
                                    </a:rPr>
                                    <m:t>𝑥</m:t>
                                  </m:r>
                                </m:e>
                              </m:acc>
                            </m:e>
                          </m:d>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a:rPr>
                                    <m:t>𝑥</m:t>
                                  </m:r>
                                </m:e>
                                <m:sub>
                                  <m:r>
                                    <a:rPr lang="en-US" altLang="zh-CN" i="1">
                                      <a:latin typeface="Cambria Math" panose="02040503050406030204"/>
                                    </a:rPr>
                                    <m:t>𝑖</m:t>
                                  </m:r>
                                </m:sub>
                              </m:sSub>
                            </m:e>
                          </m:d>
                          <m:r>
                            <a:rPr lang="en-US" altLang="zh-CN" i="1">
                              <a:latin typeface="Cambria Math" panose="02040503050406030204"/>
                            </a:rPr>
                            <m:t>=0</m:t>
                          </m:r>
                        </m:e>
                      </m:nary>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846486" y="3955639"/>
                <a:ext cx="3627120" cy="844550"/>
              </a:xfrm>
              <a:prstGeom prst="rect">
                <a:avLst/>
              </a:prstGeom>
              <a:blipFill rotWithShape="1">
                <a:blip r:embed="rId6"/>
                <a:stretch>
                  <a:fillRect l="-1" t="-27" r="-262" b="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846487" y="4852894"/>
                <a:ext cx="4003675" cy="844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=&gt;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a:rPr>
                            <m:t>𝑖</m:t>
                          </m:r>
                          <m:r>
                            <a:rPr lang="en-US" altLang="zh-CN" i="1">
                              <a:latin typeface="Cambria Math" panose="02040503050406030204"/>
                            </a:rPr>
                            <m:t>=1</m:t>
                          </m:r>
                        </m:sub>
                        <m:sup>
                          <m:r>
                            <a:rPr lang="en-US" altLang="zh-CN" i="1">
                              <a:latin typeface="Cambria Math" panose="02040503050406030204"/>
                            </a:rPr>
                            <m:t>𝑛</m:t>
                          </m:r>
                        </m:sup>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a:rPr>
                                    <m:t>𝑦</m:t>
                                  </m:r>
                                </m:e>
                                <m:sub>
                                  <m:r>
                                    <a:rPr lang="en-US" altLang="zh-CN" i="1">
                                      <a:latin typeface="Cambria Math" panose="02040503050406030204"/>
                                    </a:rPr>
                                    <m:t>𝑖</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a:rPr>
                                    <m:t>𝑥</m:t>
                                  </m:r>
                                </m:e>
                                <m:sub>
                                  <m:r>
                                    <a:rPr lang="en-US" altLang="zh-CN" b="0" i="1" smtClean="0">
                                      <a:latin typeface="Cambria Math" panose="02040503050406030204"/>
                                    </a:rPr>
                                    <m:t>𝑖</m:t>
                                  </m:r>
                                </m:sub>
                              </m:sSub>
                              <m:r>
                                <a:rPr lang="en-US" altLang="zh-CN" i="1">
                                  <a:latin typeface="Cambria Math" panose="02040503050406030204"/>
                                </a:rPr>
                                <m:t>−</m:t>
                              </m:r>
                              <m:r>
                                <a:rPr lang="en-US" altLang="zh-CN" i="1">
                                  <a:latin typeface="Cambria Math" panose="02040503050406030204"/>
                                </a:rPr>
                                <m:t>𝑎</m:t>
                              </m:r>
                              <m:sSub>
                                <m:sSubPr>
                                  <m:ctrlPr>
                                    <a:rPr lang="en-US" altLang="zh-CN" i="1">
                                      <a:latin typeface="Cambria Math" panose="02040503050406030204" pitchFamily="18" charset="0"/>
                                    </a:rPr>
                                  </m:ctrlPr>
                                </m:sSubPr>
                                <m:e>
                                  <m:r>
                                    <a:rPr lang="en-US" altLang="zh-CN" i="1">
                                      <a:latin typeface="Cambria Math" panose="02040503050406030204"/>
                                    </a:rPr>
                                    <m:t>𝑥</m:t>
                                  </m:r>
                                </m:e>
                                <m:sub>
                                  <m:r>
                                    <a:rPr lang="en-US" altLang="zh-CN" i="1">
                                      <a:latin typeface="Cambria Math" panose="02040503050406030204"/>
                                    </a:rPr>
                                    <m:t>𝑖</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a:rPr>
                                    <m:t>𝑥</m:t>
                                  </m:r>
                                </m:e>
                                <m:sub>
                                  <m:r>
                                    <a:rPr lang="en-US" altLang="zh-CN" b="0" i="1" smtClean="0">
                                      <a:latin typeface="Cambria Math" panose="02040503050406030204"/>
                                    </a:rPr>
                                    <m:t>𝑖</m:t>
                                  </m:r>
                                </m:sub>
                              </m:sSub>
                              <m:r>
                                <a:rPr lang="en-US" altLang="zh-CN" i="1">
                                  <a:latin typeface="Cambria Math" panose="02040503050406030204"/>
                                </a:rPr>
                                <m:t>−</m:t>
                              </m:r>
                              <m:acc>
                                <m:accPr>
                                  <m:chr m:val="̅"/>
                                  <m:ctrlPr>
                                    <a:rPr lang="en-US" altLang="zh-CN" i="1">
                                      <a:latin typeface="Cambria Math" panose="02040503050406030204" pitchFamily="18" charset="0"/>
                                      <a:ea typeface="黑体" panose="02010609060101010101" pitchFamily="49" charset="-122"/>
                                    </a:rPr>
                                  </m:ctrlPr>
                                </m:accPr>
                                <m:e>
                                  <m:r>
                                    <a:rPr lang="en-US" altLang="zh-CN" i="1">
                                      <a:latin typeface="Cambria Math" panose="02040503050406030204"/>
                                      <a:ea typeface="黑体" panose="02010609060101010101" pitchFamily="49" charset="-122"/>
                                    </a:rPr>
                                    <m:t>𝑦</m:t>
                                  </m:r>
                                </m:e>
                              </m:acc>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𝑥</m:t>
                                  </m:r>
                                </m:e>
                                <m:sub>
                                  <m:r>
                                    <a:rPr lang="en-US" altLang="zh-CN" b="0" i="1" smtClean="0">
                                      <a:latin typeface="Cambria Math" panose="02040503050406030204"/>
                                      <a:ea typeface="黑体" panose="02010609060101010101" pitchFamily="49" charset="-122"/>
                                    </a:rPr>
                                    <m:t>𝑖</m:t>
                                  </m:r>
                                </m:sub>
                              </m:sSub>
                              <m:r>
                                <a:rPr lang="en-US" altLang="zh-CN" i="1">
                                  <a:latin typeface="Cambria Math" panose="02040503050406030204"/>
                                  <a:ea typeface="黑体" panose="02010609060101010101" pitchFamily="49" charset="-122"/>
                                </a:rPr>
                                <m:t>+</m:t>
                              </m:r>
                              <m:r>
                                <a:rPr lang="en-US" altLang="zh-CN" i="1">
                                  <a:latin typeface="Cambria Math" panose="02040503050406030204"/>
                                  <a:ea typeface="黑体" panose="02010609060101010101" pitchFamily="49" charset="-122"/>
                                </a:rPr>
                                <m:t>𝑎</m:t>
                              </m:r>
                              <m:acc>
                                <m:accPr>
                                  <m:chr m:val="̅"/>
                                  <m:ctrlPr>
                                    <a:rPr lang="en-US" altLang="zh-CN" i="1">
                                      <a:latin typeface="Cambria Math" panose="02040503050406030204" pitchFamily="18" charset="0"/>
                                      <a:ea typeface="黑体" panose="02010609060101010101" pitchFamily="49" charset="-122"/>
                                    </a:rPr>
                                  </m:ctrlPr>
                                </m:accPr>
                                <m:e>
                                  <m:r>
                                    <a:rPr lang="en-US" altLang="zh-CN" i="1">
                                      <a:latin typeface="Cambria Math" panose="02040503050406030204"/>
                                      <a:ea typeface="黑体" panose="02010609060101010101" pitchFamily="49" charset="-122"/>
                                    </a:rPr>
                                    <m:t>𝑥</m:t>
                                  </m:r>
                                </m:e>
                              </m:acc>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𝑥</m:t>
                                  </m:r>
                                </m:e>
                                <m:sub>
                                  <m:r>
                                    <a:rPr lang="en-US" altLang="zh-CN" b="0" i="1" smtClean="0">
                                      <a:latin typeface="Cambria Math" panose="02040503050406030204"/>
                                      <a:ea typeface="黑体" panose="02010609060101010101" pitchFamily="49" charset="-122"/>
                                    </a:rPr>
                                    <m:t>𝑖</m:t>
                                  </m:r>
                                </m:sub>
                              </m:sSub>
                            </m:e>
                          </m:d>
                          <m:r>
                            <a:rPr lang="en-US" altLang="zh-CN" i="1">
                              <a:latin typeface="Cambria Math" panose="02040503050406030204"/>
                            </a:rPr>
                            <m:t>=0</m:t>
                          </m:r>
                        </m:e>
                      </m:nary>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846487" y="4852894"/>
                <a:ext cx="4003675" cy="844550"/>
              </a:xfrm>
              <a:prstGeom prst="rect">
                <a:avLst/>
              </a:prstGeom>
              <a:blipFill rotWithShape="1">
                <a:blip r:embed="rId7"/>
                <a:stretch>
                  <a:fillRect l="-1" t="-27" r="-237" b="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846352" y="5750149"/>
                <a:ext cx="4443730" cy="844550"/>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=&gt;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a:rPr>
                            <m:t>𝑖</m:t>
                          </m:r>
                          <m:r>
                            <a:rPr lang="en-US" altLang="zh-CN" i="1">
                              <a:latin typeface="Cambria Math" panose="02040503050406030204"/>
                            </a:rPr>
                            <m:t>=1</m:t>
                          </m:r>
                        </m:sub>
                        <m:sup>
                          <m:r>
                            <a:rPr lang="en-US" altLang="zh-CN" i="1">
                              <a:latin typeface="Cambria Math" panose="02040503050406030204"/>
                            </a:rPr>
                            <m:t>𝑛</m:t>
                          </m:r>
                        </m:sup>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a:rPr>
                                    <m:t>𝑦</m:t>
                                  </m:r>
                                </m:e>
                                <m:sub>
                                  <m:r>
                                    <a:rPr lang="en-US" altLang="zh-CN" i="1">
                                      <a:latin typeface="Cambria Math" panose="02040503050406030204"/>
                                    </a:rPr>
                                    <m:t>𝑖</m:t>
                                  </m:r>
                                </m:sub>
                              </m:sSub>
                              <m:sSub>
                                <m:sSubPr>
                                  <m:ctrlPr>
                                    <a:rPr lang="en-US" altLang="zh-CN" i="1">
                                      <a:latin typeface="Cambria Math" panose="02040503050406030204" pitchFamily="18" charset="0"/>
                                    </a:rPr>
                                  </m:ctrlPr>
                                </m:sSubPr>
                                <m:e>
                                  <m:r>
                                    <a:rPr lang="en-US" altLang="zh-CN" i="1">
                                      <a:latin typeface="Cambria Math" panose="02040503050406030204"/>
                                    </a:rPr>
                                    <m:t>𝑥</m:t>
                                  </m:r>
                                </m:e>
                                <m:sub>
                                  <m:r>
                                    <a:rPr lang="en-US" altLang="zh-CN" i="1">
                                      <a:latin typeface="Cambria Math" panose="02040503050406030204"/>
                                    </a:rPr>
                                    <m:t>𝑖</m:t>
                                  </m:r>
                                </m:sub>
                              </m:sSub>
                              <m:r>
                                <a:rPr lang="en-US" altLang="zh-CN" i="1">
                                  <a:latin typeface="Cambria Math" panose="02040503050406030204"/>
                                </a:rPr>
                                <m:t>−</m:t>
                              </m:r>
                              <m:acc>
                                <m:accPr>
                                  <m:chr m:val="̅"/>
                                  <m:ctrlPr>
                                    <a:rPr lang="en-US" altLang="zh-CN" i="1">
                                      <a:latin typeface="Cambria Math" panose="02040503050406030204" pitchFamily="18" charset="0"/>
                                      <a:ea typeface="黑体" panose="02010609060101010101" pitchFamily="49" charset="-122"/>
                                    </a:rPr>
                                  </m:ctrlPr>
                                </m:accPr>
                                <m:e>
                                  <m:r>
                                    <a:rPr lang="en-US" altLang="zh-CN" i="1">
                                      <a:latin typeface="Cambria Math" panose="02040503050406030204"/>
                                      <a:ea typeface="黑体" panose="02010609060101010101" pitchFamily="49" charset="-122"/>
                                    </a:rPr>
                                    <m:t>𝑦</m:t>
                                  </m:r>
                                </m:e>
                              </m:acc>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a:ea typeface="黑体" panose="02010609060101010101" pitchFamily="49" charset="-122"/>
                                    </a:rPr>
                                    <m:t>𝑥</m:t>
                                  </m:r>
                                </m:e>
                                <m:sub>
                                  <m:r>
                                    <a:rPr lang="en-US" altLang="zh-CN" i="1">
                                      <a:latin typeface="Cambria Math" panose="02040503050406030204"/>
                                      <a:ea typeface="黑体" panose="02010609060101010101" pitchFamily="49" charset="-122"/>
                                    </a:rPr>
                                    <m:t>𝑖</m:t>
                                  </m:r>
                                </m:sub>
                              </m:sSub>
                            </m:e>
                          </m:d>
                          <m:r>
                            <a:rPr lang="en-US" altLang="zh-CN" b="0" i="1" smtClean="0">
                              <a:latin typeface="Cambria Math" panose="02040503050406030204"/>
                              <a:ea typeface="黑体" panose="02010609060101010101" pitchFamily="49" charset="-122"/>
                            </a:rPr>
                            <m:t>−</m:t>
                          </m:r>
                          <m:r>
                            <a:rPr lang="en-US" altLang="zh-CN" b="0" i="1" smtClean="0">
                              <a:latin typeface="Cambria Math" panose="02040503050406030204"/>
                              <a:ea typeface="黑体" panose="02010609060101010101" pitchFamily="49" charset="-122"/>
                            </a:rPr>
                            <m:t>𝑎</m:t>
                          </m:r>
                          <m:nary>
                            <m:naryPr>
                              <m:chr m:val="∑"/>
                              <m:ctrlPr>
                                <a:rPr lang="en-US" altLang="zh-CN" b="0" i="1" smtClean="0">
                                  <a:latin typeface="Cambria Math" panose="02040503050406030204" pitchFamily="18" charset="0"/>
                                  <a:ea typeface="黑体" panose="02010609060101010101" pitchFamily="49" charset="-122"/>
                                </a:rPr>
                              </m:ctrlPr>
                            </m:naryPr>
                            <m:sub>
                              <m:r>
                                <m:rPr>
                                  <m:brk m:alnAt="23"/>
                                </m:rPr>
                                <a:rPr lang="en-US" altLang="zh-CN" b="0" i="1" smtClean="0">
                                  <a:latin typeface="Cambria Math" panose="02040503050406030204"/>
                                  <a:ea typeface="黑体" panose="02010609060101010101" pitchFamily="49" charset="-122"/>
                                </a:rPr>
                                <m:t>𝑖</m:t>
                              </m:r>
                              <m:r>
                                <a:rPr lang="en-US" altLang="zh-CN" b="0" i="1" smtClean="0">
                                  <a:latin typeface="Cambria Math" panose="02040503050406030204"/>
                                  <a:ea typeface="黑体" panose="02010609060101010101" pitchFamily="49" charset="-122"/>
                                </a:rPr>
                                <m:t>=1</m:t>
                              </m:r>
                            </m:sub>
                            <m:sup>
                              <m:r>
                                <a:rPr lang="en-US" altLang="zh-CN" b="0" i="1" smtClean="0">
                                  <a:latin typeface="Cambria Math" panose="02040503050406030204"/>
                                  <a:ea typeface="黑体" panose="02010609060101010101" pitchFamily="49" charset="-122"/>
                                </a:rPr>
                                <m:t>𝑛</m:t>
                              </m:r>
                            </m:sup>
                            <m:e>
                              <m:r>
                                <a:rPr lang="en-US" altLang="zh-CN" b="0" i="1" smtClean="0">
                                  <a:latin typeface="Cambria Math" panose="02040503050406030204"/>
                                  <a:ea typeface="黑体" panose="02010609060101010101" pitchFamily="49" charset="-122"/>
                                </a:rPr>
                                <m:t>(</m:t>
                              </m:r>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𝑥</m:t>
                                  </m:r>
                                </m:e>
                                <m:sub>
                                  <m:r>
                                    <a:rPr lang="en-US" altLang="zh-CN" b="0" i="1" smtClean="0">
                                      <a:latin typeface="Cambria Math" panose="02040503050406030204"/>
                                      <a:ea typeface="黑体" panose="02010609060101010101" pitchFamily="49" charset="-122"/>
                                    </a:rPr>
                                    <m:t>𝑖</m:t>
                                  </m:r>
                                </m:sub>
                              </m:sSub>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𝑥</m:t>
                                  </m:r>
                                </m:e>
                                <m:sub>
                                  <m:r>
                                    <a:rPr lang="en-US" altLang="zh-CN" b="0" i="1" smtClean="0">
                                      <a:latin typeface="Cambria Math" panose="02040503050406030204"/>
                                      <a:ea typeface="黑体" panose="02010609060101010101" pitchFamily="49" charset="-122"/>
                                    </a:rPr>
                                    <m:t>𝑖</m:t>
                                  </m:r>
                                </m:sub>
                              </m:sSub>
                              <m:r>
                                <a:rPr lang="en-US" altLang="zh-CN" b="0" i="1" smtClean="0">
                                  <a:latin typeface="Cambria Math" panose="02040503050406030204"/>
                                  <a:ea typeface="黑体" panose="02010609060101010101" pitchFamily="49" charset="-122"/>
                                </a:rPr>
                                <m:t>−</m:t>
                              </m:r>
                              <m:acc>
                                <m:accPr>
                                  <m:chr m:val="̅"/>
                                  <m:ctrlPr>
                                    <a:rPr lang="en-US" altLang="zh-CN" i="1">
                                      <a:latin typeface="Cambria Math" panose="02040503050406030204" pitchFamily="18" charset="0"/>
                                      <a:ea typeface="黑体" panose="02010609060101010101" pitchFamily="49" charset="-122"/>
                                    </a:rPr>
                                  </m:ctrlPr>
                                </m:accPr>
                                <m:e>
                                  <m:r>
                                    <a:rPr lang="en-US" altLang="zh-CN" i="1">
                                      <a:latin typeface="Cambria Math" panose="02040503050406030204"/>
                                      <a:ea typeface="黑体" panose="02010609060101010101" pitchFamily="49" charset="-122"/>
                                    </a:rPr>
                                    <m:t>𝑥</m:t>
                                  </m:r>
                                </m:e>
                              </m:acc>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𝑥</m:t>
                                  </m:r>
                                </m:e>
                                <m:sub>
                                  <m:r>
                                    <a:rPr lang="en-US" altLang="zh-CN" b="0" i="1" smtClean="0">
                                      <a:latin typeface="Cambria Math" panose="02040503050406030204"/>
                                      <a:ea typeface="黑体" panose="02010609060101010101" pitchFamily="49" charset="-122"/>
                                    </a:rPr>
                                    <m:t>𝑖</m:t>
                                  </m:r>
                                </m:sub>
                              </m:sSub>
                              <m:r>
                                <a:rPr lang="en-US" altLang="zh-CN" b="0" i="1" smtClean="0">
                                  <a:latin typeface="Cambria Math" panose="02040503050406030204"/>
                                  <a:ea typeface="黑体" panose="02010609060101010101" pitchFamily="49" charset="-122"/>
                                </a:rPr>
                                <m:t>)</m:t>
                              </m:r>
                            </m:e>
                          </m:nary>
                          <m:r>
                            <a:rPr lang="en-US" altLang="zh-CN" i="1">
                              <a:latin typeface="Cambria Math" panose="02040503050406030204"/>
                            </a:rPr>
                            <m:t>=0</m:t>
                          </m:r>
                        </m:e>
                      </m:nary>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846352" y="5750149"/>
                <a:ext cx="4443730" cy="844550"/>
              </a:xfrm>
              <a:prstGeom prst="rect">
                <a:avLst/>
              </a:prstGeom>
              <a:blipFill rotWithShape="1">
                <a:blip r:embed="rId8"/>
                <a:stretch>
                  <a:fillRect l="-12" t="-27" r="-202" b="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6300367" y="3951472"/>
                <a:ext cx="4633595" cy="844550"/>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=&gt;</m:t>
                      </m:r>
                      <m:r>
                        <a:rPr lang="en-US" altLang="zh-CN" b="0" i="1" smtClean="0">
                          <a:latin typeface="Cambria Math" panose="02040503050406030204"/>
                          <a:ea typeface="Cambria Math" panose="02040503050406030204"/>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a:rPr>
                            <m:t>𝑖</m:t>
                          </m:r>
                          <m:r>
                            <a:rPr lang="en-US" altLang="zh-CN" i="1">
                              <a:latin typeface="Cambria Math" panose="02040503050406030204"/>
                            </a:rPr>
                            <m:t>=1</m:t>
                          </m:r>
                        </m:sub>
                        <m:sup>
                          <m:r>
                            <a:rPr lang="en-US" altLang="zh-CN" i="1">
                              <a:latin typeface="Cambria Math" panose="02040503050406030204"/>
                            </a:rPr>
                            <m:t>𝑛</m:t>
                          </m:r>
                        </m:sup>
                        <m:e>
                          <m:sSub>
                            <m:sSubPr>
                              <m:ctrlPr>
                                <a:rPr lang="en-US" altLang="zh-CN" i="1" smtClean="0">
                                  <a:latin typeface="Cambria Math" panose="02040503050406030204" pitchFamily="18" charset="0"/>
                                </a:rPr>
                              </m:ctrlPr>
                            </m:sSubPr>
                            <m:e>
                              <m:r>
                                <a:rPr lang="en-US" altLang="zh-CN" b="0" i="1" smtClean="0">
                                  <a:latin typeface="Cambria Math" panose="02040503050406030204"/>
                                </a:rPr>
                                <m:t>𝑥</m:t>
                              </m:r>
                            </m:e>
                            <m:sub>
                              <m:r>
                                <a:rPr lang="en-US" altLang="zh-CN" b="0" i="1" smtClean="0">
                                  <a:latin typeface="Cambria Math" panose="02040503050406030204"/>
                                </a:rPr>
                                <m:t>𝑖</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a:rPr>
                                <m:t>𝑦</m:t>
                              </m:r>
                            </m:e>
                            <m:sub>
                              <m:r>
                                <a:rPr lang="en-US" altLang="zh-CN" b="0" i="1" smtClean="0">
                                  <a:latin typeface="Cambria Math" panose="02040503050406030204"/>
                                </a:rPr>
                                <m:t>𝑖</m:t>
                              </m:r>
                            </m:sub>
                          </m:sSub>
                          <m:r>
                            <a:rPr lang="en-US" altLang="zh-CN" b="0" i="1" smtClean="0">
                              <a:latin typeface="Cambria Math" panose="02040503050406030204"/>
                            </a:rPr>
                            <m:t>−</m:t>
                          </m:r>
                          <m:r>
                            <a:rPr lang="en-US" altLang="zh-CN" b="0" i="1" smtClean="0">
                              <a:latin typeface="Cambria Math" panose="02040503050406030204"/>
                            </a:rPr>
                            <m:t>𝑛</m:t>
                          </m:r>
                          <m:acc>
                            <m:accPr>
                              <m:chr m:val="̅"/>
                              <m:ctrlPr>
                                <a:rPr lang="en-US" altLang="zh-CN" b="0" i="1" smtClean="0">
                                  <a:latin typeface="Cambria Math" panose="02040503050406030204" pitchFamily="18" charset="0"/>
                                  <a:ea typeface="Cambria Math" panose="02040503050406030204"/>
                                </a:rPr>
                              </m:ctrlPr>
                            </m:accPr>
                            <m:e>
                              <m:r>
                                <a:rPr lang="en-US" altLang="zh-CN" b="0" i="1" smtClean="0">
                                  <a:latin typeface="Cambria Math" panose="02040503050406030204"/>
                                  <a:ea typeface="Cambria Math" panose="02040503050406030204"/>
                                </a:rPr>
                                <m:t>𝑥</m:t>
                              </m:r>
                            </m:e>
                          </m:acc>
                          <m:acc>
                            <m:accPr>
                              <m:chr m:val="̅"/>
                              <m:ctrlPr>
                                <a:rPr lang="en-US" altLang="zh-CN" i="1">
                                  <a:latin typeface="Cambria Math" panose="02040503050406030204" pitchFamily="18" charset="0"/>
                                  <a:ea typeface="黑体" panose="02010609060101010101" pitchFamily="49" charset="-122"/>
                                </a:rPr>
                              </m:ctrlPr>
                            </m:accPr>
                            <m:e>
                              <m:r>
                                <a:rPr lang="en-US" altLang="zh-CN" i="1">
                                  <a:latin typeface="Cambria Math" panose="02040503050406030204"/>
                                  <a:ea typeface="黑体" panose="02010609060101010101" pitchFamily="49" charset="-122"/>
                                </a:rPr>
                                <m:t>𝑦</m:t>
                              </m:r>
                            </m:e>
                          </m:acc>
                          <m:r>
                            <a:rPr lang="en-US" altLang="zh-CN" b="0" i="1" smtClean="0">
                              <a:latin typeface="Cambria Math" panose="02040503050406030204"/>
                              <a:ea typeface="Cambria Math" panose="02040503050406030204"/>
                            </a:rPr>
                            <m:t>)</m:t>
                          </m:r>
                          <m:r>
                            <a:rPr lang="en-US" altLang="zh-CN" b="0" i="1" smtClean="0">
                              <a:latin typeface="Cambria Math" panose="02040503050406030204"/>
                              <a:ea typeface="黑体" panose="02010609060101010101" pitchFamily="49" charset="-122"/>
                            </a:rPr>
                            <m:t>−</m:t>
                          </m:r>
                          <m:r>
                            <a:rPr lang="en-US" altLang="zh-CN" b="0" i="1" smtClean="0">
                              <a:latin typeface="Cambria Math" panose="02040503050406030204"/>
                              <a:ea typeface="黑体" panose="02010609060101010101" pitchFamily="49" charset="-122"/>
                            </a:rPr>
                            <m:t>𝑎</m:t>
                          </m:r>
                          <m:r>
                            <a:rPr lang="en-US" altLang="zh-CN" b="0" i="1" smtClean="0">
                              <a:latin typeface="Cambria Math" panose="02040503050406030204"/>
                              <a:ea typeface="黑体" panose="02010609060101010101" pitchFamily="49" charset="-122"/>
                            </a:rPr>
                            <m:t>(</m:t>
                          </m:r>
                          <m:nary>
                            <m:naryPr>
                              <m:chr m:val="∑"/>
                              <m:ctrlPr>
                                <a:rPr lang="en-US" altLang="zh-CN" b="0" i="1" smtClean="0">
                                  <a:latin typeface="Cambria Math" panose="02040503050406030204" pitchFamily="18" charset="0"/>
                                  <a:ea typeface="黑体" panose="02010609060101010101" pitchFamily="49" charset="-122"/>
                                </a:rPr>
                              </m:ctrlPr>
                            </m:naryPr>
                            <m:sub>
                              <m:r>
                                <m:rPr>
                                  <m:brk m:alnAt="23"/>
                                </m:rPr>
                                <a:rPr lang="en-US" altLang="zh-CN" b="0" i="1" smtClean="0">
                                  <a:latin typeface="Cambria Math" panose="02040503050406030204"/>
                                  <a:ea typeface="黑体" panose="02010609060101010101" pitchFamily="49" charset="-122"/>
                                </a:rPr>
                                <m:t>𝑖</m:t>
                              </m:r>
                              <m:r>
                                <a:rPr lang="en-US" altLang="zh-CN" b="0" i="1" smtClean="0">
                                  <a:latin typeface="Cambria Math" panose="02040503050406030204"/>
                                  <a:ea typeface="黑体" panose="02010609060101010101" pitchFamily="49" charset="-122"/>
                                </a:rPr>
                                <m:t>=1</m:t>
                              </m:r>
                            </m:sub>
                            <m:sup>
                              <m:r>
                                <a:rPr lang="en-US" altLang="zh-CN" b="0" i="1" smtClean="0">
                                  <a:latin typeface="Cambria Math" panose="02040503050406030204"/>
                                  <a:ea typeface="黑体" panose="02010609060101010101" pitchFamily="49" charset="-122"/>
                                </a:rPr>
                                <m:t>𝑛</m:t>
                              </m:r>
                            </m:sup>
                            <m:e>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𝑥</m:t>
                                  </m:r>
                                </m:e>
                                <m:sub>
                                  <m:r>
                                    <a:rPr lang="en-US" altLang="zh-CN" b="0" i="1" smtClean="0">
                                      <a:latin typeface="Cambria Math" panose="02040503050406030204"/>
                                      <a:ea typeface="黑体" panose="02010609060101010101" pitchFamily="49" charset="-122"/>
                                    </a:rPr>
                                    <m:t>𝑖</m:t>
                                  </m:r>
                                </m:sub>
                              </m:sSub>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𝑥</m:t>
                                  </m:r>
                                </m:e>
                                <m:sub>
                                  <m:r>
                                    <a:rPr lang="en-US" altLang="zh-CN" b="0" i="1" smtClean="0">
                                      <a:latin typeface="Cambria Math" panose="02040503050406030204"/>
                                      <a:ea typeface="黑体" panose="02010609060101010101" pitchFamily="49" charset="-122"/>
                                    </a:rPr>
                                    <m:t>𝑖</m:t>
                                  </m:r>
                                </m:sub>
                              </m:sSub>
                              <m:r>
                                <a:rPr lang="en-US" altLang="zh-CN" b="0" i="1" smtClean="0">
                                  <a:latin typeface="Cambria Math" panose="02040503050406030204"/>
                                  <a:ea typeface="黑体" panose="02010609060101010101" pitchFamily="49" charset="-122"/>
                                </a:rPr>
                                <m:t>−</m:t>
                              </m:r>
                              <m:r>
                                <a:rPr lang="en-US" altLang="zh-CN" b="0" i="1" smtClean="0">
                                  <a:latin typeface="Cambria Math" panose="02040503050406030204"/>
                                  <a:ea typeface="黑体" panose="02010609060101010101" pitchFamily="49" charset="-122"/>
                                </a:rPr>
                                <m:t>𝑛</m:t>
                              </m:r>
                              <m:sSup>
                                <m:sSupPr>
                                  <m:ctrlPr>
                                    <a:rPr lang="en-US" altLang="zh-CN" b="0" i="1" smtClean="0">
                                      <a:latin typeface="Cambria Math" panose="02040503050406030204" pitchFamily="18" charset="0"/>
                                      <a:ea typeface="黑体" panose="02010609060101010101" pitchFamily="49" charset="-122"/>
                                    </a:rPr>
                                  </m:ctrlPr>
                                </m:sSupPr>
                                <m:e>
                                  <m:acc>
                                    <m:accPr>
                                      <m:chr m:val="̅"/>
                                      <m:ctrlPr>
                                        <a:rPr lang="en-US" altLang="zh-CN" b="0" i="1" smtClean="0">
                                          <a:latin typeface="Cambria Math" panose="02040503050406030204" pitchFamily="18" charset="0"/>
                                          <a:ea typeface="黑体" panose="02010609060101010101" pitchFamily="49" charset="-122"/>
                                        </a:rPr>
                                      </m:ctrlPr>
                                    </m:accPr>
                                    <m:e>
                                      <m:r>
                                        <a:rPr lang="en-US" altLang="zh-CN" b="0" i="1" smtClean="0">
                                          <a:latin typeface="Cambria Math" panose="02040503050406030204"/>
                                          <a:ea typeface="黑体" panose="02010609060101010101" pitchFamily="49" charset="-122"/>
                                        </a:rPr>
                                        <m:t>𝑥</m:t>
                                      </m:r>
                                    </m:e>
                                  </m:acc>
                                </m:e>
                                <m:sup>
                                  <m:r>
                                    <a:rPr lang="en-US" altLang="zh-CN" b="0" i="1" smtClean="0">
                                      <a:latin typeface="Cambria Math" panose="02040503050406030204"/>
                                      <a:ea typeface="黑体" panose="02010609060101010101" pitchFamily="49" charset="-122"/>
                                    </a:rPr>
                                    <m:t>2</m:t>
                                  </m:r>
                                </m:sup>
                              </m:sSup>
                            </m:e>
                          </m:nary>
                          <m:r>
                            <a:rPr lang="en-US" altLang="zh-CN" b="0" i="1" smtClean="0">
                              <a:latin typeface="Cambria Math" panose="02040503050406030204"/>
                              <a:ea typeface="黑体" panose="02010609060101010101" pitchFamily="49" charset="-122"/>
                            </a:rPr>
                            <m:t>)</m:t>
                          </m:r>
                          <m:r>
                            <a:rPr lang="en-US" altLang="zh-CN" i="1">
                              <a:latin typeface="Cambria Math" panose="02040503050406030204"/>
                            </a:rPr>
                            <m:t>=0</m:t>
                          </m:r>
                        </m:e>
                      </m:nary>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6300367" y="3951472"/>
                <a:ext cx="4633595" cy="844550"/>
              </a:xfrm>
              <a:prstGeom prst="rect">
                <a:avLst/>
              </a:prstGeom>
              <a:blipFill rotWithShape="1">
                <a:blip r:embed="rId9"/>
                <a:stretch>
                  <a:fillRect l="-11" t="-59" r="-194" b="59"/>
                </a:stretch>
              </a:blipFill>
            </p:spPr>
            <p:txBody>
              <a:bodyPr/>
              <a:lstStyle/>
              <a:p>
                <a:r>
                  <a:rPr lang="zh-CN" altLang="en-US">
                    <a:noFill/>
                  </a:rPr>
                  <a:t> </a:t>
                </a:r>
              </a:p>
            </p:txBody>
          </p:sp>
        </mc:Fallback>
      </mc:AlternateContent>
      <p:grpSp>
        <p:nvGrpSpPr>
          <p:cNvPr id="11" name="组合 10"/>
          <p:cNvGrpSpPr/>
          <p:nvPr/>
        </p:nvGrpSpPr>
        <p:grpSpPr>
          <a:xfrm>
            <a:off x="6844482" y="5035166"/>
            <a:ext cx="2712573" cy="1377537"/>
            <a:chOff x="4863884" y="3942610"/>
            <a:chExt cx="2712573" cy="1033153"/>
          </a:xfrm>
        </p:grpSpPr>
        <p:sp>
          <p:nvSpPr>
            <p:cNvPr id="13" name="椭圆形标注 12"/>
            <p:cNvSpPr/>
            <p:nvPr/>
          </p:nvSpPr>
          <p:spPr>
            <a:xfrm>
              <a:off x="4863884" y="3942610"/>
              <a:ext cx="2712573" cy="1033153"/>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xmlns:a14="http://schemas.microsoft.com/office/drawing/2010/main">
          <mc:Choice Requires="a14">
            <p:sp>
              <p:nvSpPr>
                <p:cNvPr id="16" name="矩形 15"/>
                <p:cNvSpPr/>
                <p:nvPr/>
              </p:nvSpPr>
              <p:spPr>
                <a:xfrm>
                  <a:off x="4863884" y="4142426"/>
                  <a:ext cx="2273122" cy="5249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ea typeface="Cambria Math" panose="02040503050406030204"/>
                          </a:rPr>
                          <m:t>𝑎</m:t>
                        </m:r>
                        <m:r>
                          <a:rPr lang="en-US" altLang="zh-CN" b="0" i="1" smtClean="0">
                            <a:latin typeface="Cambria Math" panose="02040503050406030204"/>
                            <a:ea typeface="Cambria Math" panose="02040503050406030204"/>
                          </a:rPr>
                          <m:t>=</m:t>
                        </m:r>
                        <m:f>
                          <m:fPr>
                            <m:ctrlPr>
                              <a:rPr lang="en-US" altLang="zh-CN" b="0" i="1" smtClean="0">
                                <a:latin typeface="Cambria Math" panose="02040503050406030204" pitchFamily="18" charset="0"/>
                                <a:ea typeface="Cambria Math" panose="02040503050406030204"/>
                              </a:rPr>
                            </m:ctrlPr>
                          </m:fPr>
                          <m:num>
                            <m:nary>
                              <m:naryPr>
                                <m:chr m:val="∑"/>
                                <m:ctrlPr>
                                  <a:rPr lang="en-US" altLang="zh-CN" b="0" i="1" smtClean="0">
                                    <a:latin typeface="Cambria Math" panose="02040503050406030204" pitchFamily="18" charset="0"/>
                                    <a:ea typeface="Cambria Math" panose="02040503050406030204"/>
                                  </a:rPr>
                                </m:ctrlPr>
                              </m:naryPr>
                              <m:sub>
                                <m:r>
                                  <m:rPr>
                                    <m:brk m:alnAt="23"/>
                                  </m:rPr>
                                  <a:rPr lang="en-US" altLang="zh-CN" b="0" i="1" smtClean="0">
                                    <a:latin typeface="Cambria Math" panose="02040503050406030204"/>
                                    <a:ea typeface="Cambria Math" panose="02040503050406030204"/>
                                  </a:rPr>
                                  <m:t>𝑖</m:t>
                                </m:r>
                                <m:r>
                                  <a:rPr lang="en-US" altLang="zh-CN" b="0" i="1" smtClean="0">
                                    <a:latin typeface="Cambria Math" panose="02040503050406030204"/>
                                    <a:ea typeface="Cambria Math" panose="02040503050406030204"/>
                                  </a:rPr>
                                  <m:t>=1</m:t>
                                </m:r>
                              </m:sub>
                              <m:sup>
                                <m:r>
                                  <a:rPr lang="en-US" altLang="zh-CN" b="0" i="1" smtClean="0">
                                    <a:latin typeface="Cambria Math" panose="02040503050406030204"/>
                                    <a:ea typeface="Cambria Math" panose="02040503050406030204"/>
                                  </a:rPr>
                                  <m:t>𝑛</m:t>
                                </m:r>
                              </m:sup>
                              <m:e>
                                <m:sSub>
                                  <m:sSubPr>
                                    <m:ctrlPr>
                                      <a:rPr lang="en-US" altLang="zh-CN" b="0" i="1" smtClean="0">
                                        <a:latin typeface="Cambria Math" panose="02040503050406030204" pitchFamily="18" charset="0"/>
                                        <a:ea typeface="Cambria Math" panose="02040503050406030204"/>
                                      </a:rPr>
                                    </m:ctrlPr>
                                  </m:sSubPr>
                                  <m:e>
                                    <m:r>
                                      <a:rPr lang="en-US" altLang="zh-CN" b="0" i="1" smtClean="0">
                                        <a:latin typeface="Cambria Math" panose="02040503050406030204"/>
                                        <a:ea typeface="Cambria Math" panose="02040503050406030204"/>
                                      </a:rPr>
                                      <m:t>𝑥</m:t>
                                    </m:r>
                                  </m:e>
                                  <m:sub>
                                    <m:r>
                                      <a:rPr lang="en-US" altLang="zh-CN" b="0" i="1" smtClean="0">
                                        <a:latin typeface="Cambria Math" panose="02040503050406030204"/>
                                        <a:ea typeface="Cambria Math" panose="02040503050406030204"/>
                                      </a:rPr>
                                      <m:t>𝑖</m:t>
                                    </m:r>
                                  </m:sub>
                                </m:sSub>
                                <m:sSub>
                                  <m:sSubPr>
                                    <m:ctrlPr>
                                      <a:rPr lang="en-US" altLang="zh-CN" b="0" i="1" smtClean="0">
                                        <a:latin typeface="Cambria Math" panose="02040503050406030204" pitchFamily="18" charset="0"/>
                                        <a:ea typeface="Cambria Math" panose="02040503050406030204"/>
                                      </a:rPr>
                                    </m:ctrlPr>
                                  </m:sSubPr>
                                  <m:e>
                                    <m:r>
                                      <a:rPr lang="en-US" altLang="zh-CN" b="0" i="1" smtClean="0">
                                        <a:latin typeface="Cambria Math" panose="02040503050406030204"/>
                                        <a:ea typeface="Cambria Math" panose="02040503050406030204"/>
                                      </a:rPr>
                                      <m:t>𝑦</m:t>
                                    </m:r>
                                  </m:e>
                                  <m:sub>
                                    <m:r>
                                      <a:rPr lang="en-US" altLang="zh-CN" b="0" i="1" smtClean="0">
                                        <a:latin typeface="Cambria Math" panose="02040503050406030204"/>
                                        <a:ea typeface="Cambria Math" panose="02040503050406030204"/>
                                      </a:rPr>
                                      <m:t>𝑖</m:t>
                                    </m:r>
                                  </m:sub>
                                </m:sSub>
                                <m:r>
                                  <a:rPr lang="en-US" altLang="zh-CN" b="0" i="1" smtClean="0">
                                    <a:latin typeface="Cambria Math" panose="02040503050406030204"/>
                                    <a:ea typeface="Cambria Math" panose="02040503050406030204"/>
                                  </a:rPr>
                                  <m:t>−</m:t>
                                </m:r>
                                <m:r>
                                  <a:rPr lang="en-US" altLang="zh-CN" b="0" i="1" smtClean="0">
                                    <a:latin typeface="Cambria Math" panose="02040503050406030204"/>
                                    <a:ea typeface="Cambria Math" panose="02040503050406030204"/>
                                  </a:rPr>
                                  <m:t>𝑛</m:t>
                                </m:r>
                                <m:acc>
                                  <m:accPr>
                                    <m:chr m:val="̅"/>
                                    <m:ctrlPr>
                                      <a:rPr lang="en-US" altLang="zh-CN" i="1" smtClean="0">
                                        <a:latin typeface="Cambria Math" panose="02040503050406030204" pitchFamily="18" charset="0"/>
                                        <a:ea typeface="黑体" panose="02010609060101010101" pitchFamily="49" charset="-122"/>
                                      </a:rPr>
                                    </m:ctrlPr>
                                  </m:accPr>
                                  <m:e>
                                    <m:r>
                                      <a:rPr lang="en-US" altLang="zh-CN" i="1">
                                        <a:latin typeface="Cambria Math" panose="02040503050406030204"/>
                                        <a:ea typeface="黑体" panose="02010609060101010101" pitchFamily="49" charset="-122"/>
                                      </a:rPr>
                                      <m:t>𝑥</m:t>
                                    </m:r>
                                  </m:e>
                                </m:acc>
                              </m:e>
                            </m:nary>
                            <m:acc>
                              <m:accPr>
                                <m:chr m:val="̅"/>
                                <m:ctrlPr>
                                  <a:rPr lang="en-US" altLang="zh-CN" i="1">
                                    <a:latin typeface="Cambria Math" panose="02040503050406030204" pitchFamily="18" charset="0"/>
                                    <a:ea typeface="黑体" panose="02010609060101010101" pitchFamily="49" charset="-122"/>
                                  </a:rPr>
                                </m:ctrlPr>
                              </m:accPr>
                              <m:e>
                                <m:r>
                                  <a:rPr lang="en-US" altLang="zh-CN" i="1">
                                    <a:latin typeface="Cambria Math" panose="02040503050406030204"/>
                                    <a:ea typeface="黑体" panose="02010609060101010101" pitchFamily="49" charset="-122"/>
                                  </a:rPr>
                                  <m:t>𝑦</m:t>
                                </m:r>
                              </m:e>
                            </m:acc>
                          </m:num>
                          <m:den>
                            <m:nary>
                              <m:naryPr>
                                <m:chr m:val="∑"/>
                                <m:ctrlPr>
                                  <a:rPr lang="en-US" altLang="zh-CN" b="0" i="1" smtClean="0">
                                    <a:latin typeface="Cambria Math" panose="02040503050406030204" pitchFamily="18" charset="0"/>
                                    <a:ea typeface="Cambria Math" panose="02040503050406030204"/>
                                  </a:rPr>
                                </m:ctrlPr>
                              </m:naryPr>
                              <m:sub>
                                <m:r>
                                  <m:rPr>
                                    <m:brk m:alnAt="23"/>
                                  </m:rPr>
                                  <a:rPr lang="en-US" altLang="zh-CN" b="0" i="1" smtClean="0">
                                    <a:latin typeface="Cambria Math" panose="02040503050406030204"/>
                                    <a:ea typeface="Cambria Math" panose="02040503050406030204"/>
                                  </a:rPr>
                                  <m:t>𝑖</m:t>
                                </m:r>
                                <m:r>
                                  <a:rPr lang="en-US" altLang="zh-CN" b="0" i="1" smtClean="0">
                                    <a:latin typeface="Cambria Math" panose="02040503050406030204"/>
                                    <a:ea typeface="Cambria Math" panose="02040503050406030204"/>
                                  </a:rPr>
                                  <m:t>=1</m:t>
                                </m:r>
                              </m:sub>
                              <m:sup>
                                <m:r>
                                  <a:rPr lang="en-US" altLang="zh-CN" b="0" i="1" smtClean="0">
                                    <a:latin typeface="Cambria Math" panose="02040503050406030204"/>
                                    <a:ea typeface="Cambria Math" panose="02040503050406030204"/>
                                  </a:rPr>
                                  <m:t>𝑛</m:t>
                                </m:r>
                              </m:sup>
                              <m:e>
                                <m:sSub>
                                  <m:sSubPr>
                                    <m:ctrlPr>
                                      <a:rPr lang="en-US" altLang="zh-CN" b="0" i="1" smtClean="0">
                                        <a:latin typeface="Cambria Math" panose="02040503050406030204" pitchFamily="18" charset="0"/>
                                        <a:ea typeface="Cambria Math" panose="02040503050406030204"/>
                                      </a:rPr>
                                    </m:ctrlPr>
                                  </m:sSubPr>
                                  <m:e>
                                    <m:r>
                                      <a:rPr lang="en-US" altLang="zh-CN" b="0" i="1" smtClean="0">
                                        <a:latin typeface="Cambria Math" panose="02040503050406030204"/>
                                        <a:ea typeface="Cambria Math" panose="02040503050406030204"/>
                                      </a:rPr>
                                      <m:t>𝑥</m:t>
                                    </m:r>
                                  </m:e>
                                  <m:sub>
                                    <m:r>
                                      <a:rPr lang="en-US" altLang="zh-CN" b="0" i="1" smtClean="0">
                                        <a:latin typeface="Cambria Math" panose="02040503050406030204"/>
                                        <a:ea typeface="Cambria Math" panose="02040503050406030204"/>
                                      </a:rPr>
                                      <m:t>𝑖</m:t>
                                    </m:r>
                                  </m:sub>
                                </m:sSub>
                                <m:sSub>
                                  <m:sSubPr>
                                    <m:ctrlPr>
                                      <a:rPr lang="en-US" altLang="zh-CN" b="0" i="1" smtClean="0">
                                        <a:latin typeface="Cambria Math" panose="02040503050406030204" pitchFamily="18" charset="0"/>
                                        <a:ea typeface="Cambria Math" panose="02040503050406030204"/>
                                      </a:rPr>
                                    </m:ctrlPr>
                                  </m:sSubPr>
                                  <m:e>
                                    <m:r>
                                      <a:rPr lang="en-US" altLang="zh-CN" b="0" i="1" smtClean="0">
                                        <a:latin typeface="Cambria Math" panose="02040503050406030204"/>
                                        <a:ea typeface="Cambria Math" panose="02040503050406030204"/>
                                      </a:rPr>
                                      <m:t>𝑥</m:t>
                                    </m:r>
                                  </m:e>
                                  <m:sub>
                                    <m:r>
                                      <a:rPr lang="en-US" altLang="zh-CN" b="0" i="1" smtClean="0">
                                        <a:latin typeface="Cambria Math" panose="02040503050406030204"/>
                                        <a:ea typeface="Cambria Math" panose="02040503050406030204"/>
                                      </a:rPr>
                                      <m:t>𝑖</m:t>
                                    </m:r>
                                  </m:sub>
                                </m:sSub>
                                <m:r>
                                  <a:rPr lang="en-US" altLang="zh-CN" b="0" i="1" smtClean="0">
                                    <a:latin typeface="Cambria Math" panose="02040503050406030204"/>
                                    <a:ea typeface="Cambria Math" panose="02040503050406030204"/>
                                  </a:rPr>
                                  <m:t>−</m:t>
                                </m:r>
                                <m:r>
                                  <a:rPr lang="en-US" altLang="zh-CN" b="0" i="1" smtClean="0">
                                    <a:latin typeface="Cambria Math" panose="02040503050406030204"/>
                                    <a:ea typeface="Cambria Math" panose="02040503050406030204"/>
                                  </a:rPr>
                                  <m:t>𝑛</m:t>
                                </m:r>
                                <m:sSup>
                                  <m:sSupPr>
                                    <m:ctrlPr>
                                      <a:rPr lang="en-US" altLang="zh-CN" b="0" i="1" smtClean="0">
                                        <a:latin typeface="Cambria Math" panose="02040503050406030204" pitchFamily="18" charset="0"/>
                                        <a:ea typeface="Cambria Math" panose="02040503050406030204"/>
                                      </a:rPr>
                                    </m:ctrlPr>
                                  </m:sSupPr>
                                  <m:e>
                                    <m:acc>
                                      <m:accPr>
                                        <m:chr m:val="̅"/>
                                        <m:ctrlPr>
                                          <a:rPr lang="en-US" altLang="zh-CN" b="0" i="1" smtClean="0">
                                            <a:latin typeface="Cambria Math" panose="02040503050406030204" pitchFamily="18" charset="0"/>
                                            <a:ea typeface="Cambria Math" panose="02040503050406030204"/>
                                          </a:rPr>
                                        </m:ctrlPr>
                                      </m:accPr>
                                      <m:e>
                                        <m:r>
                                          <a:rPr lang="en-US" altLang="zh-CN" b="0" i="1" smtClean="0">
                                            <a:latin typeface="Cambria Math" panose="02040503050406030204"/>
                                            <a:ea typeface="Cambria Math" panose="02040503050406030204"/>
                                          </a:rPr>
                                          <m:t>𝑥</m:t>
                                        </m:r>
                                      </m:e>
                                    </m:acc>
                                  </m:e>
                                  <m:sup>
                                    <m:r>
                                      <a:rPr lang="en-US" altLang="zh-CN" b="0" i="1" smtClean="0">
                                        <a:latin typeface="Cambria Math" panose="02040503050406030204"/>
                                        <a:ea typeface="Cambria Math" panose="02040503050406030204"/>
                                      </a:rPr>
                                      <m:t>2</m:t>
                                    </m:r>
                                  </m:sup>
                                </m:sSup>
                              </m:e>
                            </m:nary>
                          </m:den>
                        </m:f>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4863884" y="4142426"/>
                  <a:ext cx="2273122" cy="524951"/>
                </a:xfrm>
                <a:prstGeom prst="rect">
                  <a:avLst/>
                </a:prstGeom>
                <a:blipFill rotWithShape="1">
                  <a:blip r:embed="rId10"/>
                </a:blipFill>
              </p:spPr>
              <p:txBody>
                <a:bodyPr/>
                <a:lstStyle/>
                <a:p>
                  <a:r>
                    <a:rPr lang="zh-CN" altLang="en-US">
                      <a:noFill/>
                    </a:rPr>
                    <a:t> </a:t>
                  </a:r>
                </a:p>
              </p:txBody>
            </p:sp>
          </mc:Fallback>
        </mc:AlternateContent>
      </p:grpSp>
      <p:sp>
        <p:nvSpPr>
          <p:cNvPr id="19" name="右弧形箭头 18"/>
          <p:cNvSpPr/>
          <p:nvPr/>
        </p:nvSpPr>
        <p:spPr>
          <a:xfrm>
            <a:off x="9557385" y="4683760"/>
            <a:ext cx="543560" cy="1182370"/>
          </a:xfrm>
          <a:prstGeom prst="curvedLef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solidFill>
                <a:schemeClr val="tx1"/>
              </a:solidFill>
              <a:ea typeface="黑体" panose="02010609060101010101"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5.2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线性回归</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a:t>
            </a:r>
            <a:r>
              <a:rPr lang="en-US" altLang="zh-CN"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L</a:t>
            </a:r>
            <a:r>
              <a:rPr lang="zh-CN" altLang="en-US"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inear </a:t>
            </a:r>
            <a:r>
              <a:rPr lang="en-US" altLang="zh-CN"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R</a:t>
            </a:r>
            <a:r>
              <a:rPr lang="zh-CN" altLang="en-US"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egression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a:t>
            </a: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90851" name="Text Box 3"/>
          <p:cNvSpPr txBox="1">
            <a:spLocks noChangeArrowheads="1"/>
          </p:cNvSpPr>
          <p:nvPr/>
        </p:nvSpPr>
        <p:spPr bwMode="auto">
          <a:xfrm>
            <a:off x="239185" y="962025"/>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eaLnBrk="1" hangingPunct="1">
              <a:lnSpc>
                <a:spcPct val="150000"/>
              </a:lnSpc>
              <a:buFont typeface="Wingdings" panose="05000000000000000000" charset="0"/>
              <a:buNone/>
            </a:pP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1.参数学习</a:t>
            </a:r>
            <a:endParaRPr lang="zh-CN" altLang="en-US" sz="2800" dirty="0">
              <a:latin typeface="Times New Roman" panose="02020603050405020304" pitchFamily="18" charset="0"/>
              <a:ea typeface="仿宋_GB2312" pitchFamily="49" charset="-122"/>
            </a:endParaRPr>
          </a:p>
        </p:txBody>
      </p:sp>
      <mc:AlternateContent xmlns:mc="http://schemas.openxmlformats.org/markup-compatibility/2006" xmlns:a14="http://schemas.microsoft.com/office/drawing/2010/main">
        <mc:Choice Requires="a14">
          <p:sp>
            <p:nvSpPr>
              <p:cNvPr id="4" name="矩形 3"/>
              <p:cNvSpPr/>
              <p:nvPr/>
            </p:nvSpPr>
            <p:spPr>
              <a:xfrm>
                <a:off x="526935" y="1699049"/>
                <a:ext cx="2951018" cy="398780"/>
              </a:xfrm>
              <a:prstGeom prst="rect">
                <a:avLst/>
              </a:prstGeom>
            </p:spPr>
            <p:txBody>
              <a:bodyPr wrap="square">
                <a:spAutoFit/>
              </a:bodyPr>
              <a:lstStyle/>
              <a:p>
                <a:r>
                  <a:rPr lang="zh-CN" altLang="en-US" sz="2000" dirty="0">
                    <a:latin typeface="黑体" panose="02010609060101010101" pitchFamily="49" charset="-122"/>
                    <a:ea typeface="黑体" panose="02010609060101010101" pitchFamily="49" charset="-122"/>
                  </a:rPr>
                  <a:t>回归模型：</a:t>
                </a:r>
                <a14:m>
                  <m:oMath xmlns:m="http://schemas.openxmlformats.org/officeDocument/2006/math">
                    <m:r>
                      <a:rPr lang="en-US" altLang="zh-CN" sz="2000" i="1">
                        <a:latin typeface="Cambria Math" panose="02040503050406030204"/>
                      </a:rPr>
                      <m:t>𝑦</m:t>
                    </m:r>
                    <m:r>
                      <a:rPr lang="en-US" altLang="zh-CN" sz="2000" i="1">
                        <a:latin typeface="Cambria Math" panose="02040503050406030204"/>
                      </a:rPr>
                      <m:t>=</m:t>
                    </m:r>
                    <m:r>
                      <a:rPr lang="en-US" altLang="zh-CN" sz="2000" i="1">
                        <a:latin typeface="Cambria Math" panose="02040503050406030204"/>
                      </a:rPr>
                      <m:t>𝑎𝑥</m:t>
                    </m:r>
                    <m:r>
                      <a:rPr lang="en-US" altLang="zh-CN" sz="2000" i="1">
                        <a:latin typeface="Cambria Math" panose="02040503050406030204"/>
                      </a:rPr>
                      <m:t>+</m:t>
                    </m:r>
                    <m:r>
                      <a:rPr lang="en-US" altLang="zh-CN" sz="2000" i="1">
                        <a:latin typeface="Cambria Math" panose="02040503050406030204"/>
                      </a:rPr>
                      <m:t>𝑏</m:t>
                    </m:r>
                  </m:oMath>
                </a14:m>
                <a:endParaRPr lang="zh-CN" altLang="en-US" sz="2000" dirty="0">
                  <a:latin typeface="黑体" panose="02010609060101010101" pitchFamily="49" charset="-122"/>
                  <a:ea typeface="黑体" panose="02010609060101010101" pitchFamily="49"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526935" y="1699049"/>
                <a:ext cx="2951018" cy="398780"/>
              </a:xfrm>
              <a:prstGeom prst="rect">
                <a:avLst/>
              </a:prstGeom>
              <a:blipFill rotWithShape="1">
                <a:blip r:embed="rId2"/>
                <a:stretch>
                  <a:fillRect l="-18" t="-106" r="2" b="1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6300470" y="1165860"/>
                <a:ext cx="3800475" cy="1221740"/>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func>
                        <m:funcPr>
                          <m:ctrlPr>
                            <a:rPr lang="en-US" altLang="zh-CN" b="0" i="1" dirty="0" smtClean="0">
                              <a:latin typeface="Cambria Math" panose="02040503050406030204" pitchFamily="18" charset="0"/>
                              <a:ea typeface="黑体" panose="02010609060101010101" pitchFamily="49" charset="-122"/>
                            </a:rPr>
                          </m:ctrlPr>
                        </m:funcPr>
                        <m:fName>
                          <m:limLow>
                            <m:limLowPr>
                              <m:ctrlPr>
                                <a:rPr lang="en-US" altLang="zh-CN" b="0" i="1" dirty="0" smtClean="0">
                                  <a:latin typeface="Cambria Math" panose="02040503050406030204" pitchFamily="18" charset="0"/>
                                  <a:ea typeface="黑体" panose="02010609060101010101" pitchFamily="49" charset="-122"/>
                                </a:rPr>
                              </m:ctrlPr>
                            </m:limLowPr>
                            <m:e>
                              <m:r>
                                <m:rPr>
                                  <m:sty m:val="p"/>
                                </m:rPr>
                                <a:rPr lang="en-US" altLang="zh-CN" b="0" i="0" dirty="0" smtClean="0">
                                  <a:latin typeface="Cambria Math" panose="02040503050406030204"/>
                                  <a:ea typeface="黑体" panose="02010609060101010101" pitchFamily="49" charset="-122"/>
                                </a:rPr>
                                <m:t>min</m:t>
                              </m:r>
                            </m:e>
                            <m:lim>
                              <m:r>
                                <a:rPr lang="en-US" altLang="zh-CN" b="0" i="1" dirty="0" smtClean="0">
                                  <a:latin typeface="Cambria Math" panose="02040503050406030204"/>
                                  <a:ea typeface="黑体" panose="02010609060101010101" pitchFamily="49" charset="-122"/>
                                </a:rPr>
                                <m:t>𝑎</m:t>
                              </m:r>
                              <m:r>
                                <a:rPr lang="en-US" altLang="zh-CN" b="0" i="1" dirty="0" smtClean="0">
                                  <a:latin typeface="Cambria Math" panose="02040503050406030204"/>
                                  <a:ea typeface="黑体" panose="02010609060101010101" pitchFamily="49" charset="-122"/>
                                </a:rPr>
                                <m:t>,</m:t>
                              </m:r>
                              <m:r>
                                <a:rPr lang="en-US" altLang="zh-CN" b="0" i="1" dirty="0" smtClean="0">
                                  <a:latin typeface="Cambria Math" panose="02040503050406030204"/>
                                  <a:ea typeface="黑体" panose="02010609060101010101" pitchFamily="49" charset="-122"/>
                                </a:rPr>
                                <m:t>𝑏</m:t>
                              </m:r>
                            </m:lim>
                          </m:limLow>
                        </m:fName>
                        <m:e>
                          <m:r>
                            <a:rPr lang="en-US" altLang="zh-CN" i="1" dirty="0" smtClean="0">
                              <a:latin typeface="Cambria Math" panose="02040503050406030204"/>
                              <a:ea typeface="黑体" panose="02010609060101010101" pitchFamily="49" charset="-122"/>
                            </a:rPr>
                            <m:t>𝐿</m:t>
                          </m:r>
                          <m:r>
                            <a:rPr lang="en-US" altLang="zh-CN" i="1" dirty="0">
                              <a:latin typeface="Cambria Math" panose="02040503050406030204"/>
                              <a:ea typeface="黑体" panose="02010609060101010101" pitchFamily="49" charset="-122"/>
                            </a:rPr>
                            <m:t>(</m:t>
                          </m:r>
                          <m:r>
                            <a:rPr lang="en-US" altLang="zh-CN" i="1" dirty="0">
                              <a:latin typeface="Cambria Math" panose="02040503050406030204"/>
                              <a:ea typeface="黑体" panose="02010609060101010101" pitchFamily="49" charset="-122"/>
                            </a:rPr>
                            <m:t>𝑎</m:t>
                          </m:r>
                          <m:r>
                            <a:rPr lang="en-US" altLang="zh-CN" i="1" dirty="0">
                              <a:latin typeface="Cambria Math" panose="02040503050406030204"/>
                              <a:ea typeface="黑体" panose="02010609060101010101" pitchFamily="49" charset="-122"/>
                            </a:rPr>
                            <m:t>,</m:t>
                          </m:r>
                          <m:r>
                            <a:rPr lang="en-US" altLang="zh-CN" i="1" dirty="0">
                              <a:latin typeface="Cambria Math" panose="02040503050406030204"/>
                              <a:ea typeface="黑体" panose="02010609060101010101" pitchFamily="49" charset="-122"/>
                            </a:rPr>
                            <m:t>𝑏</m:t>
                          </m:r>
                          <m:r>
                            <a:rPr lang="en-US" altLang="zh-CN" i="1" dirty="0">
                              <a:latin typeface="Cambria Math" panose="02040503050406030204"/>
                              <a:ea typeface="黑体" panose="02010609060101010101" pitchFamily="49" charset="-122"/>
                            </a:rPr>
                            <m:t>)=</m:t>
                          </m:r>
                          <m:nary>
                            <m:naryPr>
                              <m:chr m:val="∑"/>
                              <m:ctrlPr>
                                <a:rPr lang="en-US" altLang="zh-CN" i="1">
                                  <a:latin typeface="Cambria Math" panose="02040503050406030204" pitchFamily="18" charset="0"/>
                                  <a:ea typeface="黑体" panose="02010609060101010101" pitchFamily="49" charset="-122"/>
                                </a:rPr>
                              </m:ctrlPr>
                            </m:naryPr>
                            <m:sub>
                              <m:r>
                                <m:rPr>
                                  <m:brk m:alnAt="23"/>
                                </m:rPr>
                                <a:rPr lang="en-US" altLang="zh-CN" i="1">
                                  <a:latin typeface="Cambria Math" panose="02040503050406030204"/>
                                  <a:ea typeface="黑体" panose="02010609060101010101" pitchFamily="49" charset="-122"/>
                                </a:rPr>
                                <m:t>𝑖</m:t>
                              </m:r>
                              <m:r>
                                <a:rPr lang="en-US" altLang="zh-CN" i="1">
                                  <a:latin typeface="Cambria Math" panose="02040503050406030204"/>
                                  <a:ea typeface="黑体" panose="02010609060101010101" pitchFamily="49" charset="-122"/>
                                </a:rPr>
                                <m:t>=1</m:t>
                              </m:r>
                            </m:sub>
                            <m:sup>
                              <m:r>
                                <a:rPr lang="en-US" altLang="zh-CN" i="1">
                                  <a:latin typeface="Cambria Math" panose="02040503050406030204"/>
                                  <a:ea typeface="黑体" panose="02010609060101010101" pitchFamily="49" charset="-122"/>
                                </a:rPr>
                                <m:t>𝑛</m:t>
                              </m:r>
                            </m:sup>
                            <m:e>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panose="02040503050406030204"/>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a:ea typeface="黑体" panose="02010609060101010101" pitchFamily="49" charset="-122"/>
                                        </a:rPr>
                                        <m:t>𝑦</m:t>
                                      </m:r>
                                    </m:e>
                                    <m:sub>
                                      <m:r>
                                        <a:rPr lang="en-US" altLang="zh-CN" i="1">
                                          <a:latin typeface="Cambria Math" panose="02040503050406030204"/>
                                          <a:ea typeface="黑体" panose="02010609060101010101" pitchFamily="49" charset="-122"/>
                                        </a:rPr>
                                        <m:t>𝑖</m:t>
                                      </m:r>
                                    </m:sub>
                                  </m:sSub>
                                  <m:r>
                                    <a:rPr lang="en-US" altLang="zh-CN" i="1">
                                      <a:latin typeface="Cambria Math" panose="02040503050406030204"/>
                                      <a:ea typeface="黑体" panose="02010609060101010101" pitchFamily="49" charset="-122"/>
                                    </a:rPr>
                                    <m:t>−</m:t>
                                  </m:r>
                                  <m:r>
                                    <a:rPr lang="en-US" altLang="zh-CN" i="1">
                                      <a:latin typeface="Cambria Math" panose="02040503050406030204"/>
                                      <a:ea typeface="黑体" panose="02010609060101010101" pitchFamily="49" charset="-122"/>
                                    </a:rPr>
                                    <m:t>𝑎</m:t>
                                  </m:r>
                                  <m:r>
                                    <a:rPr lang="en-US" altLang="zh-CN" i="1">
                                      <a:latin typeface="Cambria Math" panose="02040503050406030204"/>
                                      <a:ea typeface="Cambria Math" panose="02040503050406030204"/>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a:ea typeface="黑体" panose="02010609060101010101" pitchFamily="49" charset="-122"/>
                                        </a:rPr>
                                        <m:t>𝑥</m:t>
                                      </m:r>
                                    </m:e>
                                    <m:sub>
                                      <m:r>
                                        <a:rPr lang="en-US" altLang="zh-CN" i="1">
                                          <a:latin typeface="Cambria Math" panose="02040503050406030204"/>
                                          <a:ea typeface="黑体" panose="02010609060101010101" pitchFamily="49" charset="-122"/>
                                        </a:rPr>
                                        <m:t>𝑖</m:t>
                                      </m:r>
                                    </m:sub>
                                  </m:sSub>
                                  <m:r>
                                    <a:rPr lang="en-US" altLang="zh-CN" i="1">
                                      <a:latin typeface="Cambria Math" panose="02040503050406030204"/>
                                      <a:ea typeface="黑体" panose="02010609060101010101" pitchFamily="49" charset="-122"/>
                                    </a:rPr>
                                    <m:t>−</m:t>
                                  </m:r>
                                  <m:r>
                                    <a:rPr lang="en-US" altLang="zh-CN" i="1">
                                      <a:latin typeface="Cambria Math" panose="02040503050406030204"/>
                                      <a:ea typeface="黑体" panose="02010609060101010101" pitchFamily="49" charset="-122"/>
                                    </a:rPr>
                                    <m:t>𝑏</m:t>
                                  </m:r>
                                  <m:r>
                                    <a:rPr lang="en-US" altLang="zh-CN" i="1">
                                      <a:latin typeface="Cambria Math" panose="02040503050406030204"/>
                                      <a:ea typeface="黑体" panose="02010609060101010101" pitchFamily="49" charset="-122"/>
                                    </a:rPr>
                                    <m:t> )</m:t>
                                  </m:r>
                                </m:e>
                                <m:sup>
                                  <m:r>
                                    <a:rPr lang="en-US" altLang="zh-CN" i="1">
                                      <a:latin typeface="Cambria Math" panose="02040503050406030204"/>
                                      <a:ea typeface="黑体" panose="02010609060101010101" pitchFamily="49" charset="-122"/>
                                    </a:rPr>
                                    <m:t>2</m:t>
                                  </m:r>
                                </m:sup>
                              </m:sSup>
                            </m:e>
                          </m:nary>
                        </m:e>
                      </m:func>
                    </m:oMath>
                  </m:oMathPara>
                </a14:m>
                <a:endParaRPr lang="en-US" altLang="zh-CN" dirty="0">
                  <a:latin typeface="黑体" panose="02010609060101010101" pitchFamily="49" charset="-122"/>
                  <a:ea typeface="黑体" panose="02010609060101010101" pitchFamily="49"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6300470" y="1165860"/>
                <a:ext cx="3800475" cy="122174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527229" y="2192673"/>
                <a:ext cx="4060825" cy="844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a:rPr>
                            <m:t>𝜕</m:t>
                          </m:r>
                          <m:r>
                            <a:rPr lang="en-US" altLang="zh-CN" b="0" i="1" smtClean="0">
                              <a:latin typeface="Cambria Math" panose="02040503050406030204"/>
                            </a:rPr>
                            <m:t>𝐿</m:t>
                          </m:r>
                          <m:r>
                            <a:rPr lang="en-US" altLang="zh-CN" b="0" i="1" smtClean="0">
                              <a:latin typeface="Cambria Math" panose="02040503050406030204"/>
                            </a:rPr>
                            <m:t>(</m:t>
                          </m:r>
                          <m:r>
                            <a:rPr lang="en-US" altLang="zh-CN" b="0" i="1" smtClean="0">
                              <a:latin typeface="Cambria Math" panose="02040503050406030204"/>
                            </a:rPr>
                            <m:t>𝑎</m:t>
                          </m:r>
                          <m:r>
                            <a:rPr lang="en-US" altLang="zh-CN" b="0" i="1" smtClean="0">
                              <a:latin typeface="Cambria Math" panose="02040503050406030204"/>
                            </a:rPr>
                            <m:t>,</m:t>
                          </m:r>
                          <m:r>
                            <a:rPr lang="en-US" altLang="zh-CN" b="0" i="1" smtClean="0">
                              <a:latin typeface="Cambria Math" panose="02040503050406030204"/>
                            </a:rPr>
                            <m:t>𝑏</m:t>
                          </m:r>
                          <m:r>
                            <a:rPr lang="en-US" altLang="zh-CN" b="0" i="1" smtClean="0">
                              <a:latin typeface="Cambria Math" panose="02040503050406030204"/>
                            </a:rPr>
                            <m:t>)</m:t>
                          </m:r>
                        </m:num>
                        <m:den>
                          <m:r>
                            <a:rPr lang="zh-CN" altLang="en-US" i="1" smtClean="0">
                              <a:latin typeface="Cambria Math" panose="02040503050406030204"/>
                            </a:rPr>
                            <m:t>𝜕</m:t>
                          </m:r>
                          <m:r>
                            <a:rPr lang="en-US" altLang="zh-CN" b="0" i="1" smtClean="0">
                              <a:latin typeface="Cambria Math" panose="02040503050406030204"/>
                            </a:rPr>
                            <m:t>𝑏</m:t>
                          </m:r>
                        </m:den>
                      </m:f>
                      <m:r>
                        <a:rPr lang="en-US" altLang="zh-CN" i="1" smtClean="0">
                          <a:latin typeface="Cambria Math" panose="02040503050406030204"/>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a:rPr>
                            <m:t>𝑖</m:t>
                          </m:r>
                          <m:r>
                            <a:rPr lang="en-US" altLang="zh-CN" b="0" i="1" smtClean="0">
                              <a:latin typeface="Cambria Math" panose="02040503050406030204"/>
                            </a:rPr>
                            <m:t>=1</m:t>
                          </m:r>
                        </m:sub>
                        <m:sup>
                          <m:r>
                            <a:rPr lang="en-US" altLang="zh-CN" b="0" i="1" smtClean="0">
                              <a:latin typeface="Cambria Math" panose="02040503050406030204"/>
                            </a:rPr>
                            <m:t>𝑛</m:t>
                          </m:r>
                        </m:sup>
                        <m:e>
                          <m:r>
                            <a:rPr lang="en-US" altLang="zh-CN" b="0" i="1" smtClean="0">
                              <a:latin typeface="Cambria Math" panose="02040503050406030204"/>
                            </a:rPr>
                            <m:t>2</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a:rPr>
                                    <m:t>𝑦</m:t>
                                  </m:r>
                                </m:e>
                                <m:sub>
                                  <m:r>
                                    <a:rPr lang="en-US" altLang="zh-CN" b="0" i="1" smtClean="0">
                                      <a:latin typeface="Cambria Math" panose="02040503050406030204"/>
                                    </a:rPr>
                                    <m:t>𝑖</m:t>
                                  </m:r>
                                </m:sub>
                              </m:sSub>
                              <m:r>
                                <a:rPr lang="en-US" altLang="zh-CN" b="0" i="1" smtClean="0">
                                  <a:latin typeface="Cambria Math" panose="02040503050406030204"/>
                                </a:rPr>
                                <m:t>−</m:t>
                              </m:r>
                              <m:r>
                                <a:rPr lang="en-US" altLang="zh-CN" b="0" i="1" smtClean="0">
                                  <a:latin typeface="Cambria Math" panose="02040503050406030204"/>
                                </a:rPr>
                                <m:t>𝑎</m:t>
                              </m:r>
                              <m:sSub>
                                <m:sSubPr>
                                  <m:ctrlPr>
                                    <a:rPr lang="en-US" altLang="zh-CN" b="0" i="1" smtClean="0">
                                      <a:latin typeface="Cambria Math" panose="02040503050406030204" pitchFamily="18" charset="0"/>
                                    </a:rPr>
                                  </m:ctrlPr>
                                </m:sSubPr>
                                <m:e>
                                  <m:r>
                                    <a:rPr lang="en-US" altLang="zh-CN" b="0" i="1" smtClean="0">
                                      <a:latin typeface="Cambria Math" panose="02040503050406030204"/>
                                    </a:rPr>
                                    <m:t>𝑥</m:t>
                                  </m:r>
                                </m:e>
                                <m:sub>
                                  <m:r>
                                    <a:rPr lang="en-US" altLang="zh-CN" b="0" i="1" smtClean="0">
                                      <a:latin typeface="Cambria Math" panose="02040503050406030204"/>
                                    </a:rPr>
                                    <m:t>𝑖</m:t>
                                  </m:r>
                                </m:sub>
                              </m:sSub>
                              <m:r>
                                <a:rPr lang="en-US" altLang="zh-CN" b="0" i="1" smtClean="0">
                                  <a:latin typeface="Cambria Math" panose="02040503050406030204"/>
                                </a:rPr>
                                <m:t>−</m:t>
                              </m:r>
                              <m:r>
                                <a:rPr lang="en-US" altLang="zh-CN" b="0" i="1" smtClean="0">
                                  <a:latin typeface="Cambria Math" panose="02040503050406030204"/>
                                </a:rPr>
                                <m:t>𝑏</m:t>
                              </m:r>
                            </m:e>
                          </m:d>
                          <m:d>
                            <m:dPr>
                              <m:ctrlPr>
                                <a:rPr lang="en-US" altLang="zh-CN" b="0" i="1" smtClean="0">
                                  <a:latin typeface="Cambria Math" panose="02040503050406030204" pitchFamily="18" charset="0"/>
                                </a:rPr>
                              </m:ctrlPr>
                            </m:dPr>
                            <m:e>
                              <m:r>
                                <a:rPr lang="en-US" altLang="zh-CN" b="0" i="1" smtClean="0">
                                  <a:latin typeface="Cambria Math" panose="02040503050406030204"/>
                                </a:rPr>
                                <m:t>−1</m:t>
                              </m:r>
                            </m:e>
                          </m:d>
                          <m:r>
                            <a:rPr lang="en-US" altLang="zh-CN" b="0" i="1" smtClean="0">
                              <a:latin typeface="Cambria Math" panose="02040503050406030204"/>
                            </a:rPr>
                            <m:t>=0</m:t>
                          </m:r>
                        </m:e>
                      </m:nary>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527229" y="2192673"/>
                <a:ext cx="4060825" cy="844550"/>
              </a:xfrm>
              <a:prstGeom prst="rect">
                <a:avLst/>
              </a:prstGeom>
              <a:blipFill rotWithShape="1">
                <a:blip r:embed="rId4"/>
                <a:stretch>
                  <a:fillRect l="-4" t="-2" r="4" b="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846429" y="3126123"/>
                <a:ext cx="2722880" cy="844550"/>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=&gt;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a:rPr>
                            <m:t>𝑖</m:t>
                          </m:r>
                          <m:r>
                            <a:rPr lang="en-US" altLang="zh-CN" i="1">
                              <a:latin typeface="Cambria Math" panose="02040503050406030204"/>
                            </a:rPr>
                            <m:t>=1</m:t>
                          </m:r>
                        </m:sub>
                        <m:sup>
                          <m:r>
                            <a:rPr lang="en-US" altLang="zh-CN" i="1">
                              <a:latin typeface="Cambria Math" panose="02040503050406030204"/>
                            </a:rPr>
                            <m:t>𝑛</m:t>
                          </m:r>
                        </m:sup>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a:rPr>
                                    <m:t>𝑦</m:t>
                                  </m:r>
                                </m:e>
                                <m:sub>
                                  <m:r>
                                    <a:rPr lang="en-US" altLang="zh-CN" i="1">
                                      <a:latin typeface="Cambria Math" panose="02040503050406030204"/>
                                    </a:rPr>
                                    <m:t>𝑖</m:t>
                                  </m:r>
                                </m:sub>
                              </m:sSub>
                              <m:r>
                                <a:rPr lang="en-US" altLang="zh-CN" i="1">
                                  <a:latin typeface="Cambria Math" panose="02040503050406030204"/>
                                </a:rPr>
                                <m:t>−</m:t>
                              </m:r>
                              <m:r>
                                <a:rPr lang="en-US" altLang="zh-CN" i="1">
                                  <a:latin typeface="Cambria Math" panose="02040503050406030204"/>
                                </a:rPr>
                                <m:t>𝑎</m:t>
                              </m:r>
                              <m:sSub>
                                <m:sSubPr>
                                  <m:ctrlPr>
                                    <a:rPr lang="en-US" altLang="zh-CN" i="1">
                                      <a:latin typeface="Cambria Math" panose="02040503050406030204" pitchFamily="18" charset="0"/>
                                    </a:rPr>
                                  </m:ctrlPr>
                                </m:sSubPr>
                                <m:e>
                                  <m:r>
                                    <a:rPr lang="en-US" altLang="zh-CN" i="1">
                                      <a:latin typeface="Cambria Math" panose="02040503050406030204"/>
                                    </a:rPr>
                                    <m:t>𝑥</m:t>
                                  </m:r>
                                </m:e>
                                <m:sub>
                                  <m:r>
                                    <a:rPr lang="en-US" altLang="zh-CN" i="1">
                                      <a:latin typeface="Cambria Math" panose="02040503050406030204"/>
                                    </a:rPr>
                                    <m:t>𝑖</m:t>
                                  </m:r>
                                </m:sub>
                              </m:sSub>
                              <m:r>
                                <a:rPr lang="en-US" altLang="zh-CN" i="1">
                                  <a:latin typeface="Cambria Math" panose="02040503050406030204"/>
                                </a:rPr>
                                <m:t>−</m:t>
                              </m:r>
                              <m:r>
                                <a:rPr lang="en-US" altLang="zh-CN" b="0" i="1" smtClean="0">
                                  <a:latin typeface="Cambria Math" panose="02040503050406030204"/>
                                </a:rPr>
                                <m:t>𝑏</m:t>
                              </m:r>
                            </m:e>
                          </m:d>
                          <m:r>
                            <a:rPr lang="en-US" altLang="zh-CN" i="1">
                              <a:latin typeface="Cambria Math" panose="02040503050406030204"/>
                            </a:rPr>
                            <m:t>=0</m:t>
                          </m:r>
                        </m:e>
                      </m:nary>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846429" y="3126123"/>
                <a:ext cx="2722880" cy="844550"/>
              </a:xfrm>
              <a:prstGeom prst="rect">
                <a:avLst/>
              </a:prstGeom>
              <a:blipFill rotWithShape="1">
                <a:blip r:embed="rId5"/>
                <a:stretch>
                  <a:fillRect l="-22" t="-2" r="-327" b="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p:cNvSpPr txBox="1"/>
              <p:nvPr/>
            </p:nvSpPr>
            <p:spPr>
              <a:xfrm>
                <a:off x="846455" y="4059573"/>
                <a:ext cx="3442335" cy="84455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Cambria Math" panose="02040503050406030204" pitchFamily="18" charset="0"/>
                        </a:rPr>
                        <m:t>=&gt;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a:rPr>
                            <m:t>𝑖</m:t>
                          </m:r>
                          <m:r>
                            <a:rPr lang="en-US" altLang="zh-CN" i="1">
                              <a:latin typeface="Cambria Math" panose="02040503050406030204"/>
                            </a:rPr>
                            <m:t>=1</m:t>
                          </m:r>
                        </m:sub>
                        <m:sup>
                          <m:r>
                            <a:rPr lang="en-US" altLang="zh-CN" i="1">
                              <a:latin typeface="Cambria Math" panose="02040503050406030204"/>
                            </a:rPr>
                            <m:t>𝑛</m:t>
                          </m:r>
                        </m:sup>
                        <m:e>
                          <m:d>
                            <m:dPr>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a:rPr>
                                    <m:t>𝑦</m:t>
                                  </m:r>
                                </m:e>
                                <m:sub>
                                  <m:r>
                                    <a:rPr lang="en-US" altLang="zh-CN" i="1">
                                      <a:latin typeface="Cambria Math" panose="02040503050406030204"/>
                                    </a:rPr>
                                    <m:t>𝑖</m:t>
                                  </m:r>
                                </m:sub>
                              </m:sSub>
                            </m:e>
                          </m:d>
                          <m:r>
                            <a:rPr lang="en-US" altLang="zh-CN" b="0" i="1" smtClean="0">
                              <a:latin typeface="Cambria Math" panose="02040503050406030204"/>
                            </a:rPr>
                            <m:t>−</m:t>
                          </m:r>
                          <m:r>
                            <a:rPr lang="en-US" altLang="zh-CN" b="0" i="1" smtClean="0">
                              <a:latin typeface="Cambria Math" panose="02040503050406030204"/>
                            </a:rPr>
                            <m:t>𝑎</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a:rPr>
                                <m:t>𝑖</m:t>
                              </m:r>
                              <m:r>
                                <a:rPr lang="en-US" altLang="zh-CN" b="0" i="1" smtClean="0">
                                  <a:latin typeface="Cambria Math" panose="02040503050406030204"/>
                                </a:rPr>
                                <m:t>=1</m:t>
                              </m:r>
                            </m:sub>
                            <m:sup>
                              <m:r>
                                <a:rPr lang="en-US" altLang="zh-CN" b="0" i="1" smtClean="0">
                                  <a:latin typeface="Cambria Math" panose="02040503050406030204"/>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a:rPr>
                                    <m:t>𝑥</m:t>
                                  </m:r>
                                </m:e>
                                <m:sub>
                                  <m:r>
                                    <a:rPr lang="en-US" altLang="zh-CN" b="0" i="1" smtClean="0">
                                      <a:latin typeface="Cambria Math" panose="02040503050406030204"/>
                                    </a:rPr>
                                    <m:t>𝑖</m:t>
                                  </m:r>
                                </m:sub>
                              </m:sSub>
                              <m:r>
                                <a:rPr lang="en-US" altLang="zh-CN" b="0" i="1" smtClean="0">
                                  <a:latin typeface="Cambria Math" panose="02040503050406030204"/>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a:rPr>
                                    <m:t>𝑖</m:t>
                                  </m:r>
                                  <m:r>
                                    <a:rPr lang="en-US" altLang="zh-CN" b="0" i="1" smtClean="0">
                                      <a:latin typeface="Cambria Math" panose="02040503050406030204"/>
                                    </a:rPr>
                                    <m:t>=1</m:t>
                                  </m:r>
                                </m:sub>
                                <m:sup>
                                  <m:r>
                                    <a:rPr lang="en-US" altLang="zh-CN" b="0" i="1" smtClean="0">
                                      <a:latin typeface="Cambria Math" panose="02040503050406030204"/>
                                    </a:rPr>
                                    <m:t>𝑛</m:t>
                                  </m:r>
                                </m:sup>
                                <m:e>
                                  <m:r>
                                    <a:rPr lang="en-US" altLang="zh-CN" b="0" i="1" smtClean="0">
                                      <a:latin typeface="Cambria Math" panose="02040503050406030204"/>
                                    </a:rPr>
                                    <m:t>𝑏</m:t>
                                  </m:r>
                                </m:e>
                              </m:nary>
                            </m:e>
                          </m:nary>
                          <m:r>
                            <a:rPr lang="en-US" altLang="zh-CN" i="1">
                              <a:latin typeface="Cambria Math" panose="02040503050406030204"/>
                            </a:rPr>
                            <m:t>=0</m:t>
                          </m:r>
                        </m:e>
                      </m:nary>
                    </m:oMath>
                  </m:oMathPara>
                </a14:m>
                <a:endParaRPr lang="zh-CN" altLang="en-US"/>
              </a:p>
            </p:txBody>
          </p:sp>
        </mc:Choice>
        <mc:Fallback xmlns="">
          <p:sp>
            <p:nvSpPr>
              <p:cNvPr id="2" name="文本框 1"/>
              <p:cNvSpPr txBox="1">
                <a:spLocks noRot="1" noChangeAspect="1" noMove="1" noResize="1" noEditPoints="1" noAdjustHandles="1" noChangeArrowheads="1" noChangeShapeType="1" noTextEdit="1"/>
              </p:cNvSpPr>
              <p:nvPr/>
            </p:nvSpPr>
            <p:spPr>
              <a:xfrm>
                <a:off x="846455" y="4059573"/>
                <a:ext cx="3442335" cy="844550"/>
              </a:xfrm>
              <a:prstGeom prst="rect">
                <a:avLst/>
              </a:prstGeom>
              <a:blipFill rotWithShape="1">
                <a:blip r:embed="rId6"/>
                <a:stretch>
                  <a:fillRect t="-2" r="-277" b="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846531" y="5107323"/>
                <a:ext cx="2707640" cy="398780"/>
              </a:xfrm>
              <a:prstGeom prst="rect">
                <a:avLst/>
              </a:prstGeom>
            </p:spPr>
            <p:txBody>
              <a:bodyPr wrap="none">
                <a:spAutoFit/>
              </a:bodyPr>
              <a:lstStyle/>
              <a:p>
                <a:pPr algn="l"/>
                <a14:m>
                  <m:oMathPara xmlns:m="http://schemas.openxmlformats.org/officeDocument/2006/math">
                    <m:oMathParaPr>
                      <m:jc m:val="left"/>
                    </m:oMathParaPr>
                    <m:oMath xmlns:m="http://schemas.openxmlformats.org/officeDocument/2006/math">
                      <m:r>
                        <a:rPr lang="en-US" altLang="zh-CN" sz="2000" i="1">
                          <a:latin typeface="Cambria Math" panose="02040503050406030204" pitchFamily="18" charset="0"/>
                          <a:cs typeface="Cambria Math" panose="02040503050406030204" pitchFamily="18" charset="0"/>
                        </a:rPr>
                        <m:t>=&gt;</m:t>
                      </m:r>
                      <m:r>
                        <a:rPr lang="en-US" altLang="zh-CN" sz="2000" b="0" i="1" smtClean="0">
                          <a:latin typeface="Cambria Math" panose="02040503050406030204"/>
                          <a:ea typeface="Cambria Math" panose="02040503050406030204"/>
                        </a:rPr>
                        <m:t>𝑛</m:t>
                      </m:r>
                      <m:acc>
                        <m:accPr>
                          <m:chr m:val="̅"/>
                          <m:ctrlPr>
                            <a:rPr lang="en-US" altLang="zh-CN" sz="2000" b="0" i="1" smtClean="0">
                              <a:latin typeface="Cambria Math" panose="02040503050406030204" pitchFamily="18" charset="0"/>
                              <a:ea typeface="Cambria Math" panose="02040503050406030204"/>
                            </a:rPr>
                          </m:ctrlPr>
                        </m:accPr>
                        <m:e>
                          <m:r>
                            <a:rPr lang="en-US" altLang="zh-CN" sz="2000" b="0" i="1" smtClean="0">
                              <a:latin typeface="Cambria Math" panose="02040503050406030204"/>
                              <a:ea typeface="Cambria Math" panose="02040503050406030204"/>
                            </a:rPr>
                            <m:t>𝑦</m:t>
                          </m:r>
                        </m:e>
                      </m:acc>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𝑎𝑛</m:t>
                      </m:r>
                      <m:acc>
                        <m:accPr>
                          <m:chr m:val="̅"/>
                          <m:ctrlPr>
                            <a:rPr lang="en-US" altLang="zh-CN" sz="2000" b="0" i="1" smtClean="0">
                              <a:latin typeface="Cambria Math" panose="02040503050406030204" pitchFamily="18" charset="0"/>
                              <a:ea typeface="Cambria Math" panose="02040503050406030204"/>
                            </a:rPr>
                          </m:ctrlPr>
                        </m:accPr>
                        <m:e>
                          <m:r>
                            <a:rPr lang="en-US" altLang="zh-CN" sz="2000" b="0" i="1" smtClean="0">
                              <a:latin typeface="Cambria Math" panose="02040503050406030204"/>
                              <a:ea typeface="Cambria Math" panose="02040503050406030204"/>
                            </a:rPr>
                            <m:t>𝑥</m:t>
                          </m:r>
                        </m:e>
                      </m:acc>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𝑛𝑏</m:t>
                      </m:r>
                      <m:r>
                        <a:rPr lang="en-US" altLang="zh-CN" sz="2000" b="0" i="1" smtClean="0">
                          <a:latin typeface="Cambria Math" panose="02040503050406030204"/>
                          <a:ea typeface="Cambria Math" panose="02040503050406030204"/>
                        </a:rPr>
                        <m:t>=0</m:t>
                      </m:r>
                    </m:oMath>
                  </m:oMathPara>
                </a14:m>
                <a:endParaRPr lang="zh-CN" altLang="en-US" sz="2000" dirty="0"/>
              </a:p>
            </p:txBody>
          </p:sp>
        </mc:Choice>
        <mc:Fallback xmlns="">
          <p:sp>
            <p:nvSpPr>
              <p:cNvPr id="22" name="矩形 21"/>
              <p:cNvSpPr>
                <a:spLocks noRot="1" noChangeAspect="1" noMove="1" noResize="1" noEditPoints="1" noAdjustHandles="1" noChangeArrowheads="1" noChangeShapeType="1" noTextEdit="1"/>
              </p:cNvSpPr>
              <p:nvPr/>
            </p:nvSpPr>
            <p:spPr>
              <a:xfrm>
                <a:off x="846531" y="5107323"/>
                <a:ext cx="2707640" cy="398780"/>
              </a:xfrm>
              <a:prstGeom prst="rect">
                <a:avLst/>
              </a:prstGeom>
              <a:blipFill rotWithShape="1">
                <a:blip r:embed="rId7"/>
                <a:stretch>
                  <a:fillRect l="-3" t="-5" r="-748" b="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846531" y="5709303"/>
                <a:ext cx="1826895" cy="398780"/>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Cambria Math" panose="02040503050406030204" pitchFamily="18" charset="0"/>
                        </a:rPr>
                        <m:t>=&gt;</m:t>
                      </m:r>
                      <m:r>
                        <a:rPr lang="en-US" altLang="zh-CN" sz="2000" i="1">
                          <a:latin typeface="Cambria Math" panose="02040503050406030204"/>
                        </a:rPr>
                        <m:t>𝑏</m:t>
                      </m:r>
                      <m:r>
                        <a:rPr lang="en-US" altLang="zh-CN" sz="2000" i="1">
                          <a:latin typeface="Cambria Math" panose="02040503050406030204"/>
                        </a:rPr>
                        <m:t>=</m:t>
                      </m:r>
                      <m:acc>
                        <m:accPr>
                          <m:chr m:val="̅"/>
                          <m:ctrlPr>
                            <a:rPr lang="zh-CN" altLang="zh-CN" sz="2000" i="1">
                              <a:latin typeface="Cambria Math" panose="02040503050406030204" pitchFamily="18" charset="0"/>
                            </a:rPr>
                          </m:ctrlPr>
                        </m:accPr>
                        <m:e>
                          <m:r>
                            <a:rPr lang="en-US" altLang="zh-CN" sz="2000" i="1">
                              <a:latin typeface="Cambria Math" panose="02040503050406030204"/>
                            </a:rPr>
                            <m:t>𝑦</m:t>
                          </m:r>
                        </m:e>
                      </m:acc>
                      <m:r>
                        <a:rPr lang="en-US" altLang="zh-CN" sz="2000" i="1">
                          <a:latin typeface="Cambria Math" panose="02040503050406030204"/>
                        </a:rPr>
                        <m:t>−</m:t>
                      </m:r>
                      <m:r>
                        <a:rPr lang="en-US" altLang="zh-CN" sz="2000" i="1">
                          <a:latin typeface="Cambria Math" panose="02040503050406030204"/>
                        </a:rPr>
                        <m:t>𝑎</m:t>
                      </m:r>
                      <m:acc>
                        <m:accPr>
                          <m:chr m:val="̅"/>
                          <m:ctrlPr>
                            <a:rPr lang="zh-CN" altLang="zh-CN" sz="2000" i="1">
                              <a:latin typeface="Cambria Math" panose="02040503050406030204" pitchFamily="18" charset="0"/>
                            </a:rPr>
                          </m:ctrlPr>
                        </m:accPr>
                        <m:e>
                          <m:r>
                            <a:rPr lang="en-US" altLang="zh-CN" sz="2000" i="1">
                              <a:latin typeface="Cambria Math" panose="02040503050406030204"/>
                            </a:rPr>
                            <m:t>𝑥</m:t>
                          </m:r>
                        </m:e>
                      </m:acc>
                    </m:oMath>
                  </m:oMathPara>
                </a14:m>
                <a:endParaRPr lang="zh-CN" altLang="en-US" sz="2000" dirty="0"/>
              </a:p>
            </p:txBody>
          </p:sp>
        </mc:Choice>
        <mc:Fallback xmlns="">
          <p:sp>
            <p:nvSpPr>
              <p:cNvPr id="7" name="矩形 6"/>
              <p:cNvSpPr>
                <a:spLocks noRot="1" noChangeAspect="1" noMove="1" noResize="1" noEditPoints="1" noAdjustHandles="1" noChangeArrowheads="1" noChangeShapeType="1" noTextEdit="1"/>
              </p:cNvSpPr>
              <p:nvPr/>
            </p:nvSpPr>
            <p:spPr>
              <a:xfrm>
                <a:off x="846531" y="5709303"/>
                <a:ext cx="1826895" cy="398780"/>
              </a:xfrm>
              <a:prstGeom prst="rect">
                <a:avLst/>
              </a:prstGeom>
              <a:blipFill rotWithShape="1">
                <a:blip r:embed="rId8"/>
                <a:stretch>
                  <a:fillRect l="-4" t="-5" r="-1108" b="5"/>
                </a:stretch>
              </a:blipFill>
            </p:spPr>
            <p:txBody>
              <a:bodyPr/>
              <a:lstStyle/>
              <a:p>
                <a:r>
                  <a:rPr lang="zh-CN" altLang="en-US">
                    <a:noFill/>
                  </a:rPr>
                  <a:t> </a:t>
                </a:r>
              </a:p>
            </p:txBody>
          </p:sp>
        </mc:Fallback>
      </mc:AlternateContent>
      <p:grpSp>
        <p:nvGrpSpPr>
          <p:cNvPr id="18" name="组合 17"/>
          <p:cNvGrpSpPr/>
          <p:nvPr/>
        </p:nvGrpSpPr>
        <p:grpSpPr>
          <a:xfrm>
            <a:off x="3554046" y="5352095"/>
            <a:ext cx="2408457" cy="1111116"/>
            <a:chOff x="4863884" y="3942610"/>
            <a:chExt cx="2712573" cy="1033153"/>
          </a:xfrm>
        </p:grpSpPr>
        <p:sp>
          <p:nvSpPr>
            <p:cNvPr id="12" name="椭圆形标注 11"/>
            <p:cNvSpPr/>
            <p:nvPr/>
          </p:nvSpPr>
          <p:spPr>
            <a:xfrm>
              <a:off x="4863884" y="3942610"/>
              <a:ext cx="2712573" cy="1033153"/>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xmlns:a14="http://schemas.microsoft.com/office/drawing/2010/main">
          <mc:Choice Requires="a14">
            <p:sp>
              <p:nvSpPr>
                <p:cNvPr id="20" name="矩形 19"/>
                <p:cNvSpPr/>
                <p:nvPr/>
              </p:nvSpPr>
              <p:spPr>
                <a:xfrm>
                  <a:off x="4863884" y="4083537"/>
                  <a:ext cx="2560150" cy="6508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ea typeface="Cambria Math" panose="02040503050406030204"/>
                          </a:rPr>
                          <m:t>𝑎</m:t>
                        </m:r>
                        <m:r>
                          <a:rPr lang="en-US" altLang="zh-CN" b="0" i="1" smtClean="0">
                            <a:latin typeface="Cambria Math" panose="02040503050406030204"/>
                            <a:ea typeface="Cambria Math" panose="02040503050406030204"/>
                          </a:rPr>
                          <m:t>=</m:t>
                        </m:r>
                        <m:f>
                          <m:fPr>
                            <m:ctrlPr>
                              <a:rPr lang="en-US" altLang="zh-CN" b="0" i="1" smtClean="0">
                                <a:latin typeface="Cambria Math" panose="02040503050406030204" pitchFamily="18" charset="0"/>
                                <a:ea typeface="Cambria Math" panose="02040503050406030204"/>
                              </a:rPr>
                            </m:ctrlPr>
                          </m:fPr>
                          <m:num>
                            <m:nary>
                              <m:naryPr>
                                <m:chr m:val="∑"/>
                                <m:ctrlPr>
                                  <a:rPr lang="en-US" altLang="zh-CN" b="0" i="1" smtClean="0">
                                    <a:latin typeface="Cambria Math" panose="02040503050406030204" pitchFamily="18" charset="0"/>
                                    <a:ea typeface="Cambria Math" panose="02040503050406030204"/>
                                  </a:rPr>
                                </m:ctrlPr>
                              </m:naryPr>
                              <m:sub>
                                <m:r>
                                  <m:rPr>
                                    <m:brk m:alnAt="23"/>
                                  </m:rPr>
                                  <a:rPr lang="en-US" altLang="zh-CN" b="0" i="1" smtClean="0">
                                    <a:latin typeface="Cambria Math" panose="02040503050406030204"/>
                                    <a:ea typeface="Cambria Math" panose="02040503050406030204"/>
                                  </a:rPr>
                                  <m:t>𝑖</m:t>
                                </m:r>
                                <m:r>
                                  <a:rPr lang="en-US" altLang="zh-CN" b="0" i="1" smtClean="0">
                                    <a:latin typeface="Cambria Math" panose="02040503050406030204"/>
                                    <a:ea typeface="Cambria Math" panose="02040503050406030204"/>
                                  </a:rPr>
                                  <m:t>=0</m:t>
                                </m:r>
                              </m:sub>
                              <m:sup>
                                <m:r>
                                  <a:rPr lang="en-US" altLang="zh-CN" b="0" i="1" smtClean="0">
                                    <a:latin typeface="Cambria Math" panose="02040503050406030204"/>
                                    <a:ea typeface="Cambria Math" panose="02040503050406030204"/>
                                  </a:rPr>
                                  <m:t>𝑛</m:t>
                                </m:r>
                              </m:sup>
                              <m:e>
                                <m:sSub>
                                  <m:sSubPr>
                                    <m:ctrlPr>
                                      <a:rPr lang="en-US" altLang="zh-CN" b="0" i="1" smtClean="0">
                                        <a:latin typeface="Cambria Math" panose="02040503050406030204" pitchFamily="18" charset="0"/>
                                        <a:ea typeface="Cambria Math" panose="02040503050406030204"/>
                                      </a:rPr>
                                    </m:ctrlPr>
                                  </m:sSubPr>
                                  <m:e>
                                    <m:r>
                                      <a:rPr lang="en-US" altLang="zh-CN" b="0" i="1" smtClean="0">
                                        <a:latin typeface="Cambria Math" panose="02040503050406030204"/>
                                        <a:ea typeface="Cambria Math" panose="02040503050406030204"/>
                                      </a:rPr>
                                      <m:t>𝑥</m:t>
                                    </m:r>
                                  </m:e>
                                  <m:sub>
                                    <m:r>
                                      <a:rPr lang="en-US" altLang="zh-CN" b="0" i="1" smtClean="0">
                                        <a:latin typeface="Cambria Math" panose="02040503050406030204"/>
                                        <a:ea typeface="Cambria Math" panose="02040503050406030204"/>
                                      </a:rPr>
                                      <m:t>𝑖</m:t>
                                    </m:r>
                                  </m:sub>
                                </m:sSub>
                                <m:sSub>
                                  <m:sSubPr>
                                    <m:ctrlPr>
                                      <a:rPr lang="en-US" altLang="zh-CN" b="0" i="1" smtClean="0">
                                        <a:latin typeface="Cambria Math" panose="02040503050406030204" pitchFamily="18" charset="0"/>
                                        <a:ea typeface="Cambria Math" panose="02040503050406030204"/>
                                      </a:rPr>
                                    </m:ctrlPr>
                                  </m:sSubPr>
                                  <m:e>
                                    <m:r>
                                      <a:rPr lang="en-US" altLang="zh-CN" b="0" i="1" smtClean="0">
                                        <a:latin typeface="Cambria Math" panose="02040503050406030204"/>
                                        <a:ea typeface="Cambria Math" panose="02040503050406030204"/>
                                      </a:rPr>
                                      <m:t>𝑦</m:t>
                                    </m:r>
                                  </m:e>
                                  <m:sub>
                                    <m:r>
                                      <a:rPr lang="en-US" altLang="zh-CN" b="0" i="1" smtClean="0">
                                        <a:latin typeface="Cambria Math" panose="02040503050406030204"/>
                                        <a:ea typeface="Cambria Math" panose="02040503050406030204"/>
                                      </a:rPr>
                                      <m:t>𝑖</m:t>
                                    </m:r>
                                  </m:sub>
                                </m:sSub>
                                <m:r>
                                  <a:rPr lang="en-US" altLang="zh-CN" b="0" i="1" smtClean="0">
                                    <a:latin typeface="Cambria Math" panose="02040503050406030204"/>
                                    <a:ea typeface="Cambria Math" panose="02040503050406030204"/>
                                  </a:rPr>
                                  <m:t>−</m:t>
                                </m:r>
                                <m:r>
                                  <a:rPr lang="en-US" altLang="zh-CN" b="0" i="1" smtClean="0">
                                    <a:latin typeface="Cambria Math" panose="02040503050406030204"/>
                                    <a:ea typeface="Cambria Math" panose="02040503050406030204"/>
                                  </a:rPr>
                                  <m:t>𝑛</m:t>
                                </m:r>
                                <m:acc>
                                  <m:accPr>
                                    <m:chr m:val="̅"/>
                                    <m:ctrlPr>
                                      <a:rPr lang="en-US" altLang="zh-CN" i="1" smtClean="0">
                                        <a:latin typeface="Cambria Math" panose="02040503050406030204" pitchFamily="18" charset="0"/>
                                        <a:ea typeface="黑体" panose="02010609060101010101" pitchFamily="49" charset="-122"/>
                                      </a:rPr>
                                    </m:ctrlPr>
                                  </m:accPr>
                                  <m:e>
                                    <m:r>
                                      <a:rPr lang="en-US" altLang="zh-CN" i="1">
                                        <a:latin typeface="Cambria Math" panose="02040503050406030204"/>
                                        <a:ea typeface="黑体" panose="02010609060101010101" pitchFamily="49" charset="-122"/>
                                      </a:rPr>
                                      <m:t>𝑥</m:t>
                                    </m:r>
                                  </m:e>
                                </m:acc>
                              </m:e>
                            </m:nary>
                            <m:acc>
                              <m:accPr>
                                <m:chr m:val="̅"/>
                                <m:ctrlPr>
                                  <a:rPr lang="en-US" altLang="zh-CN" i="1">
                                    <a:latin typeface="Cambria Math" panose="02040503050406030204" pitchFamily="18" charset="0"/>
                                    <a:ea typeface="黑体" panose="02010609060101010101" pitchFamily="49" charset="-122"/>
                                  </a:rPr>
                                </m:ctrlPr>
                              </m:accPr>
                              <m:e>
                                <m:r>
                                  <a:rPr lang="en-US" altLang="zh-CN" i="1">
                                    <a:latin typeface="Cambria Math" panose="02040503050406030204"/>
                                    <a:ea typeface="黑体" panose="02010609060101010101" pitchFamily="49" charset="-122"/>
                                  </a:rPr>
                                  <m:t>𝑦</m:t>
                                </m:r>
                              </m:e>
                            </m:acc>
                          </m:num>
                          <m:den>
                            <m:nary>
                              <m:naryPr>
                                <m:chr m:val="∑"/>
                                <m:ctrlPr>
                                  <a:rPr lang="en-US" altLang="zh-CN" b="0" i="1" smtClean="0">
                                    <a:latin typeface="Cambria Math" panose="02040503050406030204" pitchFamily="18" charset="0"/>
                                    <a:ea typeface="Cambria Math" panose="02040503050406030204"/>
                                  </a:rPr>
                                </m:ctrlPr>
                              </m:naryPr>
                              <m:sub>
                                <m:r>
                                  <m:rPr>
                                    <m:brk m:alnAt="23"/>
                                  </m:rPr>
                                  <a:rPr lang="en-US" altLang="zh-CN" b="0" i="1" smtClean="0">
                                    <a:latin typeface="Cambria Math" panose="02040503050406030204"/>
                                    <a:ea typeface="Cambria Math" panose="02040503050406030204"/>
                                  </a:rPr>
                                  <m:t>𝑖</m:t>
                                </m:r>
                                <m:r>
                                  <a:rPr lang="en-US" altLang="zh-CN" b="0" i="1" smtClean="0">
                                    <a:latin typeface="Cambria Math" panose="02040503050406030204"/>
                                    <a:ea typeface="Cambria Math" panose="02040503050406030204"/>
                                  </a:rPr>
                                  <m:t>=1</m:t>
                                </m:r>
                              </m:sub>
                              <m:sup>
                                <m:r>
                                  <a:rPr lang="en-US" altLang="zh-CN" b="0" i="1" smtClean="0">
                                    <a:latin typeface="Cambria Math" panose="02040503050406030204"/>
                                    <a:ea typeface="Cambria Math" panose="02040503050406030204"/>
                                  </a:rPr>
                                  <m:t>𝑛</m:t>
                                </m:r>
                              </m:sup>
                              <m:e>
                                <m:sSub>
                                  <m:sSubPr>
                                    <m:ctrlPr>
                                      <a:rPr lang="en-US" altLang="zh-CN" b="0" i="1" smtClean="0">
                                        <a:latin typeface="Cambria Math" panose="02040503050406030204" pitchFamily="18" charset="0"/>
                                        <a:ea typeface="Cambria Math" panose="02040503050406030204"/>
                                      </a:rPr>
                                    </m:ctrlPr>
                                  </m:sSubPr>
                                  <m:e>
                                    <m:r>
                                      <a:rPr lang="en-US" altLang="zh-CN" b="0" i="1" smtClean="0">
                                        <a:latin typeface="Cambria Math" panose="02040503050406030204"/>
                                        <a:ea typeface="Cambria Math" panose="02040503050406030204"/>
                                      </a:rPr>
                                      <m:t>𝑥</m:t>
                                    </m:r>
                                  </m:e>
                                  <m:sub>
                                    <m:r>
                                      <a:rPr lang="en-US" altLang="zh-CN" b="0" i="1" smtClean="0">
                                        <a:latin typeface="Cambria Math" panose="02040503050406030204"/>
                                        <a:ea typeface="Cambria Math" panose="02040503050406030204"/>
                                      </a:rPr>
                                      <m:t>𝑖</m:t>
                                    </m:r>
                                  </m:sub>
                                </m:sSub>
                                <m:sSub>
                                  <m:sSubPr>
                                    <m:ctrlPr>
                                      <a:rPr lang="en-US" altLang="zh-CN" b="0" i="1" smtClean="0">
                                        <a:latin typeface="Cambria Math" panose="02040503050406030204" pitchFamily="18" charset="0"/>
                                        <a:ea typeface="Cambria Math" panose="02040503050406030204"/>
                                      </a:rPr>
                                    </m:ctrlPr>
                                  </m:sSubPr>
                                  <m:e>
                                    <m:r>
                                      <a:rPr lang="en-US" altLang="zh-CN" b="0" i="1" smtClean="0">
                                        <a:latin typeface="Cambria Math" panose="02040503050406030204"/>
                                        <a:ea typeface="Cambria Math" panose="02040503050406030204"/>
                                      </a:rPr>
                                      <m:t>𝑥</m:t>
                                    </m:r>
                                  </m:e>
                                  <m:sub>
                                    <m:r>
                                      <a:rPr lang="en-US" altLang="zh-CN" b="0" i="1" smtClean="0">
                                        <a:latin typeface="Cambria Math" panose="02040503050406030204"/>
                                        <a:ea typeface="Cambria Math" panose="02040503050406030204"/>
                                      </a:rPr>
                                      <m:t>𝑖</m:t>
                                    </m:r>
                                  </m:sub>
                                </m:sSub>
                                <m:r>
                                  <a:rPr lang="en-US" altLang="zh-CN" b="0" i="1" smtClean="0">
                                    <a:latin typeface="Cambria Math" panose="02040503050406030204"/>
                                    <a:ea typeface="Cambria Math" panose="02040503050406030204"/>
                                  </a:rPr>
                                  <m:t>−</m:t>
                                </m:r>
                                <m:r>
                                  <a:rPr lang="en-US" altLang="zh-CN" b="0" i="1" smtClean="0">
                                    <a:latin typeface="Cambria Math" panose="02040503050406030204"/>
                                    <a:ea typeface="Cambria Math" panose="02040503050406030204"/>
                                  </a:rPr>
                                  <m:t>𝑛</m:t>
                                </m:r>
                                <m:sSup>
                                  <m:sSupPr>
                                    <m:ctrlPr>
                                      <a:rPr lang="en-US" altLang="zh-CN" b="0" i="1" smtClean="0">
                                        <a:latin typeface="Cambria Math" panose="02040503050406030204" pitchFamily="18" charset="0"/>
                                        <a:ea typeface="Cambria Math" panose="02040503050406030204"/>
                                      </a:rPr>
                                    </m:ctrlPr>
                                  </m:sSupPr>
                                  <m:e>
                                    <m:acc>
                                      <m:accPr>
                                        <m:chr m:val="̅"/>
                                        <m:ctrlPr>
                                          <a:rPr lang="en-US" altLang="zh-CN" b="0" i="1" smtClean="0">
                                            <a:latin typeface="Cambria Math" panose="02040503050406030204" pitchFamily="18" charset="0"/>
                                            <a:ea typeface="Cambria Math" panose="02040503050406030204"/>
                                          </a:rPr>
                                        </m:ctrlPr>
                                      </m:accPr>
                                      <m:e>
                                        <m:r>
                                          <a:rPr lang="en-US" altLang="zh-CN" b="0" i="1" smtClean="0">
                                            <a:latin typeface="Cambria Math" panose="02040503050406030204"/>
                                            <a:ea typeface="Cambria Math" panose="02040503050406030204"/>
                                          </a:rPr>
                                          <m:t>𝑥</m:t>
                                        </m:r>
                                      </m:e>
                                    </m:acc>
                                  </m:e>
                                  <m:sup>
                                    <m:r>
                                      <a:rPr lang="en-US" altLang="zh-CN" b="0" i="1" smtClean="0">
                                        <a:latin typeface="Cambria Math" panose="02040503050406030204"/>
                                        <a:ea typeface="Cambria Math" panose="02040503050406030204"/>
                                      </a:rPr>
                                      <m:t>2</m:t>
                                    </m:r>
                                  </m:sup>
                                </m:sSup>
                              </m:e>
                            </m:nary>
                          </m:den>
                        </m:f>
                      </m:oMath>
                    </m:oMathPara>
                  </a14:m>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4863884" y="4083537"/>
                  <a:ext cx="2560150" cy="650823"/>
                </a:xfrm>
                <a:prstGeom prst="rect">
                  <a:avLst/>
                </a:prstGeom>
                <a:blipFill rotWithShape="1">
                  <a:blip r:embed="rId9"/>
                </a:blipFill>
              </p:spPr>
              <p:txBody>
                <a:bodyPr/>
                <a:lstStyle/>
                <a:p>
                  <a:r>
                    <a:rPr lang="zh-CN" altLang="en-US">
                      <a:noFill/>
                    </a:rPr>
                    <a:t> </a:t>
                  </a:r>
                </a:p>
              </p:txBody>
            </p:sp>
          </mc:Fallback>
        </mc:AlternateContent>
      </p:grpSp>
      <p:sp>
        <p:nvSpPr>
          <p:cNvPr id="17" name="右箭头 16"/>
          <p:cNvSpPr/>
          <p:nvPr/>
        </p:nvSpPr>
        <p:spPr>
          <a:xfrm>
            <a:off x="2950210" y="5719693"/>
            <a:ext cx="417830" cy="37592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xmlns:a14="http://schemas.microsoft.com/office/drawing/2010/main">
        <mc:Choice Requires="a14">
          <p:sp>
            <p:nvSpPr>
              <p:cNvPr id="21" name="矩形 20"/>
              <p:cNvSpPr/>
              <p:nvPr/>
            </p:nvSpPr>
            <p:spPr>
              <a:xfrm>
                <a:off x="6300470" y="2745740"/>
                <a:ext cx="5182235" cy="2399665"/>
              </a:xfrm>
              <a:prstGeom prst="rect">
                <a:avLst/>
              </a:prstGeom>
              <a:ln w="31750">
                <a:solidFill>
                  <a:srgbClr val="FF0000"/>
                </a:solidFill>
              </a:ln>
            </p:spPr>
            <p:txBody>
              <a:bodyPr wrap="square">
                <a:spAutoFit/>
              </a:bodyPr>
              <a:lstStyle/>
              <a:p>
                <a:pPr lvl="0">
                  <a:lnSpc>
                    <a:spcPct val="150000"/>
                  </a:lnSpc>
                </a:pPr>
                <a:r>
                  <a:rPr lang="zh-CN" altLang="en-US" sz="2000" dirty="0">
                    <a:latin typeface="黑体" panose="02010609060101010101" pitchFamily="49" charset="-122"/>
                    <a:ea typeface="黑体" panose="02010609060101010101" pitchFamily="49" charset="-122"/>
                  </a:rPr>
                  <a:t>可以看出：只要给出了训练样本</a:t>
                </a:r>
                <a14:m>
                  <m:oMath xmlns:m="http://schemas.openxmlformats.org/officeDocument/2006/math">
                    <m:d>
                      <m:dPr>
                        <m:ctrlPr>
                          <a:rPr lang="en-US" altLang="zh-CN" sz="2000" b="1" i="1" kern="0">
                            <a:solidFill>
                              <a:srgbClr val="0070C0"/>
                            </a:solidFill>
                            <a:latin typeface="Cambria Math" panose="02040503050406030204" pitchFamily="18" charset="0"/>
                            <a:ea typeface="微软雅黑" panose="020B0503020204020204" charset="-122"/>
                            <a:cs typeface="Times New Roman" panose="02020603050405020304" pitchFamily="18" charset="0"/>
                          </a:rPr>
                        </m:ctrlPr>
                      </m:dPr>
                      <m:e>
                        <m:sSub>
                          <m:sSubPr>
                            <m:ctrlPr>
                              <a:rPr lang="en-US" altLang="zh-CN" sz="2000" b="1" i="1" kern="0">
                                <a:solidFill>
                                  <a:srgbClr val="0070C0"/>
                                </a:solidFill>
                                <a:latin typeface="Cambria Math" panose="02040503050406030204" pitchFamily="18" charset="0"/>
                                <a:ea typeface="微软雅黑" panose="020B0503020204020204" charset="-122"/>
                                <a:cs typeface="Times New Roman" panose="02020603050405020304" pitchFamily="18" charset="0"/>
                              </a:rPr>
                            </m:ctrlPr>
                          </m:sSubPr>
                          <m:e>
                            <m:r>
                              <a:rPr lang="en-US" altLang="zh-CN" sz="2000" b="1" i="1" kern="0">
                                <a:solidFill>
                                  <a:srgbClr val="0070C0"/>
                                </a:solidFill>
                                <a:latin typeface="Cambria Math" panose="02040503050406030204"/>
                                <a:ea typeface="微软雅黑" panose="020B0503020204020204" charset="-122"/>
                                <a:cs typeface="Times New Roman" panose="02020603050405020304" pitchFamily="18" charset="0"/>
                              </a:rPr>
                              <m:t>𝒙</m:t>
                            </m:r>
                          </m:e>
                          <m:sub>
                            <m:r>
                              <a:rPr lang="en-US" altLang="zh-CN" sz="2000" b="1" i="1" kern="0">
                                <a:solidFill>
                                  <a:srgbClr val="0070C0"/>
                                </a:solidFill>
                                <a:latin typeface="Cambria Math" panose="02040503050406030204"/>
                                <a:ea typeface="微软雅黑" panose="020B0503020204020204" charset="-122"/>
                                <a:cs typeface="Times New Roman" panose="02020603050405020304" pitchFamily="18" charset="0"/>
                              </a:rPr>
                              <m:t>𝒊</m:t>
                            </m:r>
                          </m:sub>
                        </m:sSub>
                        <m:r>
                          <a:rPr lang="en-US" altLang="zh-CN" sz="2000" b="1" i="1" kern="0">
                            <a:solidFill>
                              <a:srgbClr val="0070C0"/>
                            </a:solidFill>
                            <a:latin typeface="Cambria Math" panose="02040503050406030204"/>
                            <a:ea typeface="微软雅黑" panose="020B0503020204020204" charset="-122"/>
                            <a:cs typeface="Times New Roman" panose="02020603050405020304" pitchFamily="18" charset="0"/>
                          </a:rPr>
                          <m:t>,</m:t>
                        </m:r>
                        <m:sSub>
                          <m:sSubPr>
                            <m:ctrlPr>
                              <a:rPr lang="en-US" altLang="zh-CN" sz="2000" b="1" i="1" kern="0">
                                <a:solidFill>
                                  <a:srgbClr val="0070C0"/>
                                </a:solidFill>
                                <a:latin typeface="Cambria Math" panose="02040503050406030204" pitchFamily="18" charset="0"/>
                                <a:ea typeface="微软雅黑" panose="020B0503020204020204" charset="-122"/>
                                <a:cs typeface="Times New Roman" panose="02020603050405020304" pitchFamily="18" charset="0"/>
                              </a:rPr>
                            </m:ctrlPr>
                          </m:sSubPr>
                          <m:e>
                            <m:r>
                              <a:rPr lang="en-US" altLang="zh-CN" sz="2000" b="1" i="1" kern="0">
                                <a:solidFill>
                                  <a:srgbClr val="0070C0"/>
                                </a:solidFill>
                                <a:latin typeface="Cambria Math" panose="02040503050406030204"/>
                                <a:ea typeface="微软雅黑" panose="020B0503020204020204" charset="-122"/>
                                <a:cs typeface="Times New Roman" panose="02020603050405020304" pitchFamily="18" charset="0"/>
                              </a:rPr>
                              <m:t>𝒚</m:t>
                            </m:r>
                          </m:e>
                          <m:sub>
                            <m:r>
                              <a:rPr lang="en-US" altLang="zh-CN" sz="2000" b="1" i="1" kern="0">
                                <a:solidFill>
                                  <a:srgbClr val="0070C0"/>
                                </a:solidFill>
                                <a:latin typeface="Cambria Math" panose="02040503050406030204"/>
                                <a:ea typeface="微软雅黑" panose="020B0503020204020204" charset="-122"/>
                                <a:cs typeface="Times New Roman" panose="02020603050405020304" pitchFamily="18" charset="0"/>
                              </a:rPr>
                              <m:t>𝒊</m:t>
                            </m:r>
                          </m:sub>
                        </m:sSub>
                      </m:e>
                    </m:d>
                    <m:r>
                      <a:rPr lang="en-US" altLang="zh-CN" sz="2000" b="1" i="1" kern="0" smtClean="0">
                        <a:solidFill>
                          <a:srgbClr val="0070C0"/>
                        </a:solidFill>
                        <a:latin typeface="Cambria Math" panose="02040503050406030204"/>
                        <a:ea typeface="微软雅黑" panose="020B0503020204020204" charset="-122"/>
                        <a:cs typeface="Times New Roman" panose="02020603050405020304" pitchFamily="18" charset="0"/>
                      </a:rPr>
                      <m:t>(</m:t>
                    </m:r>
                    <m:r>
                      <a:rPr lang="en-US" altLang="zh-CN" sz="2000" b="1" i="1" kern="0">
                        <a:solidFill>
                          <a:srgbClr val="0070C0"/>
                        </a:solidFill>
                        <a:latin typeface="Cambria Math" panose="02040503050406030204"/>
                        <a:ea typeface="微软雅黑" panose="020B0503020204020204" charset="-122"/>
                        <a:cs typeface="Times New Roman" panose="02020603050405020304" pitchFamily="18" charset="0"/>
                      </a:rPr>
                      <m:t>𝒊</m:t>
                    </m:r>
                    <m:r>
                      <a:rPr lang="en-US" altLang="zh-CN" sz="2000" b="1" i="1" kern="0">
                        <a:solidFill>
                          <a:srgbClr val="0070C0"/>
                        </a:solidFill>
                        <a:latin typeface="Cambria Math" panose="02040503050406030204"/>
                        <a:ea typeface="微软雅黑" panose="020B0503020204020204" charset="-122"/>
                        <a:cs typeface="Times New Roman" panose="02020603050405020304" pitchFamily="18" charset="0"/>
                      </a:rPr>
                      <m:t>=</m:t>
                    </m:r>
                    <m:r>
                      <a:rPr lang="en-US" altLang="zh-CN" sz="2000" b="1" i="1" kern="0">
                        <a:solidFill>
                          <a:srgbClr val="0070C0"/>
                        </a:solidFill>
                        <a:latin typeface="Cambria Math" panose="02040503050406030204"/>
                        <a:ea typeface="微软雅黑" panose="020B0503020204020204" charset="-122"/>
                        <a:cs typeface="Times New Roman" panose="02020603050405020304" pitchFamily="18" charset="0"/>
                      </a:rPr>
                      <m:t>𝟏</m:t>
                    </m:r>
                    <m:r>
                      <a:rPr lang="en-US" altLang="zh-CN" sz="2000" b="1" i="1" kern="0">
                        <a:solidFill>
                          <a:srgbClr val="0070C0"/>
                        </a:solidFill>
                        <a:latin typeface="Cambria Math" panose="02040503050406030204"/>
                        <a:ea typeface="微软雅黑" panose="020B0503020204020204" charset="-122"/>
                        <a:cs typeface="Times New Roman" panose="02020603050405020304" pitchFamily="18" charset="0"/>
                      </a:rPr>
                      <m:t>,…,</m:t>
                    </m:r>
                    <m:r>
                      <a:rPr lang="en-US" altLang="zh-CN" sz="2000" b="1" i="1" kern="0">
                        <a:solidFill>
                          <a:srgbClr val="0070C0"/>
                        </a:solidFill>
                        <a:latin typeface="Cambria Math" panose="02040503050406030204"/>
                        <a:ea typeface="微软雅黑" panose="020B0503020204020204" charset="-122"/>
                        <a:cs typeface="Times New Roman" panose="02020603050405020304" pitchFamily="18" charset="0"/>
                      </a:rPr>
                      <m:t>𝒏</m:t>
                    </m:r>
                    <m:r>
                      <a:rPr lang="en-US" altLang="zh-CN" sz="2000" b="1" i="1" kern="0" smtClean="0">
                        <a:solidFill>
                          <a:srgbClr val="0070C0"/>
                        </a:solidFill>
                        <a:latin typeface="Cambria Math" panose="02040503050406030204"/>
                        <a:ea typeface="微软雅黑" panose="020B0503020204020204" charset="-122"/>
                        <a:cs typeface="Times New Roman" panose="02020603050405020304" pitchFamily="18" charset="0"/>
                      </a:rPr>
                      <m:t>)</m:t>
                    </m:r>
                  </m:oMath>
                </a14:m>
                <a:r>
                  <a:rPr lang="zh-CN" altLang="en-US" sz="2000" b="1" kern="0" dirty="0">
                    <a:solidFill>
                      <a:srgbClr val="0070C0"/>
                    </a:solidFill>
                    <a:latin typeface="Times New Roman" panose="02020603050405020304" pitchFamily="18" charset="0"/>
                    <a:ea typeface="微软雅黑" panose="020B0503020204020204" charset="-122"/>
                    <a:cs typeface="Times New Roman" panose="02020603050405020304" pitchFamily="18" charset="0"/>
                  </a:rPr>
                  <a:t> </a:t>
                </a:r>
                <a:r>
                  <a:rPr lang="en-US" altLang="zh-CN" sz="2000" dirty="0">
                    <a:latin typeface="黑体" panose="02010609060101010101" pitchFamily="49" charset="-122"/>
                    <a:ea typeface="黑体" panose="02010609060101010101" pitchFamily="49" charset="-122"/>
                  </a:rPr>
                  <a:t>,</a:t>
                </a:r>
                <a:r>
                  <a:rPr lang="en-US" altLang="zh-CN" sz="2000" b="1" kern="0" dirty="0">
                    <a:solidFill>
                      <a:srgbClr val="0070C0"/>
                    </a:solidFill>
                    <a:latin typeface="Times New Roman" panose="02020603050405020304" pitchFamily="18" charset="0"/>
                    <a:ea typeface="微软雅黑" panose="020B0503020204020204" charset="-122"/>
                    <a:cs typeface="Times New Roman" panose="02020603050405020304" pitchFamily="18" charset="0"/>
                  </a:rPr>
                  <a:t> </a:t>
                </a:r>
                <a:r>
                  <a:rPr lang="zh-CN" altLang="en-US" sz="2000" dirty="0">
                    <a:latin typeface="黑体" panose="02010609060101010101" pitchFamily="49" charset="-122"/>
                    <a:ea typeface="黑体" panose="02010609060101010101" pitchFamily="49" charset="-122"/>
                  </a:rPr>
                  <a:t>我们就可以从训练样本出发，建立一个线性回归方程，使得对训练样本数据而言，该线性回归方程预测的结果与样本标注结果之间的差值和最小</a:t>
                </a:r>
                <a:r>
                  <a:rPr lang="zh-CN" altLang="zh-CN" sz="2000" dirty="0">
                    <a:latin typeface="黑体" panose="02010609060101010101" pitchFamily="49" charset="-122"/>
                    <a:ea typeface="黑体" panose="02010609060101010101" pitchFamily="49" charset="-122"/>
                  </a:rPr>
                  <a:t>。</a:t>
                </a:r>
              </a:p>
            </p:txBody>
          </p:sp>
        </mc:Choice>
        <mc:Fallback xmlns="">
          <p:sp>
            <p:nvSpPr>
              <p:cNvPr id="21" name="矩形 20"/>
              <p:cNvSpPr>
                <a:spLocks noRot="1" noChangeAspect="1" noMove="1" noResize="1" noEditPoints="1" noAdjustHandles="1" noChangeArrowheads="1" noChangeShapeType="1" noTextEdit="1"/>
              </p:cNvSpPr>
              <p:nvPr/>
            </p:nvSpPr>
            <p:spPr>
              <a:xfrm>
                <a:off x="6300470" y="2745740"/>
                <a:ext cx="5182235" cy="2399665"/>
              </a:xfrm>
              <a:prstGeom prst="rect">
                <a:avLst/>
              </a:prstGeom>
              <a:blipFill rotWithShape="1">
                <a:blip r:embed="rId10"/>
                <a:stretch>
                  <a:fillRect l="-306" t="-662" r="-306" b="-662"/>
                </a:stretch>
              </a:blipFill>
              <a:ln w="31750">
                <a:solidFill>
                  <a:srgbClr val="FF0000"/>
                </a:solidFill>
              </a:ln>
            </p:spPr>
            <p:txBody>
              <a:bodyPr/>
              <a:lstStyle/>
              <a:p>
                <a:r>
                  <a:rPr lang="zh-CN" alt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5.2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线性回归</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a:t>
            </a:r>
            <a:r>
              <a:rPr lang="en-US" altLang="zh-CN"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L</a:t>
            </a:r>
            <a:r>
              <a:rPr lang="zh-CN" altLang="en-US"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inear </a:t>
            </a:r>
            <a:r>
              <a:rPr lang="en-US" altLang="zh-CN"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R</a:t>
            </a:r>
            <a:r>
              <a:rPr lang="zh-CN" altLang="en-US"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egression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a:t>
            </a: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90851" name="Text Box 3"/>
          <p:cNvSpPr txBox="1">
            <a:spLocks noChangeArrowheads="1"/>
          </p:cNvSpPr>
          <p:nvPr/>
        </p:nvSpPr>
        <p:spPr bwMode="auto">
          <a:xfrm>
            <a:off x="239185" y="962025"/>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eaLnBrk="1" hangingPunct="1">
              <a:lnSpc>
                <a:spcPct val="150000"/>
              </a:lnSpc>
              <a:buFont typeface="Wingdings" panose="05000000000000000000" charset="0"/>
              <a:buNone/>
            </a:pP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1.参数学习</a:t>
            </a:r>
            <a:endParaRPr lang="zh-CN" altLang="en-US" sz="2800" dirty="0">
              <a:latin typeface="Times New Roman" panose="02020603050405020304" pitchFamily="18" charset="0"/>
              <a:ea typeface="仿宋_GB2312" pitchFamily="49" charset="-122"/>
            </a:endParaRPr>
          </a:p>
        </p:txBody>
      </p:sp>
      <mc:AlternateContent xmlns:mc="http://schemas.openxmlformats.org/markup-compatibility/2006" xmlns:a14="http://schemas.microsoft.com/office/drawing/2010/main">
        <mc:Choice Requires="a14">
          <p:sp>
            <p:nvSpPr>
              <p:cNvPr id="4" name="矩形 3"/>
              <p:cNvSpPr/>
              <p:nvPr/>
            </p:nvSpPr>
            <p:spPr>
              <a:xfrm>
                <a:off x="526935" y="1699049"/>
                <a:ext cx="2951018" cy="398780"/>
              </a:xfrm>
              <a:prstGeom prst="rect">
                <a:avLst/>
              </a:prstGeom>
            </p:spPr>
            <p:txBody>
              <a:bodyPr wrap="square">
                <a:spAutoFit/>
              </a:bodyPr>
              <a:lstStyle/>
              <a:p>
                <a:r>
                  <a:rPr lang="zh-CN" altLang="en-US" sz="2000" dirty="0">
                    <a:latin typeface="黑体" panose="02010609060101010101" pitchFamily="49" charset="-122"/>
                    <a:ea typeface="黑体" panose="02010609060101010101" pitchFamily="49" charset="-122"/>
                  </a:rPr>
                  <a:t>回归模型：</a:t>
                </a:r>
                <a14:m>
                  <m:oMath xmlns:m="http://schemas.openxmlformats.org/officeDocument/2006/math">
                    <m:r>
                      <a:rPr lang="en-US" altLang="zh-CN" sz="2000" i="1">
                        <a:latin typeface="Cambria Math" panose="02040503050406030204"/>
                      </a:rPr>
                      <m:t>𝑦</m:t>
                    </m:r>
                    <m:r>
                      <a:rPr lang="en-US" altLang="zh-CN" sz="2000" i="1">
                        <a:latin typeface="Cambria Math" panose="02040503050406030204"/>
                      </a:rPr>
                      <m:t>=</m:t>
                    </m:r>
                    <m:r>
                      <a:rPr lang="en-US" altLang="zh-CN" sz="2000" i="1">
                        <a:latin typeface="Cambria Math" panose="02040503050406030204"/>
                      </a:rPr>
                      <m:t>𝑎𝑥</m:t>
                    </m:r>
                    <m:r>
                      <a:rPr lang="en-US" altLang="zh-CN" sz="2000" i="1">
                        <a:latin typeface="Cambria Math" panose="02040503050406030204"/>
                      </a:rPr>
                      <m:t>+</m:t>
                    </m:r>
                    <m:r>
                      <a:rPr lang="en-US" altLang="zh-CN" sz="2000" i="1">
                        <a:latin typeface="Cambria Math" panose="02040503050406030204"/>
                      </a:rPr>
                      <m:t>𝑏</m:t>
                    </m:r>
                  </m:oMath>
                </a14:m>
                <a:endParaRPr lang="zh-CN" altLang="en-US" sz="2000" dirty="0">
                  <a:latin typeface="黑体" panose="02010609060101010101" pitchFamily="49" charset="-122"/>
                  <a:ea typeface="黑体" panose="02010609060101010101" pitchFamily="49"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526935" y="1699049"/>
                <a:ext cx="2951018" cy="398780"/>
              </a:xfrm>
              <a:prstGeom prst="rect">
                <a:avLst/>
              </a:prstGeom>
              <a:blipFill rotWithShape="1">
                <a:blip r:embed="rId2"/>
                <a:stretch>
                  <a:fillRect l="-18" t="-106" r="2" b="10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p:cNvSpPr/>
              <p:nvPr/>
            </p:nvSpPr>
            <p:spPr>
              <a:xfrm>
                <a:off x="6300470" y="1165860"/>
                <a:ext cx="3800475" cy="1221740"/>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func>
                        <m:funcPr>
                          <m:ctrlPr>
                            <a:rPr lang="en-US" altLang="zh-CN" b="0" i="1" dirty="0" smtClean="0">
                              <a:latin typeface="Cambria Math" panose="02040503050406030204" pitchFamily="18" charset="0"/>
                              <a:ea typeface="黑体" panose="02010609060101010101" pitchFamily="49" charset="-122"/>
                            </a:rPr>
                          </m:ctrlPr>
                        </m:funcPr>
                        <m:fName>
                          <m:limLow>
                            <m:limLowPr>
                              <m:ctrlPr>
                                <a:rPr lang="en-US" altLang="zh-CN" b="0" i="1" dirty="0" smtClean="0">
                                  <a:latin typeface="Cambria Math" panose="02040503050406030204" pitchFamily="18" charset="0"/>
                                  <a:ea typeface="黑体" panose="02010609060101010101" pitchFamily="49" charset="-122"/>
                                </a:rPr>
                              </m:ctrlPr>
                            </m:limLowPr>
                            <m:e>
                              <m:r>
                                <m:rPr>
                                  <m:sty m:val="p"/>
                                </m:rPr>
                                <a:rPr lang="en-US" altLang="zh-CN" b="0" i="0" dirty="0" smtClean="0">
                                  <a:latin typeface="Cambria Math" panose="02040503050406030204"/>
                                  <a:ea typeface="黑体" panose="02010609060101010101" pitchFamily="49" charset="-122"/>
                                </a:rPr>
                                <m:t>min</m:t>
                              </m:r>
                            </m:e>
                            <m:lim>
                              <m:r>
                                <a:rPr lang="en-US" altLang="zh-CN" b="0" i="1" dirty="0" smtClean="0">
                                  <a:latin typeface="Cambria Math" panose="02040503050406030204"/>
                                  <a:ea typeface="黑体" panose="02010609060101010101" pitchFamily="49" charset="-122"/>
                                </a:rPr>
                                <m:t>𝑎</m:t>
                              </m:r>
                              <m:r>
                                <a:rPr lang="en-US" altLang="zh-CN" b="0" i="1" dirty="0" smtClean="0">
                                  <a:latin typeface="Cambria Math" panose="02040503050406030204"/>
                                  <a:ea typeface="黑体" panose="02010609060101010101" pitchFamily="49" charset="-122"/>
                                </a:rPr>
                                <m:t>,</m:t>
                              </m:r>
                              <m:r>
                                <a:rPr lang="en-US" altLang="zh-CN" b="0" i="1" dirty="0" smtClean="0">
                                  <a:latin typeface="Cambria Math" panose="02040503050406030204"/>
                                  <a:ea typeface="黑体" panose="02010609060101010101" pitchFamily="49" charset="-122"/>
                                </a:rPr>
                                <m:t>𝑏</m:t>
                              </m:r>
                            </m:lim>
                          </m:limLow>
                        </m:fName>
                        <m:e>
                          <m:r>
                            <a:rPr lang="en-US" altLang="zh-CN" i="1" dirty="0" smtClean="0">
                              <a:latin typeface="Cambria Math" panose="02040503050406030204"/>
                              <a:ea typeface="黑体" panose="02010609060101010101" pitchFamily="49" charset="-122"/>
                            </a:rPr>
                            <m:t>𝐿</m:t>
                          </m:r>
                          <m:r>
                            <a:rPr lang="en-US" altLang="zh-CN" i="1" dirty="0">
                              <a:latin typeface="Cambria Math" panose="02040503050406030204"/>
                              <a:ea typeface="黑体" panose="02010609060101010101" pitchFamily="49" charset="-122"/>
                            </a:rPr>
                            <m:t>(</m:t>
                          </m:r>
                          <m:r>
                            <a:rPr lang="en-US" altLang="zh-CN" i="1" dirty="0">
                              <a:latin typeface="Cambria Math" panose="02040503050406030204"/>
                              <a:ea typeface="黑体" panose="02010609060101010101" pitchFamily="49" charset="-122"/>
                            </a:rPr>
                            <m:t>𝑎</m:t>
                          </m:r>
                          <m:r>
                            <a:rPr lang="en-US" altLang="zh-CN" i="1" dirty="0">
                              <a:latin typeface="Cambria Math" panose="02040503050406030204"/>
                              <a:ea typeface="黑体" panose="02010609060101010101" pitchFamily="49" charset="-122"/>
                            </a:rPr>
                            <m:t>,</m:t>
                          </m:r>
                          <m:r>
                            <a:rPr lang="en-US" altLang="zh-CN" i="1" dirty="0">
                              <a:latin typeface="Cambria Math" panose="02040503050406030204"/>
                              <a:ea typeface="黑体" panose="02010609060101010101" pitchFamily="49" charset="-122"/>
                            </a:rPr>
                            <m:t>𝑏</m:t>
                          </m:r>
                          <m:r>
                            <a:rPr lang="en-US" altLang="zh-CN" i="1" dirty="0">
                              <a:latin typeface="Cambria Math" panose="02040503050406030204"/>
                              <a:ea typeface="黑体" panose="02010609060101010101" pitchFamily="49" charset="-122"/>
                            </a:rPr>
                            <m:t>)=</m:t>
                          </m:r>
                          <m:nary>
                            <m:naryPr>
                              <m:chr m:val="∑"/>
                              <m:ctrlPr>
                                <a:rPr lang="en-US" altLang="zh-CN" i="1">
                                  <a:latin typeface="Cambria Math" panose="02040503050406030204" pitchFamily="18" charset="0"/>
                                  <a:ea typeface="黑体" panose="02010609060101010101" pitchFamily="49" charset="-122"/>
                                </a:rPr>
                              </m:ctrlPr>
                            </m:naryPr>
                            <m:sub>
                              <m:r>
                                <m:rPr>
                                  <m:brk m:alnAt="23"/>
                                </m:rPr>
                                <a:rPr lang="en-US" altLang="zh-CN" i="1">
                                  <a:latin typeface="Cambria Math" panose="02040503050406030204"/>
                                  <a:ea typeface="黑体" panose="02010609060101010101" pitchFamily="49" charset="-122"/>
                                </a:rPr>
                                <m:t>𝑖</m:t>
                              </m:r>
                              <m:r>
                                <a:rPr lang="en-US" altLang="zh-CN" i="1">
                                  <a:latin typeface="Cambria Math" panose="02040503050406030204"/>
                                  <a:ea typeface="黑体" panose="02010609060101010101" pitchFamily="49" charset="-122"/>
                                </a:rPr>
                                <m:t>=1</m:t>
                              </m:r>
                            </m:sub>
                            <m:sup>
                              <m:r>
                                <a:rPr lang="en-US" altLang="zh-CN" i="1">
                                  <a:latin typeface="Cambria Math" panose="02040503050406030204"/>
                                  <a:ea typeface="黑体" panose="02010609060101010101" pitchFamily="49" charset="-122"/>
                                </a:rPr>
                                <m:t>𝑛</m:t>
                              </m:r>
                            </m:sup>
                            <m:e>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panose="02040503050406030204"/>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a:ea typeface="黑体" panose="02010609060101010101" pitchFamily="49" charset="-122"/>
                                        </a:rPr>
                                        <m:t>𝑦</m:t>
                                      </m:r>
                                    </m:e>
                                    <m:sub>
                                      <m:r>
                                        <a:rPr lang="en-US" altLang="zh-CN" i="1">
                                          <a:latin typeface="Cambria Math" panose="02040503050406030204"/>
                                          <a:ea typeface="黑体" panose="02010609060101010101" pitchFamily="49" charset="-122"/>
                                        </a:rPr>
                                        <m:t>𝑖</m:t>
                                      </m:r>
                                    </m:sub>
                                  </m:sSub>
                                  <m:r>
                                    <a:rPr lang="en-US" altLang="zh-CN" i="1">
                                      <a:latin typeface="Cambria Math" panose="02040503050406030204"/>
                                      <a:ea typeface="黑体" panose="02010609060101010101" pitchFamily="49" charset="-122"/>
                                    </a:rPr>
                                    <m:t>−</m:t>
                                  </m:r>
                                  <m:r>
                                    <a:rPr lang="en-US" altLang="zh-CN" i="1">
                                      <a:latin typeface="Cambria Math" panose="02040503050406030204"/>
                                      <a:ea typeface="黑体" panose="02010609060101010101" pitchFamily="49" charset="-122"/>
                                    </a:rPr>
                                    <m:t>𝑎</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a:ea typeface="黑体" panose="02010609060101010101" pitchFamily="49" charset="-122"/>
                                        </a:rPr>
                                        <m:t>𝑥</m:t>
                                      </m:r>
                                    </m:e>
                                    <m:sub>
                                      <m:r>
                                        <a:rPr lang="en-US" altLang="zh-CN" i="1">
                                          <a:latin typeface="Cambria Math" panose="02040503050406030204"/>
                                          <a:ea typeface="黑体" panose="02010609060101010101" pitchFamily="49" charset="-122"/>
                                        </a:rPr>
                                        <m:t>𝑖</m:t>
                                      </m:r>
                                    </m:sub>
                                  </m:sSub>
                                  <m:r>
                                    <a:rPr lang="en-US" altLang="zh-CN" i="1">
                                      <a:latin typeface="Cambria Math" panose="02040503050406030204"/>
                                      <a:ea typeface="黑体" panose="02010609060101010101" pitchFamily="49" charset="-122"/>
                                    </a:rPr>
                                    <m:t>−</m:t>
                                  </m:r>
                                  <m:r>
                                    <a:rPr lang="en-US" altLang="zh-CN" i="1">
                                      <a:latin typeface="Cambria Math" panose="02040503050406030204"/>
                                      <a:ea typeface="黑体" panose="02010609060101010101" pitchFamily="49" charset="-122"/>
                                    </a:rPr>
                                    <m:t>𝑏</m:t>
                                  </m:r>
                                  <m:r>
                                    <a:rPr lang="en-US" altLang="zh-CN" i="1">
                                      <a:latin typeface="Cambria Math" panose="02040503050406030204"/>
                                      <a:ea typeface="黑体" panose="02010609060101010101" pitchFamily="49" charset="-122"/>
                                    </a:rPr>
                                    <m:t> )</m:t>
                                  </m:r>
                                </m:e>
                                <m:sup>
                                  <m:r>
                                    <a:rPr lang="en-US" altLang="zh-CN" i="1">
                                      <a:latin typeface="Cambria Math" panose="02040503050406030204"/>
                                      <a:ea typeface="黑体" panose="02010609060101010101" pitchFamily="49" charset="-122"/>
                                    </a:rPr>
                                    <m:t>2</m:t>
                                  </m:r>
                                </m:sup>
                              </m:sSup>
                            </m:e>
                          </m:nary>
                        </m:e>
                      </m:func>
                    </m:oMath>
                  </m:oMathPara>
                </a14:m>
                <a:endParaRPr lang="en-US" altLang="zh-CN" dirty="0">
                  <a:latin typeface="黑体" panose="02010609060101010101" pitchFamily="49" charset="-122"/>
                  <a:ea typeface="黑体" panose="02010609060101010101" pitchFamily="49" charset="-122"/>
                </a:endParaRPr>
              </a:p>
            </p:txBody>
          </p:sp>
        </mc:Choice>
        <mc:Fallback>
          <p:sp>
            <p:nvSpPr>
              <p:cNvPr id="3" name="矩形 2"/>
              <p:cNvSpPr>
                <a:spLocks noRot="1" noChangeAspect="1" noMove="1" noResize="1" noEditPoints="1" noAdjustHandles="1" noChangeArrowheads="1" noChangeShapeType="1" noTextEdit="1"/>
              </p:cNvSpPr>
              <p:nvPr/>
            </p:nvSpPr>
            <p:spPr>
              <a:xfrm>
                <a:off x="6300470" y="1165860"/>
                <a:ext cx="3800475" cy="1221740"/>
              </a:xfrm>
              <a:prstGeom prst="rect">
                <a:avLst/>
              </a:prstGeom>
              <a:blipFill>
                <a:blip r:embed="rId3"/>
                <a:stretch>
                  <a:fillRect t="-38776" b="-105102"/>
                </a:stretch>
              </a:blipFill>
            </p:spPr>
            <p:txBody>
              <a:bodyPr/>
              <a:lstStyle/>
              <a:p>
                <a:r>
                  <a:rPr lang="en-CN">
                    <a:noFill/>
                  </a:rPr>
                  <a:t> </a:t>
                </a:r>
              </a:p>
            </p:txBody>
          </p:sp>
        </mc:Fallback>
      </mc:AlternateContent>
      <p:grpSp>
        <p:nvGrpSpPr>
          <p:cNvPr id="2" name="组合 1"/>
          <p:cNvGrpSpPr/>
          <p:nvPr/>
        </p:nvGrpSpPr>
        <p:grpSpPr>
          <a:xfrm>
            <a:off x="6095365" y="2554605"/>
            <a:ext cx="2712720" cy="1054100"/>
            <a:chOff x="9599" y="4023"/>
            <a:chExt cx="4272" cy="1660"/>
          </a:xfrm>
        </p:grpSpPr>
        <p:sp>
          <p:nvSpPr>
            <p:cNvPr id="16" name="椭圆形标注 15"/>
            <p:cNvSpPr/>
            <p:nvPr/>
          </p:nvSpPr>
          <p:spPr>
            <a:xfrm>
              <a:off x="9599" y="4023"/>
              <a:ext cx="4272" cy="1661"/>
            </a:xfrm>
            <a:prstGeom prst="wedgeEllipseCallout">
              <a:avLst>
                <a:gd name="adj1" fmla="val -100439"/>
                <a:gd name="adj2" fmla="val 187896"/>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xmlns:a14="http://schemas.microsoft.com/office/drawing/2010/main">
          <mc:Choice Requires="a14">
            <p:sp>
              <p:nvSpPr>
                <p:cNvPr id="11" name="矩形 10"/>
                <p:cNvSpPr/>
                <p:nvPr/>
              </p:nvSpPr>
              <p:spPr>
                <a:xfrm>
                  <a:off x="10673" y="4562"/>
                  <a:ext cx="2122"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a:rPr>
                          <m:t>𝑏</m:t>
                        </m:r>
                        <m:r>
                          <a:rPr lang="en-US" altLang="zh-CN" i="1">
                            <a:latin typeface="Cambria Math" panose="02040503050406030204"/>
                          </a:rPr>
                          <m:t>=</m:t>
                        </m:r>
                        <m:acc>
                          <m:accPr>
                            <m:chr m:val="̅"/>
                            <m:ctrlPr>
                              <a:rPr lang="zh-CN" altLang="zh-CN" i="1">
                                <a:latin typeface="Cambria Math" panose="02040503050406030204" pitchFamily="18" charset="0"/>
                              </a:rPr>
                            </m:ctrlPr>
                          </m:accPr>
                          <m:e>
                            <m:r>
                              <a:rPr lang="en-US" altLang="zh-CN" i="1">
                                <a:latin typeface="Cambria Math" panose="02040503050406030204"/>
                              </a:rPr>
                              <m:t>𝑦</m:t>
                            </m:r>
                          </m:e>
                        </m:acc>
                        <m:r>
                          <a:rPr lang="en-US" altLang="zh-CN" i="1">
                            <a:latin typeface="Cambria Math" panose="02040503050406030204"/>
                          </a:rPr>
                          <m:t>−</m:t>
                        </m:r>
                        <m:r>
                          <a:rPr lang="en-US" altLang="zh-CN" i="1">
                            <a:latin typeface="Cambria Math" panose="02040503050406030204"/>
                          </a:rPr>
                          <m:t>𝑎</m:t>
                        </m:r>
                        <m:acc>
                          <m:accPr>
                            <m:chr m:val="̅"/>
                            <m:ctrlPr>
                              <a:rPr lang="zh-CN" altLang="zh-CN" i="1">
                                <a:latin typeface="Cambria Math" panose="02040503050406030204" pitchFamily="18" charset="0"/>
                              </a:rPr>
                            </m:ctrlPr>
                          </m:accPr>
                          <m:e>
                            <m:r>
                              <a:rPr lang="en-US" altLang="zh-CN" i="1">
                                <a:latin typeface="Cambria Math" panose="02040503050406030204"/>
                              </a:rPr>
                              <m:t>𝑥</m:t>
                            </m:r>
                          </m:e>
                        </m:acc>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10673" y="4562"/>
                  <a:ext cx="2122" cy="582"/>
                </a:xfrm>
                <a:prstGeom prst="rect">
                  <a:avLst/>
                </a:prstGeom>
                <a:blipFill rotWithShape="1">
                  <a:blip r:embed="rId4"/>
                </a:blipFill>
              </p:spPr>
              <p:txBody>
                <a:bodyPr/>
                <a:lstStyle/>
                <a:p>
                  <a:r>
                    <a:rPr lang="zh-CN" altLang="en-US">
                      <a:noFill/>
                    </a:rPr>
                    <a:t> </a:t>
                  </a:r>
                </a:p>
              </p:txBody>
            </p:sp>
          </mc:Fallback>
        </mc:AlternateContent>
      </p:grpSp>
      <p:grpSp>
        <p:nvGrpSpPr>
          <p:cNvPr id="6" name="组合 5"/>
          <p:cNvGrpSpPr/>
          <p:nvPr/>
        </p:nvGrpSpPr>
        <p:grpSpPr>
          <a:xfrm>
            <a:off x="1723996" y="2393534"/>
            <a:ext cx="2712573" cy="1377537"/>
            <a:chOff x="1746034" y="3754015"/>
            <a:chExt cx="2712573" cy="1033153"/>
          </a:xfrm>
        </p:grpSpPr>
        <p:sp>
          <p:nvSpPr>
            <p:cNvPr id="19" name="椭圆形标注 18"/>
            <p:cNvSpPr/>
            <p:nvPr/>
          </p:nvSpPr>
          <p:spPr>
            <a:xfrm>
              <a:off x="1746034" y="3754015"/>
              <a:ext cx="2712573" cy="1033153"/>
            </a:xfrm>
            <a:prstGeom prst="wedgeEllipseCallout">
              <a:avLst>
                <a:gd name="adj1" fmla="val 8922"/>
                <a:gd name="adj2" fmla="val 91086"/>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xmlns:a14="http://schemas.microsoft.com/office/drawing/2010/main">
          <mc:Choice Requires="a14">
            <p:sp>
              <p:nvSpPr>
                <p:cNvPr id="8" name="矩形 7"/>
                <p:cNvSpPr/>
                <p:nvPr/>
              </p:nvSpPr>
              <p:spPr>
                <a:xfrm>
                  <a:off x="1965744" y="4008124"/>
                  <a:ext cx="2273122" cy="5249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ea typeface="Cambria Math" panose="02040503050406030204"/>
                          </a:rPr>
                          <m:t>𝑎</m:t>
                        </m:r>
                        <m:r>
                          <a:rPr lang="en-US" altLang="zh-CN" b="0" i="1" smtClean="0">
                            <a:latin typeface="Cambria Math" panose="02040503050406030204"/>
                            <a:ea typeface="Cambria Math" panose="02040503050406030204"/>
                          </a:rPr>
                          <m:t>=</m:t>
                        </m:r>
                        <m:f>
                          <m:fPr>
                            <m:ctrlPr>
                              <a:rPr lang="en-US" altLang="zh-CN" b="0" i="1" smtClean="0">
                                <a:latin typeface="Cambria Math" panose="02040503050406030204" pitchFamily="18" charset="0"/>
                                <a:ea typeface="Cambria Math" panose="02040503050406030204"/>
                              </a:rPr>
                            </m:ctrlPr>
                          </m:fPr>
                          <m:num>
                            <m:nary>
                              <m:naryPr>
                                <m:chr m:val="∑"/>
                                <m:ctrlPr>
                                  <a:rPr lang="en-US" altLang="zh-CN" b="0" i="1" smtClean="0">
                                    <a:latin typeface="Cambria Math" panose="02040503050406030204" pitchFamily="18" charset="0"/>
                                    <a:ea typeface="Cambria Math" panose="02040503050406030204"/>
                                  </a:rPr>
                                </m:ctrlPr>
                              </m:naryPr>
                              <m:sub>
                                <m:r>
                                  <m:rPr>
                                    <m:brk m:alnAt="23"/>
                                  </m:rPr>
                                  <a:rPr lang="en-US" altLang="zh-CN" b="0" i="1" smtClean="0">
                                    <a:latin typeface="Cambria Math" panose="02040503050406030204"/>
                                    <a:ea typeface="Cambria Math" panose="02040503050406030204"/>
                                  </a:rPr>
                                  <m:t>𝑖</m:t>
                                </m:r>
                                <m:r>
                                  <a:rPr lang="en-US" altLang="zh-CN" b="0" i="1" smtClean="0">
                                    <a:latin typeface="Cambria Math" panose="02040503050406030204"/>
                                    <a:ea typeface="Cambria Math" panose="02040503050406030204"/>
                                  </a:rPr>
                                  <m:t>=0</m:t>
                                </m:r>
                              </m:sub>
                              <m:sup>
                                <m:r>
                                  <a:rPr lang="en-US" altLang="zh-CN" b="0" i="1" smtClean="0">
                                    <a:latin typeface="Cambria Math" panose="02040503050406030204"/>
                                    <a:ea typeface="Cambria Math" panose="02040503050406030204"/>
                                  </a:rPr>
                                  <m:t>𝑛</m:t>
                                </m:r>
                              </m:sup>
                              <m:e>
                                <m:sSub>
                                  <m:sSubPr>
                                    <m:ctrlPr>
                                      <a:rPr lang="en-US" altLang="zh-CN" b="0" i="1" smtClean="0">
                                        <a:latin typeface="Cambria Math" panose="02040503050406030204" pitchFamily="18" charset="0"/>
                                        <a:ea typeface="Cambria Math" panose="02040503050406030204"/>
                                      </a:rPr>
                                    </m:ctrlPr>
                                  </m:sSubPr>
                                  <m:e>
                                    <m:r>
                                      <a:rPr lang="en-US" altLang="zh-CN" b="0" i="1" smtClean="0">
                                        <a:latin typeface="Cambria Math" panose="02040503050406030204"/>
                                        <a:ea typeface="Cambria Math" panose="02040503050406030204"/>
                                      </a:rPr>
                                      <m:t>𝑥</m:t>
                                    </m:r>
                                  </m:e>
                                  <m:sub>
                                    <m:r>
                                      <a:rPr lang="en-US" altLang="zh-CN" b="0" i="1" smtClean="0">
                                        <a:latin typeface="Cambria Math" panose="02040503050406030204"/>
                                        <a:ea typeface="Cambria Math" panose="02040503050406030204"/>
                                      </a:rPr>
                                      <m:t>𝑖</m:t>
                                    </m:r>
                                  </m:sub>
                                </m:sSub>
                                <m:sSub>
                                  <m:sSubPr>
                                    <m:ctrlPr>
                                      <a:rPr lang="en-US" altLang="zh-CN" b="0" i="1" smtClean="0">
                                        <a:latin typeface="Cambria Math" panose="02040503050406030204" pitchFamily="18" charset="0"/>
                                        <a:ea typeface="Cambria Math" panose="02040503050406030204"/>
                                      </a:rPr>
                                    </m:ctrlPr>
                                  </m:sSubPr>
                                  <m:e>
                                    <m:r>
                                      <a:rPr lang="en-US" altLang="zh-CN" b="0" i="1" smtClean="0">
                                        <a:latin typeface="Cambria Math" panose="02040503050406030204"/>
                                        <a:ea typeface="Cambria Math" panose="02040503050406030204"/>
                                      </a:rPr>
                                      <m:t>𝑦</m:t>
                                    </m:r>
                                  </m:e>
                                  <m:sub>
                                    <m:r>
                                      <a:rPr lang="en-US" altLang="zh-CN" b="0" i="1" smtClean="0">
                                        <a:latin typeface="Cambria Math" panose="02040503050406030204"/>
                                        <a:ea typeface="Cambria Math" panose="02040503050406030204"/>
                                      </a:rPr>
                                      <m:t>𝑖</m:t>
                                    </m:r>
                                  </m:sub>
                                </m:sSub>
                                <m:r>
                                  <a:rPr lang="en-US" altLang="zh-CN" b="0" i="1" smtClean="0">
                                    <a:latin typeface="Cambria Math" panose="02040503050406030204"/>
                                    <a:ea typeface="Cambria Math" panose="02040503050406030204"/>
                                  </a:rPr>
                                  <m:t>−</m:t>
                                </m:r>
                                <m:r>
                                  <a:rPr lang="en-US" altLang="zh-CN" b="0" i="1" smtClean="0">
                                    <a:latin typeface="Cambria Math" panose="02040503050406030204"/>
                                    <a:ea typeface="Cambria Math" panose="02040503050406030204"/>
                                  </a:rPr>
                                  <m:t>𝑛</m:t>
                                </m:r>
                                <m:acc>
                                  <m:accPr>
                                    <m:chr m:val="̅"/>
                                    <m:ctrlPr>
                                      <a:rPr lang="en-US" altLang="zh-CN" i="1" smtClean="0">
                                        <a:latin typeface="Cambria Math" panose="02040503050406030204" pitchFamily="18" charset="0"/>
                                        <a:ea typeface="黑体" panose="02010609060101010101" pitchFamily="49" charset="-122"/>
                                      </a:rPr>
                                    </m:ctrlPr>
                                  </m:accPr>
                                  <m:e>
                                    <m:r>
                                      <a:rPr lang="en-US" altLang="zh-CN" i="1">
                                        <a:latin typeface="Cambria Math" panose="02040503050406030204"/>
                                        <a:ea typeface="黑体" panose="02010609060101010101" pitchFamily="49" charset="-122"/>
                                      </a:rPr>
                                      <m:t>𝑥</m:t>
                                    </m:r>
                                  </m:e>
                                </m:acc>
                              </m:e>
                            </m:nary>
                            <m:acc>
                              <m:accPr>
                                <m:chr m:val="̅"/>
                                <m:ctrlPr>
                                  <a:rPr lang="en-US" altLang="zh-CN" i="1">
                                    <a:latin typeface="Cambria Math" panose="02040503050406030204" pitchFamily="18" charset="0"/>
                                    <a:ea typeface="黑体" panose="02010609060101010101" pitchFamily="49" charset="-122"/>
                                  </a:rPr>
                                </m:ctrlPr>
                              </m:accPr>
                              <m:e>
                                <m:r>
                                  <a:rPr lang="en-US" altLang="zh-CN" i="1">
                                    <a:latin typeface="Cambria Math" panose="02040503050406030204"/>
                                    <a:ea typeface="黑体" panose="02010609060101010101" pitchFamily="49" charset="-122"/>
                                  </a:rPr>
                                  <m:t>𝑦</m:t>
                                </m:r>
                              </m:e>
                            </m:acc>
                          </m:num>
                          <m:den>
                            <m:nary>
                              <m:naryPr>
                                <m:chr m:val="∑"/>
                                <m:ctrlPr>
                                  <a:rPr lang="en-US" altLang="zh-CN" b="0" i="1" smtClean="0">
                                    <a:latin typeface="Cambria Math" panose="02040503050406030204" pitchFamily="18" charset="0"/>
                                    <a:ea typeface="Cambria Math" panose="02040503050406030204"/>
                                  </a:rPr>
                                </m:ctrlPr>
                              </m:naryPr>
                              <m:sub>
                                <m:r>
                                  <m:rPr>
                                    <m:brk m:alnAt="23"/>
                                  </m:rPr>
                                  <a:rPr lang="en-US" altLang="zh-CN" b="0" i="1" smtClean="0">
                                    <a:latin typeface="Cambria Math" panose="02040503050406030204"/>
                                    <a:ea typeface="Cambria Math" panose="02040503050406030204"/>
                                  </a:rPr>
                                  <m:t>𝑖</m:t>
                                </m:r>
                                <m:r>
                                  <a:rPr lang="en-US" altLang="zh-CN" b="0" i="1" smtClean="0">
                                    <a:latin typeface="Cambria Math" panose="02040503050406030204"/>
                                    <a:ea typeface="Cambria Math" panose="02040503050406030204"/>
                                  </a:rPr>
                                  <m:t>=1</m:t>
                                </m:r>
                              </m:sub>
                              <m:sup>
                                <m:r>
                                  <a:rPr lang="en-US" altLang="zh-CN" b="0" i="1" smtClean="0">
                                    <a:latin typeface="Cambria Math" panose="02040503050406030204"/>
                                    <a:ea typeface="Cambria Math" panose="02040503050406030204"/>
                                  </a:rPr>
                                  <m:t>𝑛</m:t>
                                </m:r>
                              </m:sup>
                              <m:e>
                                <m:sSub>
                                  <m:sSubPr>
                                    <m:ctrlPr>
                                      <a:rPr lang="en-US" altLang="zh-CN" b="0" i="1" smtClean="0">
                                        <a:latin typeface="Cambria Math" panose="02040503050406030204" pitchFamily="18" charset="0"/>
                                        <a:ea typeface="Cambria Math" panose="02040503050406030204"/>
                                      </a:rPr>
                                    </m:ctrlPr>
                                  </m:sSubPr>
                                  <m:e>
                                    <m:r>
                                      <a:rPr lang="en-US" altLang="zh-CN" b="0" i="1" smtClean="0">
                                        <a:latin typeface="Cambria Math" panose="02040503050406030204"/>
                                        <a:ea typeface="Cambria Math" panose="02040503050406030204"/>
                                      </a:rPr>
                                      <m:t>𝑥</m:t>
                                    </m:r>
                                  </m:e>
                                  <m:sub>
                                    <m:r>
                                      <a:rPr lang="en-US" altLang="zh-CN" b="0" i="1" smtClean="0">
                                        <a:latin typeface="Cambria Math" panose="02040503050406030204"/>
                                        <a:ea typeface="Cambria Math" panose="02040503050406030204"/>
                                      </a:rPr>
                                      <m:t>𝑖</m:t>
                                    </m:r>
                                  </m:sub>
                                </m:sSub>
                                <m:sSub>
                                  <m:sSubPr>
                                    <m:ctrlPr>
                                      <a:rPr lang="en-US" altLang="zh-CN" b="0" i="1" smtClean="0">
                                        <a:latin typeface="Cambria Math" panose="02040503050406030204" pitchFamily="18" charset="0"/>
                                        <a:ea typeface="Cambria Math" panose="02040503050406030204"/>
                                      </a:rPr>
                                    </m:ctrlPr>
                                  </m:sSubPr>
                                  <m:e>
                                    <m:r>
                                      <a:rPr lang="en-US" altLang="zh-CN" b="0" i="1" smtClean="0">
                                        <a:latin typeface="Cambria Math" panose="02040503050406030204"/>
                                        <a:ea typeface="Cambria Math" panose="02040503050406030204"/>
                                      </a:rPr>
                                      <m:t>𝑥</m:t>
                                    </m:r>
                                  </m:e>
                                  <m:sub>
                                    <m:r>
                                      <a:rPr lang="en-US" altLang="zh-CN" b="0" i="1" smtClean="0">
                                        <a:latin typeface="Cambria Math" panose="02040503050406030204"/>
                                        <a:ea typeface="Cambria Math" panose="02040503050406030204"/>
                                      </a:rPr>
                                      <m:t>𝑖</m:t>
                                    </m:r>
                                  </m:sub>
                                </m:sSub>
                                <m:r>
                                  <a:rPr lang="en-US" altLang="zh-CN" b="0" i="1" smtClean="0">
                                    <a:latin typeface="Cambria Math" panose="02040503050406030204"/>
                                    <a:ea typeface="Cambria Math" panose="02040503050406030204"/>
                                  </a:rPr>
                                  <m:t>−</m:t>
                                </m:r>
                                <m:r>
                                  <a:rPr lang="en-US" altLang="zh-CN" b="0" i="1" smtClean="0">
                                    <a:latin typeface="Cambria Math" panose="02040503050406030204"/>
                                    <a:ea typeface="Cambria Math" panose="02040503050406030204"/>
                                  </a:rPr>
                                  <m:t>𝑛</m:t>
                                </m:r>
                                <m:sSup>
                                  <m:sSupPr>
                                    <m:ctrlPr>
                                      <a:rPr lang="en-US" altLang="zh-CN" b="0" i="1" smtClean="0">
                                        <a:latin typeface="Cambria Math" panose="02040503050406030204" pitchFamily="18" charset="0"/>
                                        <a:ea typeface="Cambria Math" panose="02040503050406030204"/>
                                      </a:rPr>
                                    </m:ctrlPr>
                                  </m:sSupPr>
                                  <m:e>
                                    <m:acc>
                                      <m:accPr>
                                        <m:chr m:val="̅"/>
                                        <m:ctrlPr>
                                          <a:rPr lang="en-US" altLang="zh-CN" b="0" i="1" smtClean="0">
                                            <a:latin typeface="Cambria Math" panose="02040503050406030204" pitchFamily="18" charset="0"/>
                                            <a:ea typeface="Cambria Math" panose="02040503050406030204"/>
                                          </a:rPr>
                                        </m:ctrlPr>
                                      </m:accPr>
                                      <m:e>
                                        <m:r>
                                          <a:rPr lang="en-US" altLang="zh-CN" b="0" i="1" smtClean="0">
                                            <a:latin typeface="Cambria Math" panose="02040503050406030204"/>
                                            <a:ea typeface="Cambria Math" panose="02040503050406030204"/>
                                          </a:rPr>
                                          <m:t>𝑥</m:t>
                                        </m:r>
                                      </m:e>
                                    </m:acc>
                                  </m:e>
                                  <m:sup>
                                    <m:r>
                                      <a:rPr lang="en-US" altLang="zh-CN" b="0" i="1" smtClean="0">
                                        <a:latin typeface="Cambria Math" panose="02040503050406030204"/>
                                        <a:ea typeface="Cambria Math" panose="02040503050406030204"/>
                                      </a:rPr>
                                      <m:t>2</m:t>
                                    </m:r>
                                  </m:sup>
                                </m:sSup>
                              </m:e>
                            </m:nary>
                          </m:den>
                        </m:f>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1965744" y="4008124"/>
                  <a:ext cx="2273122" cy="524951"/>
                </a:xfrm>
                <a:prstGeom prst="rect">
                  <a:avLst/>
                </a:prstGeom>
                <a:blipFill rotWithShape="1">
                  <a:blip r:embed="rId5"/>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 name="矩形 8"/>
              <p:cNvSpPr/>
              <p:nvPr/>
            </p:nvSpPr>
            <p:spPr>
              <a:xfrm>
                <a:off x="857885" y="4084320"/>
                <a:ext cx="9573895" cy="230886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a:rPr>
                        <m:t>𝑎</m:t>
                      </m:r>
                      <m:r>
                        <a:rPr lang="en-US" altLang="zh-CN" sz="2000" i="1">
                          <a:latin typeface="Cambria Math" panose="02040503050406030204"/>
                        </a:rPr>
                        <m:t>=</m:t>
                      </m:r>
                      <m:f>
                        <m:fPr>
                          <m:ctrlPr>
                            <a:rPr lang="zh-CN" altLang="zh-CN" sz="2000" i="1">
                              <a:latin typeface="Cambria Math" panose="02040503050406030204" pitchFamily="18" charset="0"/>
                            </a:rPr>
                          </m:ctrlPr>
                        </m:fPr>
                        <m:num>
                          <m:sSub>
                            <m:sSubPr>
                              <m:ctrlPr>
                                <a:rPr lang="zh-CN" altLang="zh-CN" sz="2000" i="1">
                                  <a:latin typeface="Cambria Math" panose="02040503050406030204" pitchFamily="18" charset="0"/>
                                </a:rPr>
                              </m:ctrlPr>
                            </m:sSubPr>
                            <m:e>
                              <m:r>
                                <a:rPr lang="en-US" altLang="zh-CN" sz="2000" i="1">
                                  <a:latin typeface="Cambria Math" panose="02040503050406030204"/>
                                </a:rPr>
                                <m:t>𝑥</m:t>
                              </m:r>
                            </m:e>
                            <m:sub>
                              <m:r>
                                <a:rPr lang="en-US" altLang="zh-CN" sz="2000" i="1">
                                  <a:latin typeface="Cambria Math" panose="02040503050406030204"/>
                                </a:rPr>
                                <m:t>1</m:t>
                              </m:r>
                            </m:sub>
                          </m:sSub>
                          <m:sSub>
                            <m:sSubPr>
                              <m:ctrlPr>
                                <a:rPr lang="zh-CN" altLang="zh-CN" sz="2000" i="1">
                                  <a:latin typeface="Cambria Math" panose="02040503050406030204" pitchFamily="18" charset="0"/>
                                </a:rPr>
                              </m:ctrlPr>
                            </m:sSubPr>
                            <m:e>
                              <m:r>
                                <a:rPr lang="en-US" altLang="zh-CN" sz="2000" i="1">
                                  <a:latin typeface="Cambria Math" panose="02040503050406030204"/>
                                </a:rPr>
                                <m:t>𝑦</m:t>
                              </m:r>
                            </m:e>
                            <m:sub>
                              <m:r>
                                <a:rPr lang="en-US" altLang="zh-CN" sz="2000" i="1">
                                  <a:latin typeface="Cambria Math" panose="02040503050406030204"/>
                                </a:rPr>
                                <m:t>1</m:t>
                              </m:r>
                            </m:sub>
                          </m:sSub>
                          <m:r>
                            <a:rPr lang="en-US" altLang="zh-CN" sz="2000" i="1">
                              <a:latin typeface="Cambria Math" panose="02040503050406030204"/>
                            </a:rPr>
                            <m:t>+</m:t>
                          </m:r>
                          <m:sSub>
                            <m:sSubPr>
                              <m:ctrlPr>
                                <a:rPr lang="zh-CN" altLang="zh-CN" sz="2000" i="1">
                                  <a:latin typeface="Cambria Math" panose="02040503050406030204" pitchFamily="18" charset="0"/>
                                </a:rPr>
                              </m:ctrlPr>
                            </m:sSubPr>
                            <m:e>
                              <m:r>
                                <a:rPr lang="en-US" altLang="zh-CN" sz="2000" i="1">
                                  <a:latin typeface="Cambria Math" panose="02040503050406030204"/>
                                </a:rPr>
                                <m:t>𝑥</m:t>
                              </m:r>
                            </m:e>
                            <m:sub>
                              <m:r>
                                <a:rPr lang="en-US" altLang="zh-CN" sz="2000" i="1">
                                  <a:latin typeface="Cambria Math" panose="02040503050406030204"/>
                                </a:rPr>
                                <m:t>2</m:t>
                              </m:r>
                            </m:sub>
                          </m:sSub>
                          <m:sSub>
                            <m:sSubPr>
                              <m:ctrlPr>
                                <a:rPr lang="zh-CN" altLang="zh-CN" sz="2000" i="1">
                                  <a:latin typeface="Cambria Math" panose="02040503050406030204" pitchFamily="18" charset="0"/>
                                </a:rPr>
                              </m:ctrlPr>
                            </m:sSubPr>
                            <m:e>
                              <m:r>
                                <a:rPr lang="en-US" altLang="zh-CN" sz="2000" i="1">
                                  <a:latin typeface="Cambria Math" panose="02040503050406030204"/>
                                </a:rPr>
                                <m:t>𝑦</m:t>
                              </m:r>
                            </m:e>
                            <m:sub>
                              <m:r>
                                <a:rPr lang="en-US" altLang="zh-CN" sz="2000" i="1">
                                  <a:latin typeface="Cambria Math" panose="02040503050406030204"/>
                                </a:rPr>
                                <m:t>2</m:t>
                              </m:r>
                            </m:sub>
                          </m:sSub>
                          <m:r>
                            <a:rPr lang="en-US" altLang="zh-CN" sz="2000" i="1">
                              <a:latin typeface="Cambria Math" panose="02040503050406030204"/>
                            </a:rPr>
                            <m:t>+…+</m:t>
                          </m:r>
                          <m:sSub>
                            <m:sSubPr>
                              <m:ctrlPr>
                                <a:rPr lang="zh-CN" altLang="zh-CN" sz="2000" i="1">
                                  <a:latin typeface="Cambria Math" panose="02040503050406030204" pitchFamily="18" charset="0"/>
                                </a:rPr>
                              </m:ctrlPr>
                            </m:sSubPr>
                            <m:e>
                              <m:r>
                                <a:rPr lang="en-US" altLang="zh-CN" sz="2000" i="1">
                                  <a:latin typeface="Cambria Math" panose="02040503050406030204"/>
                                </a:rPr>
                                <m:t>𝑥</m:t>
                              </m:r>
                            </m:e>
                            <m:sub>
                              <m:r>
                                <a:rPr lang="en-US" altLang="zh-CN" sz="2000" i="1">
                                  <a:latin typeface="Cambria Math" panose="02040503050406030204"/>
                                </a:rPr>
                                <m:t>8</m:t>
                              </m:r>
                            </m:sub>
                          </m:sSub>
                          <m:sSub>
                            <m:sSubPr>
                              <m:ctrlPr>
                                <a:rPr lang="zh-CN" altLang="zh-CN" sz="2000" i="1">
                                  <a:latin typeface="Cambria Math" panose="02040503050406030204" pitchFamily="18" charset="0"/>
                                </a:rPr>
                              </m:ctrlPr>
                            </m:sSubPr>
                            <m:e>
                              <m:r>
                                <a:rPr lang="en-US" altLang="zh-CN" sz="2000" i="1">
                                  <a:latin typeface="Cambria Math" panose="02040503050406030204"/>
                                </a:rPr>
                                <m:t>𝑦</m:t>
                              </m:r>
                            </m:e>
                            <m:sub>
                              <m:r>
                                <a:rPr lang="en-US" altLang="zh-CN" sz="2000" i="1">
                                  <a:latin typeface="Cambria Math" panose="02040503050406030204"/>
                                </a:rPr>
                                <m:t>8</m:t>
                              </m:r>
                            </m:sub>
                          </m:sSub>
                          <m:r>
                            <a:rPr lang="en-US" altLang="zh-CN" sz="2000" i="1">
                              <a:latin typeface="Cambria Math" panose="02040503050406030204"/>
                            </a:rPr>
                            <m:t>−8</m:t>
                          </m:r>
                          <m:acc>
                            <m:accPr>
                              <m:chr m:val="̅"/>
                              <m:ctrlPr>
                                <a:rPr lang="zh-CN" altLang="zh-CN" sz="2000" i="1">
                                  <a:latin typeface="Cambria Math" panose="02040503050406030204" pitchFamily="18" charset="0"/>
                                </a:rPr>
                              </m:ctrlPr>
                            </m:accPr>
                            <m:e>
                              <m:r>
                                <a:rPr lang="en-US" altLang="zh-CN" sz="2000" i="1">
                                  <a:latin typeface="Cambria Math" panose="02040503050406030204"/>
                                </a:rPr>
                                <m:t>𝑥</m:t>
                              </m:r>
                            </m:e>
                          </m:acc>
                          <m:acc>
                            <m:accPr>
                              <m:chr m:val="̅"/>
                              <m:ctrlPr>
                                <a:rPr lang="zh-CN" altLang="zh-CN" sz="2000" i="1">
                                  <a:latin typeface="Cambria Math" panose="02040503050406030204" pitchFamily="18" charset="0"/>
                                </a:rPr>
                              </m:ctrlPr>
                            </m:accPr>
                            <m:e>
                              <m:r>
                                <a:rPr lang="en-US" altLang="zh-CN" sz="2000" i="1">
                                  <a:latin typeface="Cambria Math" panose="02040503050406030204"/>
                                </a:rPr>
                                <m:t>𝑦</m:t>
                              </m:r>
                            </m:e>
                          </m:acc>
                        </m:num>
                        <m:den>
                          <m:sSubSup>
                            <m:sSubSupPr>
                              <m:ctrlPr>
                                <a:rPr lang="zh-CN" altLang="zh-CN" sz="2000" i="1">
                                  <a:latin typeface="Cambria Math" panose="02040503050406030204" pitchFamily="18" charset="0"/>
                                </a:rPr>
                              </m:ctrlPr>
                            </m:sSubSupPr>
                            <m:e>
                              <m:r>
                                <a:rPr lang="en-US" altLang="zh-CN" sz="2000" i="1">
                                  <a:latin typeface="Cambria Math" panose="02040503050406030204"/>
                                </a:rPr>
                                <m:t>𝑥</m:t>
                              </m:r>
                            </m:e>
                            <m:sub>
                              <m:r>
                                <a:rPr lang="en-US" altLang="zh-CN" sz="2000" i="1">
                                  <a:latin typeface="Cambria Math" panose="02040503050406030204"/>
                                </a:rPr>
                                <m:t>1</m:t>
                              </m:r>
                            </m:sub>
                            <m:sup>
                              <m:r>
                                <a:rPr lang="en-US" altLang="zh-CN" sz="2000" i="1">
                                  <a:latin typeface="Cambria Math" panose="02040503050406030204"/>
                                </a:rPr>
                                <m:t>2</m:t>
                              </m:r>
                            </m:sup>
                          </m:sSubSup>
                          <m:r>
                            <a:rPr lang="en-US" altLang="zh-CN" sz="2000" i="1">
                              <a:latin typeface="Cambria Math" panose="02040503050406030204"/>
                            </a:rPr>
                            <m:t>+</m:t>
                          </m:r>
                          <m:sSubSup>
                            <m:sSubSupPr>
                              <m:ctrlPr>
                                <a:rPr lang="zh-CN" altLang="zh-CN" sz="2000" i="1">
                                  <a:latin typeface="Cambria Math" panose="02040503050406030204" pitchFamily="18" charset="0"/>
                                </a:rPr>
                              </m:ctrlPr>
                            </m:sSubSupPr>
                            <m:e>
                              <m:r>
                                <a:rPr lang="en-US" altLang="zh-CN" sz="2000" i="1">
                                  <a:latin typeface="Cambria Math" panose="02040503050406030204"/>
                                </a:rPr>
                                <m:t>𝑥</m:t>
                              </m:r>
                            </m:e>
                            <m:sub>
                              <m:r>
                                <a:rPr lang="en-US" altLang="zh-CN" sz="2000" i="1">
                                  <a:latin typeface="Cambria Math" panose="02040503050406030204"/>
                                </a:rPr>
                                <m:t>2</m:t>
                              </m:r>
                            </m:sub>
                            <m:sup>
                              <m:r>
                                <a:rPr lang="en-US" altLang="zh-CN" sz="2000" i="1">
                                  <a:latin typeface="Cambria Math" panose="02040503050406030204"/>
                                </a:rPr>
                                <m:t>2</m:t>
                              </m:r>
                            </m:sup>
                          </m:sSubSup>
                          <m:r>
                            <a:rPr lang="en-US" altLang="zh-CN" sz="2000" i="1">
                              <a:latin typeface="Cambria Math" panose="02040503050406030204"/>
                            </a:rPr>
                            <m:t>+…+</m:t>
                          </m:r>
                          <m:sSubSup>
                            <m:sSubSupPr>
                              <m:ctrlPr>
                                <a:rPr lang="zh-CN" altLang="zh-CN" sz="2000" i="1">
                                  <a:latin typeface="Cambria Math" panose="02040503050406030204" pitchFamily="18" charset="0"/>
                                </a:rPr>
                              </m:ctrlPr>
                            </m:sSubSupPr>
                            <m:e>
                              <m:r>
                                <a:rPr lang="en-US" altLang="zh-CN" sz="2000" i="1">
                                  <a:latin typeface="Cambria Math" panose="02040503050406030204"/>
                                </a:rPr>
                                <m:t>𝑥</m:t>
                              </m:r>
                            </m:e>
                            <m:sub>
                              <m:r>
                                <a:rPr lang="en-US" altLang="zh-CN" sz="2000" i="1">
                                  <a:latin typeface="Cambria Math" panose="02040503050406030204"/>
                                </a:rPr>
                                <m:t>8</m:t>
                              </m:r>
                            </m:sub>
                            <m:sup>
                              <m:r>
                                <a:rPr lang="en-US" altLang="zh-CN" sz="2000" i="1">
                                  <a:latin typeface="Cambria Math" panose="02040503050406030204"/>
                                </a:rPr>
                                <m:t>2</m:t>
                              </m:r>
                            </m:sup>
                          </m:sSubSup>
                          <m:r>
                            <a:rPr lang="en-US" altLang="zh-CN" sz="2000" i="1">
                              <a:latin typeface="Cambria Math" panose="02040503050406030204"/>
                            </a:rPr>
                            <m:t>−8</m:t>
                          </m:r>
                          <m:sSup>
                            <m:sSupPr>
                              <m:ctrlPr>
                                <a:rPr lang="zh-CN" altLang="zh-CN" sz="2000" i="1">
                                  <a:latin typeface="Cambria Math" panose="02040503050406030204" pitchFamily="18" charset="0"/>
                                </a:rPr>
                              </m:ctrlPr>
                            </m:sSupPr>
                            <m:e>
                              <m:acc>
                                <m:accPr>
                                  <m:chr m:val="̅"/>
                                  <m:ctrlPr>
                                    <a:rPr lang="zh-CN" altLang="zh-CN" sz="2000" i="1">
                                      <a:latin typeface="Cambria Math" panose="02040503050406030204" pitchFamily="18" charset="0"/>
                                    </a:rPr>
                                  </m:ctrlPr>
                                </m:accPr>
                                <m:e>
                                  <m:r>
                                    <a:rPr lang="en-US" altLang="zh-CN" sz="2000" i="1">
                                      <a:latin typeface="Cambria Math" panose="02040503050406030204"/>
                                    </a:rPr>
                                    <m:t>𝑥</m:t>
                                  </m:r>
                                </m:e>
                              </m:acc>
                            </m:e>
                            <m:sup>
                              <m:r>
                                <a:rPr lang="en-US" altLang="zh-CN" sz="2000" i="1">
                                  <a:latin typeface="Cambria Math" panose="02040503050406030204"/>
                                </a:rPr>
                                <m:t>2</m:t>
                              </m:r>
                            </m:sup>
                          </m:sSup>
                        </m:den>
                      </m:f>
                      <m:r>
                        <a:rPr lang="en-US" altLang="zh-CN" sz="2000" i="1">
                          <a:latin typeface="Cambria Math" panose="02040503050406030204"/>
                        </a:rPr>
                        <m:t>=1.428</m:t>
                      </m:r>
                    </m:oMath>
                  </m:oMathPara>
                </a14:m>
                <a:endParaRPr lang="zh-CN" altLang="zh-CN" sz="2000" dirty="0"/>
              </a:p>
              <a:p>
                <a:endParaRPr lang="en-US" altLang="zh-CN" sz="2000" i="1">
                  <a:latin typeface="Cambria Math" panose="02040503050406030204"/>
                </a:endParaRPr>
              </a:p>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a:rPr>
                        <m:t>𝑏</m:t>
                      </m:r>
                      <m:r>
                        <a:rPr lang="en-US" altLang="zh-CN" sz="2000" i="1">
                          <a:latin typeface="Cambria Math" panose="02040503050406030204"/>
                        </a:rPr>
                        <m:t>=</m:t>
                      </m:r>
                      <m:acc>
                        <m:accPr>
                          <m:chr m:val="̅"/>
                          <m:ctrlPr>
                            <a:rPr lang="zh-CN" altLang="zh-CN" sz="2000" i="1">
                              <a:latin typeface="Cambria Math" panose="02040503050406030204" pitchFamily="18" charset="0"/>
                            </a:rPr>
                          </m:ctrlPr>
                        </m:accPr>
                        <m:e>
                          <m:r>
                            <a:rPr lang="en-US" altLang="zh-CN" sz="2000" i="1">
                              <a:latin typeface="Cambria Math" panose="02040503050406030204"/>
                            </a:rPr>
                            <m:t>𝑦</m:t>
                          </m:r>
                        </m:e>
                      </m:acc>
                      <m:r>
                        <a:rPr lang="en-US" altLang="zh-CN" sz="2000" i="1">
                          <a:latin typeface="Cambria Math" panose="02040503050406030204"/>
                        </a:rPr>
                        <m:t>−</m:t>
                      </m:r>
                      <m:r>
                        <a:rPr lang="en-US" altLang="zh-CN" sz="2000" i="1">
                          <a:latin typeface="Cambria Math" panose="02040503050406030204"/>
                        </a:rPr>
                        <m:t>𝑎</m:t>
                      </m:r>
                      <m:acc>
                        <m:accPr>
                          <m:chr m:val="̅"/>
                          <m:ctrlPr>
                            <a:rPr lang="zh-CN" altLang="zh-CN" sz="2000" i="1">
                              <a:latin typeface="Cambria Math" panose="02040503050406030204" pitchFamily="18" charset="0"/>
                            </a:rPr>
                          </m:ctrlPr>
                        </m:accPr>
                        <m:e>
                          <m:r>
                            <a:rPr lang="en-US" altLang="zh-CN" sz="2000" i="1">
                              <a:latin typeface="Cambria Math" panose="02040503050406030204"/>
                            </a:rPr>
                            <m:t>𝑥</m:t>
                          </m:r>
                        </m:e>
                      </m:acc>
                      <m:r>
                        <a:rPr lang="en-US" altLang="zh-CN" sz="2000" i="1">
                          <a:latin typeface="Cambria Math" panose="02040503050406030204"/>
                        </a:rPr>
                        <m:t>=−7.09</m:t>
                      </m:r>
                    </m:oMath>
                  </m:oMathPara>
                </a14:m>
                <a:endParaRPr lang="zh-CN" altLang="zh-CN" sz="2000" dirty="0"/>
              </a:p>
              <a:p>
                <a:pPr>
                  <a:lnSpc>
                    <a:spcPct val="150000"/>
                  </a:lnSpc>
                </a:pPr>
                <a:r>
                  <a:rPr lang="zh-CN" altLang="zh-CN" sz="2000" dirty="0"/>
                  <a:t>即预测芒提兹尼欧地区火灾所影响森林面积与气温温度之间的一元线性回归模型为</a:t>
                </a:r>
                <a:r>
                  <a:rPr lang="en-US" altLang="zh-CN" sz="2000" dirty="0"/>
                  <a:t>“</a:t>
                </a:r>
                <a14:m>
                  <m:oMath xmlns:m="http://schemas.openxmlformats.org/officeDocument/2006/math">
                    <m:r>
                      <a:rPr lang="zh-CN" altLang="zh-CN" sz="2000">
                        <a:latin typeface="Cambria Math" panose="02040503050406030204"/>
                      </a:rPr>
                      <m:t>火灾所影响的森林面积</m:t>
                    </m:r>
                    <m:r>
                      <a:rPr lang="en-US" altLang="zh-CN" sz="2000">
                        <a:latin typeface="Cambria Math" panose="02040503050406030204"/>
                      </a:rPr>
                      <m:t>=</m:t>
                    </m:r>
                    <m:r>
                      <a:rPr lang="en-US" altLang="zh-CN" sz="2000" i="1">
                        <a:latin typeface="Cambria Math" panose="02040503050406030204"/>
                      </a:rPr>
                      <m:t>1.428</m:t>
                    </m:r>
                    <m:r>
                      <a:rPr lang="en-US" altLang="zh-CN" sz="2000">
                        <a:latin typeface="Cambria Math" panose="02040503050406030204"/>
                      </a:rPr>
                      <m:t>×</m:t>
                    </m:r>
                    <m:r>
                      <a:rPr lang="zh-CN" altLang="zh-CN" sz="2000">
                        <a:latin typeface="Cambria Math" panose="02040503050406030204"/>
                      </a:rPr>
                      <m:t>气温温度</m:t>
                    </m:r>
                    <m:r>
                      <a:rPr lang="en-US" altLang="zh-CN" sz="2000" i="1">
                        <a:latin typeface="Cambria Math" panose="02040503050406030204"/>
                      </a:rPr>
                      <m:t>−7.09”</m:t>
                    </m:r>
                  </m:oMath>
                </a14:m>
                <a:r>
                  <a:rPr lang="zh-CN" altLang="zh-CN" sz="2000" dirty="0"/>
                  <a:t>，即</a:t>
                </a:r>
                <a14:m>
                  <m:oMath xmlns:m="http://schemas.openxmlformats.org/officeDocument/2006/math">
                    <m:r>
                      <a:rPr lang="en-US" altLang="zh-CN" sz="2000" i="1">
                        <a:latin typeface="Cambria Math" panose="02040503050406030204"/>
                      </a:rPr>
                      <m:t>𝑦</m:t>
                    </m:r>
                    <m:r>
                      <a:rPr lang="en-US" altLang="zh-CN" sz="2000">
                        <a:latin typeface="Cambria Math" panose="02040503050406030204"/>
                      </a:rPr>
                      <m:t>=</m:t>
                    </m:r>
                    <m:r>
                      <a:rPr lang="en-US" altLang="zh-CN" sz="2000" i="1">
                        <a:latin typeface="Cambria Math" panose="02040503050406030204"/>
                      </a:rPr>
                      <m:t>1.428</m:t>
                    </m:r>
                    <m:r>
                      <a:rPr lang="en-US" altLang="zh-CN" sz="2000" i="1">
                        <a:latin typeface="Cambria Math" panose="02040503050406030204"/>
                      </a:rPr>
                      <m:t>𝑥</m:t>
                    </m:r>
                    <m:r>
                      <a:rPr lang="en-US" altLang="zh-CN" sz="2000" i="1">
                        <a:latin typeface="Cambria Math" panose="02040503050406030204"/>
                      </a:rPr>
                      <m:t>−7.09</m:t>
                    </m:r>
                  </m:oMath>
                </a14:m>
                <a:endParaRPr lang="zh-CN" altLang="zh-CN" sz="2000" dirty="0"/>
              </a:p>
            </p:txBody>
          </p:sp>
        </mc:Choice>
        <mc:Fallback xmlns="">
          <p:sp>
            <p:nvSpPr>
              <p:cNvPr id="9" name="矩形 8"/>
              <p:cNvSpPr>
                <a:spLocks noRot="1" noChangeAspect="1" noMove="1" noResize="1" noEditPoints="1" noAdjustHandles="1" noChangeArrowheads="1" noChangeShapeType="1" noTextEdit="1"/>
              </p:cNvSpPr>
              <p:nvPr/>
            </p:nvSpPr>
            <p:spPr>
              <a:xfrm>
                <a:off x="857885" y="4084320"/>
                <a:ext cx="9573895" cy="2308860"/>
              </a:xfrm>
              <a:prstGeom prst="rect">
                <a:avLst/>
              </a:prstGeom>
              <a:blipFill rotWithShape="1">
                <a:blip r:embed="rId6"/>
                <a:stretch>
                  <a:fillRect/>
                </a:stretch>
              </a:blipFill>
            </p:spPr>
            <p:txBody>
              <a:bodyPr/>
              <a:lstStyle/>
              <a:p>
                <a:r>
                  <a:rPr lang="zh-CN" alt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3295103" y="2770818"/>
            <a:ext cx="5718175" cy="595313"/>
          </a:xfrm>
          <a:prstGeom prst="rect">
            <a:avLst/>
          </a:prstGeom>
          <a:solidFill>
            <a:srgbClr val="FF6600"/>
          </a:solidFill>
          <a:ln w="6350">
            <a:solidFill>
              <a:schemeClr val="tx1"/>
            </a:solidFill>
            <a:miter lim="800000"/>
          </a:ln>
          <a:effectLst/>
        </p:spPr>
        <p:txBody>
          <a:bodyPr wrap="none" anchor="ctr">
            <a:spAutoFit/>
          </a:bodyPr>
          <a:lstStyle/>
          <a:p>
            <a:pPr>
              <a:defRPr/>
            </a:pPr>
            <a:endParaRPr lang="zh-CN" altLang="en-US"/>
          </a:p>
        </p:txBody>
      </p:sp>
      <p:sp>
        <p:nvSpPr>
          <p:cNvPr id="8" name="Rectangle 4"/>
          <p:cNvSpPr txBox="1"/>
          <p:nvPr/>
        </p:nvSpPr>
        <p:spPr>
          <a:xfrm>
            <a:off x="3295103" y="1510130"/>
            <a:ext cx="6364287" cy="461962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Wingdings" panose="05000000000000000000" pitchFamily="2" charset="2"/>
              <a:buNone/>
            </a:pPr>
            <a:r>
              <a:rPr lang="en-US" altLang="zh-CN" b="1" dirty="0">
                <a:latin typeface="黑体" panose="02010609060101010101" pitchFamily="49" charset="-122"/>
                <a:sym typeface="+mn-ea"/>
              </a:rPr>
              <a:t>5.1   </a:t>
            </a:r>
            <a:r>
              <a:rPr lang="zh-CN" altLang="en-US" b="1" dirty="0">
                <a:latin typeface="黑体" panose="02010609060101010101" pitchFamily="49" charset="-122"/>
                <a:sym typeface="+mn-ea"/>
              </a:rPr>
              <a:t>概述</a:t>
            </a:r>
            <a:endParaRPr lang="zh-CN" altLang="en-US" b="1" dirty="0">
              <a:latin typeface="黑体" panose="02010609060101010101" pitchFamily="49" charset="-122"/>
            </a:endParaRPr>
          </a:p>
          <a:p>
            <a:pPr>
              <a:lnSpc>
                <a:spcPct val="120000"/>
              </a:lnSpc>
              <a:buFont typeface="Wingdings" panose="05000000000000000000" pitchFamily="2" charset="2"/>
              <a:buNone/>
            </a:pPr>
            <a:r>
              <a:rPr lang="en-US" altLang="zh-CN" b="1" dirty="0">
                <a:latin typeface="黑体" panose="02010609060101010101" pitchFamily="49" charset="-122"/>
                <a:sym typeface="+mn-ea"/>
              </a:rPr>
              <a:t>5.2   </a:t>
            </a:r>
            <a:r>
              <a:rPr lang="zh-CN" altLang="en-US" b="1" dirty="0">
                <a:latin typeface="黑体" panose="02010609060101010101" pitchFamily="49" charset="-122"/>
                <a:sym typeface="+mn-ea"/>
              </a:rPr>
              <a:t>线性回归</a:t>
            </a:r>
            <a:endParaRPr lang="en-US" altLang="zh-CN" b="1" dirty="0">
              <a:latin typeface="黑体" panose="02010609060101010101" pitchFamily="49" charset="-122"/>
            </a:endParaRPr>
          </a:p>
          <a:p>
            <a:pPr>
              <a:lnSpc>
                <a:spcPct val="120000"/>
              </a:lnSpc>
              <a:buFont typeface="Wingdings" panose="05000000000000000000" pitchFamily="2" charset="2"/>
              <a:buNone/>
            </a:pPr>
            <a:r>
              <a:rPr lang="en-US" altLang="zh-CN" b="1" dirty="0">
                <a:latin typeface="黑体" panose="02010609060101010101" pitchFamily="49" charset="-122"/>
                <a:sym typeface="+mn-ea"/>
              </a:rPr>
              <a:t>5.3   </a:t>
            </a:r>
            <a:r>
              <a:rPr lang="zh-CN" altLang="en-US" b="1" dirty="0">
                <a:latin typeface="黑体" panose="02010609060101010101" pitchFamily="49" charset="-122"/>
                <a:sym typeface="+mn-ea"/>
              </a:rPr>
              <a:t>决策树学习</a:t>
            </a:r>
            <a:endParaRPr lang="zh-CN" altLang="en-US" b="1" dirty="0">
              <a:latin typeface="黑体" panose="02010609060101010101" pitchFamily="49" charset="-122"/>
            </a:endParaRPr>
          </a:p>
          <a:p>
            <a:pPr>
              <a:lnSpc>
                <a:spcPct val="120000"/>
              </a:lnSpc>
              <a:buFont typeface="Wingdings" panose="05000000000000000000" pitchFamily="2" charset="2"/>
              <a:buNone/>
            </a:pPr>
            <a:r>
              <a:rPr lang="en-US" altLang="zh-CN" b="1" dirty="0">
                <a:latin typeface="黑体" panose="02010609060101010101" pitchFamily="49" charset="-122"/>
                <a:sym typeface="+mn-ea"/>
              </a:rPr>
              <a:t>5.4	 </a:t>
            </a:r>
            <a:r>
              <a:rPr lang="zh-CN" altLang="en-US" b="1" dirty="0">
                <a:latin typeface="黑体" panose="02010609060101010101" pitchFamily="49" charset="-122"/>
                <a:sym typeface="+mn-ea"/>
              </a:rPr>
              <a:t>支持向量机</a:t>
            </a:r>
            <a:endParaRPr lang="zh-CN" altLang="en-US" b="1" dirty="0">
              <a:latin typeface="黑体" panose="02010609060101010101" pitchFamily="49" charset="-122"/>
            </a:endParaRPr>
          </a:p>
          <a:p>
            <a:pPr>
              <a:lnSpc>
                <a:spcPct val="120000"/>
              </a:lnSpc>
              <a:buFont typeface="Wingdings" panose="05000000000000000000" pitchFamily="2" charset="2"/>
              <a:buNone/>
            </a:pPr>
            <a:r>
              <a:rPr lang="en-US" altLang="zh-CN" b="1" dirty="0">
                <a:latin typeface="黑体" panose="02010609060101010101" pitchFamily="49" charset="-122"/>
                <a:sym typeface="+mn-ea"/>
              </a:rPr>
              <a:t>5.5	 </a:t>
            </a:r>
            <a:r>
              <a:rPr lang="zh-CN" altLang="en-US" b="1" dirty="0">
                <a:latin typeface="黑体" panose="02010609060101010101" pitchFamily="49" charset="-122"/>
                <a:sym typeface="+mn-ea"/>
              </a:rPr>
              <a:t>集成学习</a:t>
            </a:r>
            <a:endParaRPr lang="en-US" altLang="zh-CN" b="1" dirty="0">
              <a:latin typeface="黑体" panose="02010609060101010101" pitchFamily="49" charset="-122"/>
            </a:endParaRPr>
          </a:p>
        </p:txBody>
      </p:sp>
      <p:sp>
        <p:nvSpPr>
          <p:cNvPr id="519171" name="Rectangle 3"/>
          <p:cNvSpPr>
            <a:spLocks noGrp="1"/>
          </p:cNvSpPr>
          <p:nvPr>
            <p:ph type="title"/>
          </p:nvPr>
        </p:nvSpPr>
        <p:spPr>
          <a:xfrm>
            <a:off x="2846936" y="608177"/>
            <a:ext cx="6300787" cy="649288"/>
          </a:xfrm>
        </p:spPr>
        <p:txBody>
          <a:bodyPr>
            <a:normAutofit fontScale="90000"/>
          </a:bodyPr>
          <a:lstStyle/>
          <a:p>
            <a:pPr algn="ctr">
              <a:defRPr/>
            </a:pPr>
            <a:r>
              <a:rPr lang="zh-CN" altLang="en-US" sz="4000">
                <a:solidFill>
                  <a:srgbClr val="800000"/>
                </a:solidFill>
                <a:effectLst>
                  <a:outerShdw blurRad="38100" dist="38100" dir="2700000" algn="tl">
                    <a:srgbClr val="C0C0C0"/>
                  </a:outerShdw>
                </a:effectLst>
                <a:ea typeface="华文隶书" panose="02010800040101010101" pitchFamily="2" charset="-122"/>
              </a:rPr>
              <a:t>主 要 内 容</a:t>
            </a:r>
          </a:p>
        </p:txBody>
      </p:sp>
    </p:spTree>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5.3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决策树（</a:t>
            </a:r>
            <a:r>
              <a:rPr lang="zh-CN" altLang="en-US"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Decision Tree</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590851" name="Text Box 3"/>
          <p:cNvSpPr txBox="1">
            <a:spLocks noChangeArrowheads="1"/>
          </p:cNvSpPr>
          <p:nvPr/>
        </p:nvSpPr>
        <p:spPr bwMode="auto">
          <a:xfrm>
            <a:off x="239185" y="962025"/>
            <a:ext cx="11569700" cy="4523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eaLnBrk="1" hangingPunct="1">
              <a:lnSpc>
                <a:spcPct val="150000"/>
              </a:lnSpc>
              <a:buFont typeface="Wingdings" panose="05000000000000000000" charset="0"/>
              <a:buChar char="p"/>
            </a:pPr>
            <a:r>
              <a:rPr lang="zh-CN" altLang="en-US" sz="2600" dirty="0">
                <a:latin typeface="Times New Roman" panose="02020603050405020304" pitchFamily="18" charset="0"/>
                <a:sym typeface="+mn-ea"/>
              </a:rPr>
              <a:t>决策树是一种由节点和边构成的用来描述分类过程的层次数据结构。</a:t>
            </a:r>
          </a:p>
          <a:p>
            <a:pPr marL="971550" lvl="1" indent="-514350">
              <a:lnSpc>
                <a:spcPts val="2800"/>
              </a:lnSpc>
              <a:buClr>
                <a:srgbClr val="ED7D31"/>
              </a:buClr>
              <a:buFont typeface="+mj-ea"/>
              <a:buAutoNum type="circleNumDbPlain"/>
            </a:pPr>
            <a:r>
              <a:rPr lang="zh-CN" altLang="en-US" sz="2400" dirty="0">
                <a:solidFill>
                  <a:schemeClr val="accent2"/>
                </a:solidFill>
                <a:latin typeface="Times New Roman" panose="02020603050405020304" pitchFamily="18" charset="0"/>
                <a:ea typeface="楷体_GB2312" pitchFamily="49" charset="-122"/>
                <a:sym typeface="+mn-ea"/>
              </a:rPr>
              <a:t>根节点</a:t>
            </a:r>
            <a:r>
              <a:rPr lang="zh-CN" altLang="en-US" sz="2400" dirty="0">
                <a:solidFill>
                  <a:schemeClr val="tx1"/>
                </a:solidFill>
                <a:latin typeface="Times New Roman" panose="02020603050405020304" pitchFamily="18" charset="0"/>
                <a:ea typeface="楷体_GB2312" pitchFamily="49" charset="-122"/>
                <a:sym typeface="+mn-ea"/>
              </a:rPr>
              <a:t>：表示分类的开始</a:t>
            </a:r>
            <a:endParaRPr lang="zh-CN" altLang="en-US" sz="2400" dirty="0">
              <a:solidFill>
                <a:schemeClr val="tx1"/>
              </a:solidFill>
              <a:latin typeface="Times New Roman" panose="02020603050405020304" pitchFamily="18" charset="0"/>
              <a:ea typeface="楷体_GB2312" pitchFamily="49" charset="-122"/>
            </a:endParaRPr>
          </a:p>
          <a:p>
            <a:pPr marL="971550" lvl="1" indent="-514350">
              <a:lnSpc>
                <a:spcPts val="2800"/>
              </a:lnSpc>
              <a:buClr>
                <a:srgbClr val="ED7D31"/>
              </a:buClr>
              <a:buFont typeface="+mj-ea"/>
              <a:buAutoNum type="circleNumDbPlain"/>
            </a:pPr>
            <a:r>
              <a:rPr lang="zh-CN" altLang="en-US" sz="2400" dirty="0">
                <a:solidFill>
                  <a:schemeClr val="accent2"/>
                </a:solidFill>
                <a:latin typeface="Times New Roman" panose="02020603050405020304" pitchFamily="18" charset="0"/>
                <a:ea typeface="楷体_GB2312" pitchFamily="49" charset="-122"/>
                <a:sym typeface="+mn-ea"/>
              </a:rPr>
              <a:t>叶节点</a:t>
            </a:r>
            <a:r>
              <a:rPr lang="zh-CN" altLang="en-US" sz="2400" dirty="0">
                <a:solidFill>
                  <a:schemeClr val="tx1"/>
                </a:solidFill>
                <a:latin typeface="Times New Roman" panose="02020603050405020304" pitchFamily="18" charset="0"/>
                <a:ea typeface="楷体_GB2312" pitchFamily="49" charset="-122"/>
                <a:sym typeface="+mn-ea"/>
              </a:rPr>
              <a:t>：表示一个实例的结束</a:t>
            </a:r>
            <a:endParaRPr lang="zh-CN" altLang="en-US" sz="2400" dirty="0">
              <a:solidFill>
                <a:schemeClr val="tx1"/>
              </a:solidFill>
              <a:latin typeface="Times New Roman" panose="02020603050405020304" pitchFamily="18" charset="0"/>
              <a:ea typeface="楷体_GB2312" pitchFamily="49" charset="-122"/>
            </a:endParaRPr>
          </a:p>
          <a:p>
            <a:pPr marL="971550" lvl="1" indent="-514350">
              <a:lnSpc>
                <a:spcPts val="2800"/>
              </a:lnSpc>
              <a:buClr>
                <a:srgbClr val="ED7D31"/>
              </a:buClr>
              <a:buFont typeface="+mj-ea"/>
              <a:buAutoNum type="circleNumDbPlain"/>
            </a:pPr>
            <a:r>
              <a:rPr lang="zh-CN" altLang="en-US" sz="2400" dirty="0">
                <a:solidFill>
                  <a:schemeClr val="accent2"/>
                </a:solidFill>
                <a:latin typeface="Times New Roman" panose="02020603050405020304" pitchFamily="18" charset="0"/>
                <a:ea typeface="楷体_GB2312" pitchFamily="49" charset="-122"/>
                <a:sym typeface="+mn-ea"/>
              </a:rPr>
              <a:t>中间节点</a:t>
            </a:r>
            <a:r>
              <a:rPr lang="zh-CN" altLang="en-US" sz="2400" dirty="0">
                <a:solidFill>
                  <a:schemeClr val="tx1"/>
                </a:solidFill>
                <a:latin typeface="Times New Roman" panose="02020603050405020304" pitchFamily="18" charset="0"/>
                <a:ea typeface="楷体_GB2312" pitchFamily="49" charset="-122"/>
                <a:sym typeface="+mn-ea"/>
              </a:rPr>
              <a:t>：表示相应实例中的某一属性</a:t>
            </a:r>
            <a:endParaRPr lang="zh-CN" altLang="en-US" sz="2400" dirty="0">
              <a:solidFill>
                <a:schemeClr val="tx1"/>
              </a:solidFill>
              <a:latin typeface="Times New Roman" panose="02020603050405020304" pitchFamily="18" charset="0"/>
              <a:ea typeface="楷体_GB2312" pitchFamily="49" charset="-122"/>
            </a:endParaRPr>
          </a:p>
          <a:p>
            <a:pPr marL="971550" lvl="1" indent="-514350">
              <a:lnSpc>
                <a:spcPts val="2800"/>
              </a:lnSpc>
              <a:buClr>
                <a:srgbClr val="ED7D31"/>
              </a:buClr>
              <a:buFont typeface="+mj-ea"/>
              <a:buAutoNum type="circleNumDbPlain"/>
            </a:pPr>
            <a:r>
              <a:rPr lang="zh-CN" altLang="en-US" sz="2400" dirty="0">
                <a:solidFill>
                  <a:schemeClr val="accent2"/>
                </a:solidFill>
                <a:latin typeface="Times New Roman" panose="02020603050405020304" pitchFamily="18" charset="0"/>
                <a:ea typeface="楷体_GB2312" pitchFamily="49" charset="-122"/>
                <a:sym typeface="+mn-ea"/>
              </a:rPr>
              <a:t>边代表</a:t>
            </a:r>
            <a:r>
              <a:rPr lang="zh-CN" altLang="en-US" sz="2400" dirty="0">
                <a:solidFill>
                  <a:schemeClr val="tx1"/>
                </a:solidFill>
                <a:latin typeface="Times New Roman" panose="02020603050405020304" pitchFamily="18" charset="0"/>
                <a:ea typeface="楷体_GB2312" pitchFamily="49" charset="-122"/>
                <a:sym typeface="+mn-ea"/>
              </a:rPr>
              <a:t>：某一属性可能的属性值</a:t>
            </a:r>
            <a:endParaRPr lang="zh-CN" altLang="en-US" sz="2400" dirty="0">
              <a:solidFill>
                <a:schemeClr val="tx1"/>
              </a:solidFill>
              <a:latin typeface="Times New Roman" panose="02020603050405020304" pitchFamily="18" charset="0"/>
              <a:ea typeface="楷体_GB2312" pitchFamily="49" charset="-122"/>
            </a:endParaRPr>
          </a:p>
          <a:p>
            <a:pPr marL="971550" lvl="1" indent="-514350">
              <a:lnSpc>
                <a:spcPts val="2800"/>
              </a:lnSpc>
              <a:buClr>
                <a:srgbClr val="ED7D31"/>
              </a:buClr>
              <a:buFont typeface="+mj-ea"/>
              <a:buAutoNum type="circleNumDbPlain"/>
            </a:pPr>
            <a:r>
              <a:rPr lang="zh-CN" altLang="en-US" sz="2400" dirty="0">
                <a:solidFill>
                  <a:schemeClr val="accent2"/>
                </a:solidFill>
                <a:latin typeface="Times New Roman" panose="02020603050405020304" pitchFamily="18" charset="0"/>
                <a:ea typeface="楷体_GB2312" pitchFamily="49" charset="-122"/>
                <a:sym typeface="+mn-ea"/>
              </a:rPr>
              <a:t>路径</a:t>
            </a:r>
            <a:r>
              <a:rPr lang="zh-CN" altLang="en-US" sz="2400" dirty="0">
                <a:solidFill>
                  <a:schemeClr val="tx1"/>
                </a:solidFill>
                <a:latin typeface="Times New Roman" panose="02020603050405020304" pitchFamily="18" charset="0"/>
                <a:ea typeface="楷体_GB2312" pitchFamily="49" charset="-122"/>
                <a:sym typeface="+mn-ea"/>
              </a:rPr>
              <a:t>：从根节点到叶节点的每一条路径都代表一个具体的实例，并且</a:t>
            </a:r>
            <a:r>
              <a:rPr lang="zh-CN" altLang="en-US" sz="2400" dirty="0">
                <a:solidFill>
                  <a:schemeClr val="accent2"/>
                </a:solidFill>
                <a:latin typeface="Times New Roman" panose="02020603050405020304" pitchFamily="18" charset="0"/>
                <a:ea typeface="楷体_GB2312" pitchFamily="49" charset="-122"/>
                <a:sym typeface="+mn-ea"/>
              </a:rPr>
              <a:t>同一路径上</a:t>
            </a:r>
            <a:r>
              <a:rPr lang="zh-CN" altLang="en-US" sz="2400" dirty="0">
                <a:solidFill>
                  <a:schemeClr val="tx1"/>
                </a:solidFill>
                <a:latin typeface="Times New Roman" panose="02020603050405020304" pitchFamily="18" charset="0"/>
                <a:ea typeface="楷体_GB2312" pitchFamily="49" charset="-122"/>
                <a:sym typeface="+mn-ea"/>
              </a:rPr>
              <a:t>的所有属性之间为合取关系，</a:t>
            </a:r>
            <a:r>
              <a:rPr lang="zh-CN" altLang="en-US" sz="2400" dirty="0">
                <a:solidFill>
                  <a:schemeClr val="accent2"/>
                </a:solidFill>
                <a:latin typeface="Times New Roman" panose="02020603050405020304" pitchFamily="18" charset="0"/>
                <a:ea typeface="楷体_GB2312" pitchFamily="49" charset="-122"/>
                <a:sym typeface="+mn-ea"/>
              </a:rPr>
              <a:t>不同路径</a:t>
            </a:r>
            <a:r>
              <a:rPr lang="zh-CN" altLang="en-US" sz="2400" dirty="0">
                <a:solidFill>
                  <a:schemeClr val="tx1"/>
                </a:solidFill>
                <a:latin typeface="Times New Roman" panose="02020603050405020304" pitchFamily="18" charset="0"/>
                <a:ea typeface="楷体_GB2312" pitchFamily="49" charset="-122"/>
                <a:sym typeface="+mn-ea"/>
              </a:rPr>
              <a:t>（即一个属性的不同属性值）之间为析取关系。</a:t>
            </a:r>
          </a:p>
          <a:p>
            <a:pPr marL="971550" lvl="1" indent="-514350" algn="l">
              <a:lnSpc>
                <a:spcPts val="2800"/>
              </a:lnSpc>
              <a:buClr>
                <a:srgbClr val="ED7D31"/>
              </a:buClr>
              <a:buSzTx/>
              <a:buFont typeface="+mj-ea"/>
              <a:buAutoNum type="circleNumDbPlain"/>
            </a:pPr>
            <a:r>
              <a:rPr lang="zh-CN" altLang="en-US" sz="2400" dirty="0">
                <a:solidFill>
                  <a:schemeClr val="accent2"/>
                </a:solidFill>
                <a:latin typeface="Times New Roman" panose="02020603050405020304" pitchFamily="18" charset="0"/>
                <a:ea typeface="楷体_GB2312" pitchFamily="49" charset="-122"/>
                <a:sym typeface="+mn-ea"/>
              </a:rPr>
              <a:t>决策树的分类过程</a:t>
            </a:r>
            <a:r>
              <a:rPr lang="zh-CN" altLang="en-US" sz="2400" dirty="0">
                <a:latin typeface="Times New Roman" panose="02020603050405020304" pitchFamily="18" charset="0"/>
                <a:ea typeface="楷体_GB2312" pitchFamily="49" charset="-122"/>
                <a:sym typeface="+mn-ea"/>
              </a:rPr>
              <a:t>：从树的根接点开始，按照给定的事例的属性值去测试对应的树枝，并依次下移，直至到达某个叶节点为止。</a:t>
            </a:r>
            <a:endParaRPr lang="zh-CN" altLang="en-US" sz="2400" dirty="0">
              <a:latin typeface="Times New Roman" panose="02020603050405020304" pitchFamily="18" charset="0"/>
              <a:ea typeface="楷体_GB2312" pitchFamily="49" charset="-122"/>
            </a:endParaRPr>
          </a:p>
          <a:p>
            <a:pPr marL="457200" lvl="0" indent="-457200" algn="l" eaLnBrk="1" hangingPunct="1">
              <a:lnSpc>
                <a:spcPct val="150000"/>
              </a:lnSpc>
              <a:buClrTx/>
              <a:buSzTx/>
              <a:buFont typeface="Wingdings" panose="05000000000000000000" charset="0"/>
              <a:buChar char="p"/>
            </a:pPr>
            <a:r>
              <a:rPr lang="zh-CN" altLang="en-US" sz="2600" dirty="0">
                <a:sym typeface="+mn-ea"/>
              </a:rPr>
              <a:t>常用</a:t>
            </a:r>
            <a:r>
              <a:rPr lang="en-US" altLang="zh-CN" sz="2600" dirty="0">
                <a:sym typeface="+mn-ea"/>
              </a:rPr>
              <a:t>算法ID3</a:t>
            </a:r>
            <a:r>
              <a:rPr lang="zh-CN" altLang="en-US" sz="2600" dirty="0">
                <a:sym typeface="+mn-ea"/>
              </a:rPr>
              <a:t>（</a:t>
            </a:r>
            <a:r>
              <a:rPr lang="en-US" altLang="zh-CN" sz="2600" dirty="0">
                <a:sym typeface="+mn-ea"/>
              </a:rPr>
              <a:t>Iterative </a:t>
            </a:r>
            <a:r>
              <a:rPr lang="en-US" altLang="zh-CN" sz="2600" dirty="0" err="1">
                <a:sym typeface="+mn-ea"/>
              </a:rPr>
              <a:t>Dichotomiser</a:t>
            </a:r>
            <a:r>
              <a:rPr lang="en-US" altLang="zh-CN" sz="2600" dirty="0">
                <a:sym typeface="+mn-ea"/>
              </a:rPr>
              <a:t> 3</a:t>
            </a:r>
            <a:r>
              <a:rPr lang="zh-CN" altLang="en-US" sz="2600" dirty="0">
                <a:sym typeface="+mn-ea"/>
              </a:rPr>
              <a:t>）、</a:t>
            </a:r>
            <a:r>
              <a:rPr lang="en-US" altLang="zh-CN" sz="2600" dirty="0">
                <a:sym typeface="+mn-ea"/>
              </a:rPr>
              <a:t>C4.5</a:t>
            </a:r>
            <a:r>
              <a:rPr lang="zh-CN" altLang="en-US" sz="2600" dirty="0">
                <a:sym typeface="+mn-ea"/>
              </a:rPr>
              <a:t>、</a:t>
            </a:r>
            <a:r>
              <a:rPr lang="en-US" altLang="zh-CN" sz="2600" dirty="0">
                <a:sym typeface="+mn-ea"/>
              </a:rPr>
              <a:t>C5.0</a:t>
            </a:r>
            <a:r>
              <a:rPr lang="zh-CN" altLang="en-US" sz="2600" dirty="0">
                <a:sym typeface="+mn-ea"/>
              </a:rPr>
              <a:t>和随机森林</a:t>
            </a:r>
            <a:endParaRPr lang="zh-CN" altLang="en-US" sz="2600" dirty="0">
              <a:latin typeface="Times New Roman" panose="02020603050405020304" pitchFamily="18" charset="0"/>
              <a:ea typeface="仿宋_GB2312" pitchFamily="49"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3295103" y="1510343"/>
            <a:ext cx="5718175" cy="595313"/>
          </a:xfrm>
          <a:prstGeom prst="rect">
            <a:avLst/>
          </a:prstGeom>
          <a:solidFill>
            <a:srgbClr val="FF6600"/>
          </a:solidFill>
          <a:ln w="6350">
            <a:solidFill>
              <a:schemeClr val="tx1"/>
            </a:solidFill>
            <a:miter lim="800000"/>
          </a:ln>
          <a:effectLst/>
        </p:spPr>
        <p:txBody>
          <a:bodyPr wrap="none" anchor="ctr">
            <a:spAutoFit/>
          </a:bodyPr>
          <a:lstStyle/>
          <a:p>
            <a:pPr>
              <a:defRPr/>
            </a:pPr>
            <a:endParaRPr lang="zh-CN" altLang="en-US"/>
          </a:p>
        </p:txBody>
      </p:sp>
      <p:sp>
        <p:nvSpPr>
          <p:cNvPr id="8" name="Rectangle 4"/>
          <p:cNvSpPr txBox="1"/>
          <p:nvPr/>
        </p:nvSpPr>
        <p:spPr>
          <a:xfrm>
            <a:off x="3295103" y="1541245"/>
            <a:ext cx="6364287" cy="461962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Wingdings" panose="05000000000000000000" pitchFamily="2" charset="2"/>
              <a:buNone/>
            </a:pPr>
            <a:r>
              <a:rPr lang="en-US" altLang="zh-CN" b="1" dirty="0">
                <a:latin typeface="黑体" panose="02010609060101010101" pitchFamily="49" charset="-122"/>
              </a:rPr>
              <a:t>5.1   </a:t>
            </a:r>
            <a:r>
              <a:rPr lang="zh-CN" altLang="en-US" b="1" dirty="0">
                <a:latin typeface="黑体" panose="02010609060101010101" pitchFamily="49" charset="-122"/>
              </a:rPr>
              <a:t>概述</a:t>
            </a:r>
          </a:p>
          <a:p>
            <a:pPr>
              <a:lnSpc>
                <a:spcPct val="120000"/>
              </a:lnSpc>
              <a:buFont typeface="Wingdings" panose="05000000000000000000" pitchFamily="2" charset="2"/>
              <a:buNone/>
            </a:pPr>
            <a:r>
              <a:rPr lang="en-US" altLang="zh-CN" b="1" dirty="0">
                <a:latin typeface="黑体" panose="02010609060101010101" pitchFamily="49" charset="-122"/>
              </a:rPr>
              <a:t>5.2   </a:t>
            </a:r>
            <a:r>
              <a:rPr lang="zh-CN" altLang="en-US" b="1" dirty="0">
                <a:latin typeface="黑体" panose="02010609060101010101" pitchFamily="49" charset="-122"/>
              </a:rPr>
              <a:t>线性回归</a:t>
            </a:r>
            <a:endParaRPr lang="en-US" altLang="zh-CN" b="1" dirty="0">
              <a:latin typeface="黑体" panose="02010609060101010101" pitchFamily="49" charset="-122"/>
            </a:endParaRPr>
          </a:p>
          <a:p>
            <a:pPr>
              <a:lnSpc>
                <a:spcPct val="120000"/>
              </a:lnSpc>
              <a:buFont typeface="Wingdings" panose="05000000000000000000" pitchFamily="2" charset="2"/>
              <a:buNone/>
            </a:pPr>
            <a:r>
              <a:rPr lang="en-US" altLang="zh-CN" b="1" dirty="0">
                <a:latin typeface="黑体" panose="02010609060101010101" pitchFamily="49" charset="-122"/>
              </a:rPr>
              <a:t>5.3   </a:t>
            </a:r>
            <a:r>
              <a:rPr lang="zh-CN" altLang="en-US" b="1" dirty="0">
                <a:latin typeface="黑体" panose="02010609060101010101" pitchFamily="49" charset="-122"/>
              </a:rPr>
              <a:t>决策树学习</a:t>
            </a:r>
          </a:p>
          <a:p>
            <a:pPr>
              <a:lnSpc>
                <a:spcPct val="120000"/>
              </a:lnSpc>
              <a:buFont typeface="Wingdings" panose="05000000000000000000" pitchFamily="2" charset="2"/>
              <a:buNone/>
            </a:pPr>
            <a:r>
              <a:rPr lang="en-US" altLang="zh-CN" b="1" dirty="0">
                <a:latin typeface="黑体" panose="02010609060101010101" pitchFamily="49" charset="-122"/>
              </a:rPr>
              <a:t>5.4	 </a:t>
            </a:r>
            <a:r>
              <a:rPr lang="zh-CN" altLang="en-US" b="1" dirty="0">
                <a:latin typeface="黑体" panose="02010609060101010101" pitchFamily="49" charset="-122"/>
              </a:rPr>
              <a:t>支持向量机</a:t>
            </a:r>
          </a:p>
          <a:p>
            <a:pPr>
              <a:lnSpc>
                <a:spcPct val="120000"/>
              </a:lnSpc>
              <a:buFont typeface="Wingdings" panose="05000000000000000000" pitchFamily="2" charset="2"/>
              <a:buNone/>
            </a:pPr>
            <a:r>
              <a:rPr lang="en-US" altLang="zh-CN" b="1" dirty="0">
                <a:latin typeface="黑体" panose="02010609060101010101" pitchFamily="49" charset="-122"/>
              </a:rPr>
              <a:t>5.5	 </a:t>
            </a:r>
            <a:r>
              <a:rPr lang="zh-CN" altLang="en-US" b="1" dirty="0">
                <a:latin typeface="黑体" panose="02010609060101010101" pitchFamily="49" charset="-122"/>
              </a:rPr>
              <a:t>集成学习</a:t>
            </a:r>
          </a:p>
        </p:txBody>
      </p:sp>
      <p:sp>
        <p:nvSpPr>
          <p:cNvPr id="519171" name="Rectangle 3"/>
          <p:cNvSpPr>
            <a:spLocks noGrp="1"/>
          </p:cNvSpPr>
          <p:nvPr>
            <p:ph type="title"/>
          </p:nvPr>
        </p:nvSpPr>
        <p:spPr>
          <a:xfrm>
            <a:off x="2846936" y="608177"/>
            <a:ext cx="6300787" cy="649288"/>
          </a:xfrm>
        </p:spPr>
        <p:txBody>
          <a:bodyPr>
            <a:normAutofit fontScale="90000"/>
          </a:bodyPr>
          <a:lstStyle/>
          <a:p>
            <a:pPr algn="ctr">
              <a:defRPr/>
            </a:pPr>
            <a:r>
              <a:rPr lang="zh-CN" altLang="en-US" sz="4000">
                <a:solidFill>
                  <a:srgbClr val="800000"/>
                </a:solidFill>
                <a:effectLst>
                  <a:outerShdw blurRad="38100" dist="38100" dir="2700000" algn="tl">
                    <a:srgbClr val="C0C0C0"/>
                  </a:outerShdw>
                </a:effectLst>
                <a:ea typeface="华文隶书" panose="02010800040101010101" pitchFamily="2" charset="-122"/>
              </a:rPr>
              <a:t>主 要 内 容</a:t>
            </a:r>
          </a:p>
        </p:txBody>
      </p:sp>
    </p:spTree>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5.3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决策树（</a:t>
            </a:r>
            <a:r>
              <a:rPr lang="zh-CN" altLang="en-US"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Decision Tree</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a:t>
            </a: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grpSp>
        <p:nvGrpSpPr>
          <p:cNvPr id="21508" name="Group 25"/>
          <p:cNvGrpSpPr/>
          <p:nvPr/>
        </p:nvGrpSpPr>
        <p:grpSpPr>
          <a:xfrm>
            <a:off x="553720" y="1223010"/>
            <a:ext cx="8046720" cy="2809240"/>
            <a:chOff x="612" y="333"/>
            <a:chExt cx="4091" cy="1775"/>
          </a:xfrm>
        </p:grpSpPr>
        <p:sp>
          <p:nvSpPr>
            <p:cNvPr id="21511" name="Text Box 4"/>
            <p:cNvSpPr txBox="1"/>
            <p:nvPr/>
          </p:nvSpPr>
          <p:spPr>
            <a:xfrm>
              <a:off x="2529" y="333"/>
              <a:ext cx="481" cy="254"/>
            </a:xfrm>
            <a:prstGeom prst="rect">
              <a:avLst/>
            </a:prstGeom>
            <a:noFill/>
            <a:ln w="9525" cap="flat" cmpd="sng">
              <a:solidFill>
                <a:srgbClr val="000000"/>
              </a:solidFill>
              <a:prstDash val="solid"/>
              <a:miter/>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ctr"/>
              <a:r>
                <a:rPr lang="zh-CN" altLang="en-US" sz="2000" b="1" dirty="0">
                  <a:solidFill>
                    <a:schemeClr val="tx1"/>
                  </a:solidFill>
                  <a:latin typeface="Times New Roman" panose="02020603050405020304" pitchFamily="18" charset="0"/>
                  <a:ea typeface="楷体_GB2312" pitchFamily="49" charset="-122"/>
                </a:rPr>
                <a:t>鸟类</a:t>
              </a:r>
            </a:p>
          </p:txBody>
        </p:sp>
        <p:sp>
          <p:nvSpPr>
            <p:cNvPr id="21512" name="Text Box 5"/>
            <p:cNvSpPr txBox="1"/>
            <p:nvPr/>
          </p:nvSpPr>
          <p:spPr>
            <a:xfrm>
              <a:off x="1616" y="841"/>
              <a:ext cx="456" cy="251"/>
            </a:xfrm>
            <a:prstGeom prst="rect">
              <a:avLst/>
            </a:prstGeom>
            <a:noFill/>
            <a:ln w="9525" cap="flat" cmpd="sng">
              <a:solidFill>
                <a:srgbClr val="000000"/>
              </a:solidFill>
              <a:prstDash val="solid"/>
              <a:miter/>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ctr"/>
              <a:r>
                <a:rPr lang="zh-CN" altLang="en-US" sz="2000" b="1" dirty="0">
                  <a:solidFill>
                    <a:schemeClr val="tx1"/>
                  </a:solidFill>
                  <a:latin typeface="Times New Roman" panose="02020603050405020304" pitchFamily="18" charset="0"/>
                  <a:ea typeface="楷体_GB2312" pitchFamily="49" charset="-122"/>
                </a:rPr>
                <a:t>家养</a:t>
              </a:r>
            </a:p>
          </p:txBody>
        </p:sp>
        <p:sp>
          <p:nvSpPr>
            <p:cNvPr id="21513" name="Text Box 6"/>
            <p:cNvSpPr txBox="1"/>
            <p:nvPr/>
          </p:nvSpPr>
          <p:spPr>
            <a:xfrm>
              <a:off x="612" y="1457"/>
              <a:ext cx="930" cy="278"/>
            </a:xfrm>
            <a:prstGeom prst="rect">
              <a:avLst/>
            </a:prstGeom>
            <a:noFill/>
            <a:ln w="9525" cap="flat" cmpd="sng">
              <a:solidFill>
                <a:srgbClr val="0000CC"/>
              </a:solidFill>
              <a:prstDash val="solid"/>
              <a:miter/>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ctr"/>
              <a:r>
                <a:rPr lang="zh-CN" altLang="en-US" sz="2000" b="1" dirty="0">
                  <a:solidFill>
                    <a:schemeClr val="tx1"/>
                  </a:solidFill>
                  <a:latin typeface="Times New Roman" panose="02020603050405020304" pitchFamily="18" charset="0"/>
                  <a:ea typeface="楷体_GB2312" pitchFamily="49" charset="-122"/>
                </a:rPr>
                <a:t>可能是和平鸽</a:t>
              </a:r>
            </a:p>
          </p:txBody>
        </p:sp>
        <p:sp>
          <p:nvSpPr>
            <p:cNvPr id="21514" name="Text Box 7"/>
            <p:cNvSpPr txBox="1"/>
            <p:nvPr/>
          </p:nvSpPr>
          <p:spPr>
            <a:xfrm>
              <a:off x="1746" y="1457"/>
              <a:ext cx="930" cy="278"/>
            </a:xfrm>
            <a:prstGeom prst="rect">
              <a:avLst/>
            </a:prstGeom>
            <a:noFill/>
            <a:ln w="9525" cap="flat" cmpd="sng">
              <a:solidFill>
                <a:srgbClr val="0000CC"/>
              </a:solidFill>
              <a:prstDash val="solid"/>
              <a:miter/>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ctr"/>
              <a:r>
                <a:rPr lang="zh-CN" altLang="en-US" sz="2000" b="1" dirty="0">
                  <a:solidFill>
                    <a:schemeClr val="tx1"/>
                  </a:solidFill>
                  <a:latin typeface="Arial" panose="020B0604020202020204" pitchFamily="34" charset="0"/>
                  <a:ea typeface="楷体_GB2312" pitchFamily="49" charset="-122"/>
                </a:rPr>
                <a:t>可能是</a:t>
              </a:r>
              <a:r>
                <a:rPr lang="zh-CN" altLang="en-US" sz="2000" b="1" dirty="0">
                  <a:solidFill>
                    <a:schemeClr val="tx1"/>
                  </a:solidFill>
                  <a:latin typeface="Times New Roman" panose="02020603050405020304" pitchFamily="18" charset="0"/>
                  <a:ea typeface="楷体_GB2312" pitchFamily="49" charset="-122"/>
                </a:rPr>
                <a:t>信天翁</a:t>
              </a:r>
            </a:p>
          </p:txBody>
        </p:sp>
        <p:sp>
          <p:nvSpPr>
            <p:cNvPr id="21515" name="Text Box 8"/>
            <p:cNvSpPr txBox="1"/>
            <p:nvPr/>
          </p:nvSpPr>
          <p:spPr>
            <a:xfrm>
              <a:off x="3366" y="891"/>
              <a:ext cx="506" cy="251"/>
            </a:xfrm>
            <a:prstGeom prst="rect">
              <a:avLst/>
            </a:prstGeom>
            <a:noFill/>
            <a:ln w="9525" cap="flat" cmpd="sng">
              <a:solidFill>
                <a:srgbClr val="0000CC"/>
              </a:solidFill>
              <a:prstDash val="solid"/>
              <a:miter/>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ctr"/>
              <a:r>
                <a:rPr lang="zh-CN" altLang="en-US" sz="2000" b="1" dirty="0">
                  <a:solidFill>
                    <a:schemeClr val="tx1"/>
                  </a:solidFill>
                  <a:latin typeface="Times New Roman" panose="02020603050405020304" pitchFamily="18" charset="0"/>
                  <a:ea typeface="楷体_GB2312" pitchFamily="49" charset="-122"/>
                </a:rPr>
                <a:t>游泳</a:t>
              </a:r>
            </a:p>
          </p:txBody>
        </p:sp>
        <p:sp>
          <p:nvSpPr>
            <p:cNvPr id="21516" name="Text Box 9"/>
            <p:cNvSpPr txBox="1"/>
            <p:nvPr/>
          </p:nvSpPr>
          <p:spPr>
            <a:xfrm>
              <a:off x="2835" y="1457"/>
              <a:ext cx="771" cy="278"/>
            </a:xfrm>
            <a:prstGeom prst="rect">
              <a:avLst/>
            </a:prstGeom>
            <a:noFill/>
            <a:ln w="9525" cap="flat" cmpd="sng">
              <a:solidFill>
                <a:srgbClr val="0000CC"/>
              </a:solidFill>
              <a:prstDash val="solid"/>
              <a:miter/>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ctr"/>
              <a:r>
                <a:rPr lang="zh-CN" altLang="en-US" sz="2000" b="1" dirty="0">
                  <a:solidFill>
                    <a:schemeClr val="tx1"/>
                  </a:solidFill>
                  <a:latin typeface="Arial" panose="020B0604020202020204" pitchFamily="34" charset="0"/>
                  <a:ea typeface="楷体_GB2312" pitchFamily="49" charset="-122"/>
                </a:rPr>
                <a:t>可能是</a:t>
              </a:r>
              <a:r>
                <a:rPr lang="zh-CN" altLang="en-US" sz="2000" b="1" dirty="0">
                  <a:solidFill>
                    <a:schemeClr val="tx1"/>
                  </a:solidFill>
                  <a:latin typeface="Times New Roman" panose="02020603050405020304" pitchFamily="18" charset="0"/>
                  <a:ea typeface="楷体_GB2312" pitchFamily="49" charset="-122"/>
                </a:rPr>
                <a:t>企鹅</a:t>
              </a:r>
            </a:p>
          </p:txBody>
        </p:sp>
        <p:sp>
          <p:nvSpPr>
            <p:cNvPr id="21517" name="Text Box 10"/>
            <p:cNvSpPr txBox="1"/>
            <p:nvPr/>
          </p:nvSpPr>
          <p:spPr>
            <a:xfrm>
              <a:off x="3878" y="1457"/>
              <a:ext cx="825" cy="279"/>
            </a:xfrm>
            <a:prstGeom prst="rect">
              <a:avLst/>
            </a:prstGeom>
            <a:noFill/>
            <a:ln w="9525" cap="flat" cmpd="sng">
              <a:solidFill>
                <a:srgbClr val="0000CC"/>
              </a:solidFill>
              <a:prstDash val="solid"/>
              <a:miter/>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ctr"/>
              <a:r>
                <a:rPr lang="zh-CN" altLang="en-US" sz="2000" b="1" dirty="0">
                  <a:solidFill>
                    <a:schemeClr val="tx1"/>
                  </a:solidFill>
                  <a:latin typeface="Arial" panose="020B0604020202020204" pitchFamily="34" charset="0"/>
                  <a:ea typeface="楷体_GB2312" pitchFamily="49" charset="-122"/>
                </a:rPr>
                <a:t>可能是</a:t>
              </a:r>
              <a:r>
                <a:rPr lang="zh-CN" altLang="en-US" sz="2000" b="1" dirty="0">
                  <a:solidFill>
                    <a:schemeClr val="tx1"/>
                  </a:solidFill>
                  <a:latin typeface="Times New Roman" panose="02020603050405020304" pitchFamily="18" charset="0"/>
                  <a:ea typeface="楷体_GB2312" pitchFamily="49" charset="-122"/>
                </a:rPr>
                <a:t>鸵鸟</a:t>
              </a:r>
            </a:p>
          </p:txBody>
        </p:sp>
        <p:sp>
          <p:nvSpPr>
            <p:cNvPr id="21518" name="Line 11"/>
            <p:cNvSpPr/>
            <p:nvPr/>
          </p:nvSpPr>
          <p:spPr>
            <a:xfrm flipH="1">
              <a:off x="1819" y="587"/>
              <a:ext cx="913" cy="254"/>
            </a:xfrm>
            <a:prstGeom prst="line">
              <a:avLst/>
            </a:prstGeom>
            <a:ln w="9525" cap="flat" cmpd="sng">
              <a:solidFill>
                <a:srgbClr val="0000CC"/>
              </a:solidFill>
              <a:prstDash val="solid"/>
              <a:headEnd type="none" w="med" len="med"/>
              <a:tailEnd type="none" w="med" len="med"/>
            </a:ln>
          </p:spPr>
        </p:sp>
        <p:sp>
          <p:nvSpPr>
            <p:cNvPr id="21519" name="Line 12"/>
            <p:cNvSpPr/>
            <p:nvPr/>
          </p:nvSpPr>
          <p:spPr>
            <a:xfrm flipH="1">
              <a:off x="1156" y="1094"/>
              <a:ext cx="663" cy="363"/>
            </a:xfrm>
            <a:prstGeom prst="line">
              <a:avLst/>
            </a:prstGeom>
            <a:ln w="9525" cap="flat" cmpd="sng">
              <a:solidFill>
                <a:srgbClr val="0000CC"/>
              </a:solidFill>
              <a:prstDash val="solid"/>
              <a:headEnd type="none" w="med" len="med"/>
              <a:tailEnd type="none" w="med" len="med"/>
            </a:ln>
          </p:spPr>
        </p:sp>
        <p:sp>
          <p:nvSpPr>
            <p:cNvPr id="21520" name="Line 13"/>
            <p:cNvSpPr/>
            <p:nvPr/>
          </p:nvSpPr>
          <p:spPr>
            <a:xfrm>
              <a:off x="1819" y="1094"/>
              <a:ext cx="406" cy="355"/>
            </a:xfrm>
            <a:prstGeom prst="line">
              <a:avLst/>
            </a:prstGeom>
            <a:ln w="9525" cap="flat" cmpd="sng">
              <a:solidFill>
                <a:srgbClr val="0000CC"/>
              </a:solidFill>
              <a:prstDash val="solid"/>
              <a:headEnd type="none" w="med" len="med"/>
              <a:tailEnd type="none" w="med" len="med"/>
            </a:ln>
          </p:spPr>
        </p:sp>
        <p:sp>
          <p:nvSpPr>
            <p:cNvPr id="21521" name="Line 14"/>
            <p:cNvSpPr/>
            <p:nvPr/>
          </p:nvSpPr>
          <p:spPr>
            <a:xfrm>
              <a:off x="2783" y="587"/>
              <a:ext cx="913" cy="304"/>
            </a:xfrm>
            <a:prstGeom prst="line">
              <a:avLst/>
            </a:prstGeom>
            <a:ln w="9525" cap="flat" cmpd="sng">
              <a:solidFill>
                <a:srgbClr val="0000CC"/>
              </a:solidFill>
              <a:prstDash val="solid"/>
              <a:headEnd type="none" w="med" len="med"/>
              <a:tailEnd type="none" w="med" len="med"/>
            </a:ln>
          </p:spPr>
        </p:sp>
        <p:sp>
          <p:nvSpPr>
            <p:cNvPr id="21522" name="Line 15"/>
            <p:cNvSpPr/>
            <p:nvPr/>
          </p:nvSpPr>
          <p:spPr>
            <a:xfrm flipH="1">
              <a:off x="3137" y="1145"/>
              <a:ext cx="457" cy="304"/>
            </a:xfrm>
            <a:prstGeom prst="line">
              <a:avLst/>
            </a:prstGeom>
            <a:ln w="9525" cap="flat" cmpd="sng">
              <a:solidFill>
                <a:srgbClr val="0000CC"/>
              </a:solidFill>
              <a:prstDash val="solid"/>
              <a:headEnd type="none" w="med" len="med"/>
              <a:tailEnd type="none" w="med" len="med"/>
            </a:ln>
          </p:spPr>
        </p:sp>
        <p:sp>
          <p:nvSpPr>
            <p:cNvPr id="21523" name="Line 16"/>
            <p:cNvSpPr/>
            <p:nvPr/>
          </p:nvSpPr>
          <p:spPr>
            <a:xfrm>
              <a:off x="3645" y="1145"/>
              <a:ext cx="482" cy="329"/>
            </a:xfrm>
            <a:prstGeom prst="line">
              <a:avLst/>
            </a:prstGeom>
            <a:ln w="9525" cap="flat" cmpd="sng">
              <a:solidFill>
                <a:srgbClr val="0000CC"/>
              </a:solidFill>
              <a:prstDash val="solid"/>
              <a:headEnd type="none" w="med" len="med"/>
              <a:tailEnd type="none" w="med" len="med"/>
            </a:ln>
          </p:spPr>
        </p:sp>
        <p:sp>
          <p:nvSpPr>
            <p:cNvPr id="21524" name="Text Box 17"/>
            <p:cNvSpPr txBox="1"/>
            <p:nvPr/>
          </p:nvSpPr>
          <p:spPr>
            <a:xfrm>
              <a:off x="1591" y="1829"/>
              <a:ext cx="2231" cy="279"/>
            </a:xfrm>
            <a:prstGeom prst="rect">
              <a:avLst/>
            </a:prstGeom>
            <a:noFill/>
            <a:ln w="9525">
              <a:noFill/>
            </a:ln>
            <a:extLst>
              <a:ext uri="{909E8E84-426E-40DD-AFC4-6F175D3DCCD1}">
                <a14:hiddenFill xmlns:a14="http://schemas.microsoft.com/office/drawing/2010/main">
                  <a:solidFill>
                    <a:srgbClr val="FFFFFF"/>
                  </a:solidFill>
                </a14:hiddenFill>
              </a:ext>
            </a:extLst>
          </p:spPr>
          <p:txBody>
            <a:bodyPr/>
            <a:lstStyle/>
            <a:p>
              <a:pPr algn="just"/>
              <a:r>
                <a:rPr lang="zh-CN" altLang="en-US" sz="2000" b="1" dirty="0">
                  <a:solidFill>
                    <a:schemeClr val="tx1"/>
                  </a:solidFill>
                  <a:latin typeface="Times New Roman" panose="02020603050405020304" pitchFamily="18" charset="0"/>
                  <a:ea typeface="楷体_GB2312" pitchFamily="49" charset="-122"/>
                </a:rPr>
                <a:t>图</a:t>
              </a:r>
              <a:r>
                <a:rPr lang="en-US" altLang="zh-CN" sz="2000" b="1" dirty="0">
                  <a:solidFill>
                    <a:schemeClr val="tx1"/>
                  </a:solidFill>
                  <a:latin typeface="Times New Roman" panose="02020603050405020304" pitchFamily="18" charset="0"/>
                  <a:ea typeface="楷体_GB2312" pitchFamily="49" charset="-122"/>
                </a:rPr>
                <a:t>5.4 </a:t>
              </a:r>
              <a:r>
                <a:rPr lang="zh-CN" altLang="en-US" sz="2000" b="1" dirty="0">
                  <a:solidFill>
                    <a:schemeClr val="tx1"/>
                  </a:solidFill>
                  <a:latin typeface="Times New Roman" panose="02020603050405020304" pitchFamily="18" charset="0"/>
                  <a:ea typeface="楷体_GB2312" pitchFamily="49" charset="-122"/>
                </a:rPr>
                <a:t>一个简单的鸟类识别决策树</a:t>
              </a:r>
            </a:p>
          </p:txBody>
        </p:sp>
        <p:sp>
          <p:nvSpPr>
            <p:cNvPr id="21525" name="Text Box 18"/>
            <p:cNvSpPr txBox="1"/>
            <p:nvPr/>
          </p:nvSpPr>
          <p:spPr>
            <a:xfrm>
              <a:off x="1895" y="485"/>
              <a:ext cx="406" cy="203"/>
            </a:xfrm>
            <a:prstGeom prst="rect">
              <a:avLst/>
            </a:prstGeom>
            <a:noFill/>
            <a:ln w="9525">
              <a:noFill/>
            </a:ln>
            <a:extLst>
              <a:ext uri="{909E8E84-426E-40DD-AFC4-6F175D3DCCD1}">
                <a14:hiddenFill xmlns:a14="http://schemas.microsoft.com/office/drawing/2010/main">
                  <a:solidFill>
                    <a:srgbClr val="FFFFFF"/>
                  </a:solidFill>
                </a14:hiddenFill>
              </a:ext>
            </a:extLst>
          </p:spPr>
          <p:txBody>
            <a:bodyPr lIns="54000" tIns="10800" rIns="54000" bIns="10800"/>
            <a:lstStyle/>
            <a:p>
              <a:pPr algn="ctr"/>
              <a:r>
                <a:rPr lang="zh-CN" altLang="en-US" sz="2000" b="1" dirty="0">
                  <a:solidFill>
                    <a:schemeClr val="tx1"/>
                  </a:solidFill>
                  <a:latin typeface="Times New Roman" panose="02020603050405020304" pitchFamily="18" charset="0"/>
                  <a:ea typeface="楷体_GB2312" pitchFamily="49" charset="-122"/>
                </a:rPr>
                <a:t>会飞</a:t>
              </a:r>
            </a:p>
          </p:txBody>
        </p:sp>
        <p:sp>
          <p:nvSpPr>
            <p:cNvPr id="21526" name="Text Box 19"/>
            <p:cNvSpPr txBox="1"/>
            <p:nvPr/>
          </p:nvSpPr>
          <p:spPr>
            <a:xfrm>
              <a:off x="3391" y="536"/>
              <a:ext cx="507" cy="203"/>
            </a:xfrm>
            <a:prstGeom prst="rect">
              <a:avLst/>
            </a:prstGeom>
            <a:noFill/>
            <a:ln w="9525">
              <a:noFill/>
            </a:ln>
            <a:extLst>
              <a:ext uri="{909E8E84-426E-40DD-AFC4-6F175D3DCCD1}">
                <a14:hiddenFill xmlns:a14="http://schemas.microsoft.com/office/drawing/2010/main">
                  <a:solidFill>
                    <a:srgbClr val="000000">
                      <a:alpha val="0"/>
                    </a:srgbClr>
                  </a:solidFill>
                </a14:hiddenFill>
              </a:ext>
            </a:extLst>
          </p:spPr>
          <p:txBody>
            <a:bodyPr lIns="54000" tIns="10800" rIns="54000" bIns="10800"/>
            <a:lstStyle/>
            <a:p>
              <a:pPr algn="ctr"/>
              <a:r>
                <a:rPr lang="zh-CN" altLang="en-US" sz="2000" b="1" dirty="0">
                  <a:solidFill>
                    <a:schemeClr val="tx1"/>
                  </a:solidFill>
                  <a:latin typeface="Times New Roman" panose="02020603050405020304" pitchFamily="18" charset="0"/>
                  <a:ea typeface="楷体_GB2312" pitchFamily="49" charset="-122"/>
                </a:rPr>
                <a:t>不会飞</a:t>
              </a:r>
            </a:p>
          </p:txBody>
        </p:sp>
        <p:sp>
          <p:nvSpPr>
            <p:cNvPr id="21527" name="Text Box 20"/>
            <p:cNvSpPr txBox="1"/>
            <p:nvPr/>
          </p:nvSpPr>
          <p:spPr>
            <a:xfrm>
              <a:off x="1156" y="1094"/>
              <a:ext cx="278" cy="203"/>
            </a:xfrm>
            <a:prstGeom prst="rect">
              <a:avLst/>
            </a:prstGeom>
            <a:noFill/>
            <a:ln w="9525">
              <a:noFill/>
            </a:ln>
            <a:extLst>
              <a:ext uri="{909E8E84-426E-40DD-AFC4-6F175D3DCCD1}">
                <a14:hiddenFill xmlns:a14="http://schemas.microsoft.com/office/drawing/2010/main">
                  <a:solidFill>
                    <a:srgbClr val="FFFFFF"/>
                  </a:solidFill>
                </a14:hiddenFill>
              </a:ext>
            </a:extLst>
          </p:spPr>
          <p:txBody>
            <a:bodyPr lIns="54000" tIns="10800" rIns="54000" bIns="10800"/>
            <a:lstStyle/>
            <a:p>
              <a:pPr algn="ctr"/>
              <a:r>
                <a:rPr lang="zh-CN" altLang="en-US" sz="2000" b="1" dirty="0">
                  <a:solidFill>
                    <a:schemeClr val="tx1"/>
                  </a:solidFill>
                  <a:latin typeface="Times New Roman" panose="02020603050405020304" pitchFamily="18" charset="0"/>
                  <a:ea typeface="楷体_GB2312" pitchFamily="49" charset="-122"/>
                </a:rPr>
                <a:t>是</a:t>
              </a:r>
            </a:p>
          </p:txBody>
        </p:sp>
        <p:sp>
          <p:nvSpPr>
            <p:cNvPr id="21528" name="Text Box 21"/>
            <p:cNvSpPr txBox="1"/>
            <p:nvPr/>
          </p:nvSpPr>
          <p:spPr>
            <a:xfrm>
              <a:off x="2123" y="1145"/>
              <a:ext cx="406" cy="202"/>
            </a:xfrm>
            <a:prstGeom prst="rect">
              <a:avLst/>
            </a:prstGeom>
            <a:noFill/>
            <a:ln w="9525">
              <a:noFill/>
            </a:ln>
            <a:extLst>
              <a:ext uri="{909E8E84-426E-40DD-AFC4-6F175D3DCCD1}">
                <a14:hiddenFill xmlns:a14="http://schemas.microsoft.com/office/drawing/2010/main">
                  <a:solidFill>
                    <a:srgbClr val="FFFFFF"/>
                  </a:solidFill>
                </a14:hiddenFill>
              </a:ext>
            </a:extLst>
          </p:spPr>
          <p:txBody>
            <a:bodyPr lIns="54000" tIns="10800" rIns="54000" bIns="10800"/>
            <a:lstStyle/>
            <a:p>
              <a:pPr algn="ctr"/>
              <a:r>
                <a:rPr lang="zh-CN" altLang="en-US" sz="2000" b="1" dirty="0">
                  <a:solidFill>
                    <a:schemeClr val="tx1"/>
                  </a:solidFill>
                  <a:latin typeface="Times New Roman" panose="02020603050405020304" pitchFamily="18" charset="0"/>
                  <a:ea typeface="楷体_GB2312" pitchFamily="49" charset="-122"/>
                </a:rPr>
                <a:t>不是</a:t>
              </a:r>
            </a:p>
          </p:txBody>
        </p:sp>
        <p:sp>
          <p:nvSpPr>
            <p:cNvPr id="21529" name="Text Box 22"/>
            <p:cNvSpPr txBox="1"/>
            <p:nvPr/>
          </p:nvSpPr>
          <p:spPr>
            <a:xfrm>
              <a:off x="3011" y="1119"/>
              <a:ext cx="303" cy="203"/>
            </a:xfrm>
            <a:prstGeom prst="rect">
              <a:avLst/>
            </a:prstGeom>
            <a:noFill/>
            <a:ln w="9525">
              <a:noFill/>
            </a:ln>
            <a:extLst>
              <a:ext uri="{909E8E84-426E-40DD-AFC4-6F175D3DCCD1}">
                <a14:hiddenFill xmlns:a14="http://schemas.microsoft.com/office/drawing/2010/main">
                  <a:solidFill>
                    <a:srgbClr val="FFFFFF"/>
                  </a:solidFill>
                </a14:hiddenFill>
              </a:ext>
            </a:extLst>
          </p:spPr>
          <p:txBody>
            <a:bodyPr lIns="54000" tIns="10800" rIns="54000" bIns="10800"/>
            <a:lstStyle/>
            <a:p>
              <a:pPr algn="ctr"/>
              <a:r>
                <a:rPr lang="zh-CN" altLang="en-US" sz="2000" b="1" dirty="0">
                  <a:solidFill>
                    <a:schemeClr val="tx1"/>
                  </a:solidFill>
                  <a:latin typeface="Times New Roman" panose="02020603050405020304" pitchFamily="18" charset="0"/>
                  <a:ea typeface="楷体_GB2312" pitchFamily="49" charset="-122"/>
                </a:rPr>
                <a:t>会</a:t>
              </a:r>
            </a:p>
          </p:txBody>
        </p:sp>
        <p:sp>
          <p:nvSpPr>
            <p:cNvPr id="21530" name="Text Box 23"/>
            <p:cNvSpPr txBox="1"/>
            <p:nvPr/>
          </p:nvSpPr>
          <p:spPr>
            <a:xfrm>
              <a:off x="3974" y="1119"/>
              <a:ext cx="406" cy="203"/>
            </a:xfrm>
            <a:prstGeom prst="rect">
              <a:avLst/>
            </a:prstGeom>
            <a:noFill/>
            <a:ln w="9525">
              <a:noFill/>
            </a:ln>
            <a:extLst>
              <a:ext uri="{909E8E84-426E-40DD-AFC4-6F175D3DCCD1}">
                <a14:hiddenFill xmlns:a14="http://schemas.microsoft.com/office/drawing/2010/main">
                  <a:solidFill>
                    <a:srgbClr val="FFFFFF"/>
                  </a:solidFill>
                </a14:hiddenFill>
              </a:ext>
            </a:extLst>
          </p:spPr>
          <p:txBody>
            <a:bodyPr lIns="54000" tIns="10800" rIns="54000" bIns="10800"/>
            <a:lstStyle/>
            <a:p>
              <a:pPr algn="ctr"/>
              <a:r>
                <a:rPr lang="zh-CN" altLang="en-US" sz="2000" b="1" dirty="0">
                  <a:solidFill>
                    <a:schemeClr val="tx1"/>
                  </a:solidFill>
                  <a:latin typeface="Times New Roman" panose="02020603050405020304" pitchFamily="18" charset="0"/>
                  <a:ea typeface="楷体_GB2312" pitchFamily="49" charset="-122"/>
                </a:rPr>
                <a:t>不会</a:t>
              </a:r>
            </a:p>
          </p:txBody>
        </p:sp>
      </p:grpSp>
      <p:sp>
        <p:nvSpPr>
          <p:cNvPr id="2" name="文本框 1"/>
          <p:cNvSpPr txBox="1"/>
          <p:nvPr/>
        </p:nvSpPr>
        <p:spPr>
          <a:xfrm>
            <a:off x="527050" y="4501515"/>
            <a:ext cx="6613525" cy="1527175"/>
          </a:xfrm>
          <a:prstGeom prst="rect">
            <a:avLst/>
          </a:prstGeom>
          <a:noFill/>
        </p:spPr>
        <p:txBody>
          <a:bodyPr wrap="square" rtlCol="0" anchor="t">
            <a:spAutoFit/>
          </a:bodyPr>
          <a:lstStyle/>
          <a:p>
            <a:pPr>
              <a:lnSpc>
                <a:spcPts val="2800"/>
              </a:lnSpc>
            </a:pPr>
            <a:r>
              <a:rPr lang="zh-CN" altLang="en-US" sz="2000" b="1" dirty="0">
                <a:solidFill>
                  <a:schemeClr val="tx1"/>
                </a:solidFill>
                <a:latin typeface="Times New Roman" panose="02020603050405020304" pitchFamily="18" charset="0"/>
                <a:ea typeface="楷体_GB2312" pitchFamily="49" charset="-122"/>
                <a:sym typeface="+mn-ea"/>
              </a:rPr>
              <a:t> </a:t>
            </a:r>
            <a:r>
              <a:rPr lang="en-US" altLang="zh-CN" sz="2000" b="1" dirty="0">
                <a:solidFill>
                  <a:schemeClr val="tx1"/>
                </a:solidFill>
                <a:latin typeface="Times New Roman" panose="02020603050405020304" pitchFamily="18" charset="0"/>
                <a:ea typeface="楷体_GB2312" pitchFamily="49" charset="-122"/>
                <a:sym typeface="+mn-ea"/>
              </a:rPr>
              <a:t>IF  </a:t>
            </a:r>
            <a:r>
              <a:rPr lang="zh-CN" altLang="en-US" sz="2000" b="1" dirty="0">
                <a:solidFill>
                  <a:schemeClr val="tx1"/>
                </a:solidFill>
                <a:latin typeface="Times New Roman" panose="02020603050405020304" pitchFamily="18" charset="0"/>
                <a:ea typeface="楷体_GB2312" pitchFamily="49" charset="-122"/>
                <a:sym typeface="+mn-ea"/>
              </a:rPr>
              <a:t>鸟类会飞   </a:t>
            </a:r>
            <a:r>
              <a:rPr lang="en-US" altLang="zh-CN" sz="2000" b="1" dirty="0">
                <a:solidFill>
                  <a:schemeClr val="tx1"/>
                </a:solidFill>
                <a:latin typeface="Times New Roman" panose="02020603050405020304" pitchFamily="18" charset="0"/>
                <a:ea typeface="楷体_GB2312" pitchFamily="49" charset="-122"/>
                <a:sym typeface="+mn-ea"/>
              </a:rPr>
              <a:t>AND  </a:t>
            </a:r>
            <a:r>
              <a:rPr lang="zh-CN" altLang="en-US" sz="2000" b="1" dirty="0">
                <a:solidFill>
                  <a:schemeClr val="tx1"/>
                </a:solidFill>
                <a:latin typeface="Times New Roman" panose="02020603050405020304" pitchFamily="18" charset="0"/>
                <a:ea typeface="楷体_GB2312" pitchFamily="49" charset="-122"/>
                <a:sym typeface="+mn-ea"/>
              </a:rPr>
              <a:t>是家养的    </a:t>
            </a:r>
            <a:r>
              <a:rPr lang="en-US" altLang="zh-CN" sz="2000" b="1" dirty="0">
                <a:solidFill>
                  <a:schemeClr val="tx1"/>
                </a:solidFill>
                <a:latin typeface="Times New Roman" panose="02020603050405020304" pitchFamily="18" charset="0"/>
                <a:ea typeface="楷体_GB2312" pitchFamily="49" charset="-122"/>
                <a:sym typeface="+mn-ea"/>
              </a:rPr>
              <a:t>THEN  </a:t>
            </a:r>
            <a:r>
              <a:rPr lang="zh-CN" altLang="en-US" sz="2000" b="1" dirty="0">
                <a:solidFill>
                  <a:schemeClr val="tx1"/>
                </a:solidFill>
                <a:latin typeface="Times New Roman" panose="02020603050405020304" pitchFamily="18" charset="0"/>
                <a:ea typeface="楷体_GB2312" pitchFamily="49" charset="-122"/>
                <a:sym typeface="+mn-ea"/>
              </a:rPr>
              <a:t>可能是和平鸽</a:t>
            </a:r>
            <a:endParaRPr lang="zh-CN" altLang="en-US" sz="2000" b="1" dirty="0">
              <a:solidFill>
                <a:schemeClr val="tx1"/>
              </a:solidFill>
              <a:latin typeface="Times New Roman" panose="02020603050405020304" pitchFamily="18" charset="0"/>
              <a:ea typeface="楷体_GB2312" pitchFamily="49" charset="-122"/>
            </a:endParaRPr>
          </a:p>
          <a:p>
            <a:pPr>
              <a:lnSpc>
                <a:spcPts val="2800"/>
              </a:lnSpc>
            </a:pPr>
            <a:r>
              <a:rPr lang="zh-CN" altLang="en-US" sz="2000" b="1" dirty="0">
                <a:solidFill>
                  <a:schemeClr val="tx1"/>
                </a:solidFill>
                <a:latin typeface="Times New Roman" panose="02020603050405020304" pitchFamily="18" charset="0"/>
                <a:ea typeface="楷体_GB2312" pitchFamily="49" charset="-122"/>
                <a:sym typeface="+mn-ea"/>
              </a:rPr>
              <a:t> </a:t>
            </a:r>
            <a:r>
              <a:rPr lang="en-US" altLang="zh-CN" sz="2000" b="1" dirty="0">
                <a:solidFill>
                  <a:schemeClr val="tx1"/>
                </a:solidFill>
                <a:latin typeface="Times New Roman" panose="02020603050405020304" pitchFamily="18" charset="0"/>
                <a:ea typeface="楷体_GB2312" pitchFamily="49" charset="-122"/>
                <a:sym typeface="+mn-ea"/>
              </a:rPr>
              <a:t>IF  </a:t>
            </a:r>
            <a:r>
              <a:rPr lang="zh-CN" altLang="en-US" sz="2000" b="1" dirty="0">
                <a:solidFill>
                  <a:schemeClr val="tx1"/>
                </a:solidFill>
                <a:latin typeface="Times New Roman" panose="02020603050405020304" pitchFamily="18" charset="0"/>
                <a:ea typeface="楷体_GB2312" pitchFamily="49" charset="-122"/>
                <a:sym typeface="+mn-ea"/>
              </a:rPr>
              <a:t>鸟类会飞   </a:t>
            </a:r>
            <a:r>
              <a:rPr lang="en-US" altLang="zh-CN" sz="2000" b="1" dirty="0">
                <a:solidFill>
                  <a:schemeClr val="tx1"/>
                </a:solidFill>
                <a:latin typeface="Times New Roman" panose="02020603050405020304" pitchFamily="18" charset="0"/>
                <a:ea typeface="楷体_GB2312" pitchFamily="49" charset="-122"/>
                <a:sym typeface="+mn-ea"/>
              </a:rPr>
              <a:t>AND  </a:t>
            </a:r>
            <a:r>
              <a:rPr lang="zh-CN" altLang="en-US" sz="2000" b="1" dirty="0">
                <a:solidFill>
                  <a:schemeClr val="tx1"/>
                </a:solidFill>
                <a:latin typeface="Times New Roman" panose="02020603050405020304" pitchFamily="18" charset="0"/>
                <a:ea typeface="楷体_GB2312" pitchFamily="49" charset="-122"/>
                <a:sym typeface="+mn-ea"/>
              </a:rPr>
              <a:t>不是家养的  </a:t>
            </a:r>
            <a:r>
              <a:rPr lang="en-US" altLang="zh-CN" sz="2000" b="1" dirty="0">
                <a:solidFill>
                  <a:schemeClr val="tx1"/>
                </a:solidFill>
                <a:latin typeface="Times New Roman" panose="02020603050405020304" pitchFamily="18" charset="0"/>
                <a:ea typeface="楷体_GB2312" pitchFamily="49" charset="-122"/>
                <a:sym typeface="+mn-ea"/>
              </a:rPr>
              <a:t>THEN  </a:t>
            </a:r>
            <a:r>
              <a:rPr lang="zh-CN" altLang="en-US" sz="2000" b="1" dirty="0">
                <a:solidFill>
                  <a:schemeClr val="tx1"/>
                </a:solidFill>
                <a:latin typeface="Times New Roman" panose="02020603050405020304" pitchFamily="18" charset="0"/>
                <a:ea typeface="楷体_GB2312" pitchFamily="49" charset="-122"/>
                <a:sym typeface="+mn-ea"/>
              </a:rPr>
              <a:t>可能是信天翁</a:t>
            </a:r>
            <a:endParaRPr lang="zh-CN" altLang="en-US" sz="2000" b="1" dirty="0">
              <a:solidFill>
                <a:schemeClr val="tx1"/>
              </a:solidFill>
              <a:latin typeface="Times New Roman" panose="02020603050405020304" pitchFamily="18" charset="0"/>
              <a:ea typeface="楷体_GB2312" pitchFamily="49" charset="-122"/>
            </a:endParaRPr>
          </a:p>
          <a:p>
            <a:pPr>
              <a:lnSpc>
                <a:spcPts val="2800"/>
              </a:lnSpc>
            </a:pPr>
            <a:r>
              <a:rPr lang="zh-CN" altLang="en-US" sz="2000" b="1" dirty="0">
                <a:solidFill>
                  <a:schemeClr val="tx1"/>
                </a:solidFill>
                <a:latin typeface="Times New Roman" panose="02020603050405020304" pitchFamily="18" charset="0"/>
                <a:ea typeface="楷体_GB2312" pitchFamily="49" charset="-122"/>
                <a:sym typeface="+mn-ea"/>
              </a:rPr>
              <a:t> </a:t>
            </a:r>
            <a:r>
              <a:rPr lang="en-US" altLang="zh-CN" sz="2000" b="1" dirty="0">
                <a:solidFill>
                  <a:schemeClr val="tx1"/>
                </a:solidFill>
                <a:latin typeface="Times New Roman" panose="02020603050405020304" pitchFamily="18" charset="0"/>
                <a:ea typeface="楷体_GB2312" pitchFamily="49" charset="-122"/>
                <a:sym typeface="+mn-ea"/>
              </a:rPr>
              <a:t>IF  </a:t>
            </a:r>
            <a:r>
              <a:rPr lang="zh-CN" altLang="en-US" sz="2000" b="1" dirty="0">
                <a:solidFill>
                  <a:schemeClr val="tx1"/>
                </a:solidFill>
                <a:latin typeface="Times New Roman" panose="02020603050405020304" pitchFamily="18" charset="0"/>
                <a:ea typeface="楷体_GB2312" pitchFamily="49" charset="-122"/>
                <a:sym typeface="+mn-ea"/>
              </a:rPr>
              <a:t>鸟类不会飞 </a:t>
            </a:r>
            <a:r>
              <a:rPr lang="en-US" altLang="zh-CN" sz="2000" b="1" dirty="0">
                <a:solidFill>
                  <a:schemeClr val="tx1"/>
                </a:solidFill>
                <a:latin typeface="Times New Roman" panose="02020603050405020304" pitchFamily="18" charset="0"/>
                <a:ea typeface="楷体_GB2312" pitchFamily="49" charset="-122"/>
                <a:sym typeface="+mn-ea"/>
              </a:rPr>
              <a:t>AND  </a:t>
            </a:r>
            <a:r>
              <a:rPr lang="zh-CN" altLang="en-US" sz="2000" b="1" dirty="0">
                <a:solidFill>
                  <a:schemeClr val="tx1"/>
                </a:solidFill>
                <a:latin typeface="Times New Roman" panose="02020603050405020304" pitchFamily="18" charset="0"/>
                <a:ea typeface="楷体_GB2312" pitchFamily="49" charset="-122"/>
                <a:sym typeface="+mn-ea"/>
              </a:rPr>
              <a:t>会游泳      </a:t>
            </a:r>
            <a:r>
              <a:rPr lang="en-US" altLang="zh-CN" sz="2000" b="1" dirty="0">
                <a:solidFill>
                  <a:schemeClr val="tx1"/>
                </a:solidFill>
                <a:latin typeface="Times New Roman" panose="02020603050405020304" pitchFamily="18" charset="0"/>
                <a:ea typeface="楷体_GB2312" pitchFamily="49" charset="-122"/>
                <a:sym typeface="+mn-ea"/>
              </a:rPr>
              <a:t>THEN  </a:t>
            </a:r>
            <a:r>
              <a:rPr lang="zh-CN" altLang="en-US" sz="2000" b="1" dirty="0">
                <a:solidFill>
                  <a:schemeClr val="tx1"/>
                </a:solidFill>
                <a:latin typeface="Times New Roman" panose="02020603050405020304" pitchFamily="18" charset="0"/>
                <a:ea typeface="楷体_GB2312" pitchFamily="49" charset="-122"/>
                <a:sym typeface="+mn-ea"/>
              </a:rPr>
              <a:t>可能是企鹅</a:t>
            </a:r>
            <a:endParaRPr lang="zh-CN" altLang="en-US" sz="2000" b="1" dirty="0">
              <a:solidFill>
                <a:schemeClr val="tx1"/>
              </a:solidFill>
              <a:latin typeface="Times New Roman" panose="02020603050405020304" pitchFamily="18" charset="0"/>
              <a:ea typeface="楷体_GB2312" pitchFamily="49" charset="-122"/>
            </a:endParaRPr>
          </a:p>
          <a:p>
            <a:pPr>
              <a:lnSpc>
                <a:spcPts val="2800"/>
              </a:lnSpc>
            </a:pPr>
            <a:r>
              <a:rPr lang="zh-CN" altLang="en-US" sz="2000" b="1" dirty="0">
                <a:solidFill>
                  <a:schemeClr val="tx1"/>
                </a:solidFill>
                <a:latin typeface="Times New Roman" panose="02020603050405020304" pitchFamily="18" charset="0"/>
                <a:ea typeface="楷体_GB2312" pitchFamily="49" charset="-122"/>
                <a:sym typeface="+mn-ea"/>
              </a:rPr>
              <a:t> </a:t>
            </a:r>
            <a:r>
              <a:rPr lang="en-US" altLang="zh-CN" sz="2000" b="1" dirty="0">
                <a:solidFill>
                  <a:schemeClr val="tx1"/>
                </a:solidFill>
                <a:latin typeface="Times New Roman" panose="02020603050405020304" pitchFamily="18" charset="0"/>
                <a:ea typeface="楷体_GB2312" pitchFamily="49" charset="-122"/>
                <a:sym typeface="+mn-ea"/>
              </a:rPr>
              <a:t>IF  </a:t>
            </a:r>
            <a:r>
              <a:rPr lang="zh-CN" altLang="en-US" sz="2000" b="1" dirty="0">
                <a:solidFill>
                  <a:schemeClr val="tx1"/>
                </a:solidFill>
                <a:latin typeface="Times New Roman" panose="02020603050405020304" pitchFamily="18" charset="0"/>
                <a:ea typeface="楷体_GB2312" pitchFamily="49" charset="-122"/>
                <a:sym typeface="+mn-ea"/>
              </a:rPr>
              <a:t>鸟类不会飞 </a:t>
            </a:r>
            <a:r>
              <a:rPr lang="en-US" altLang="zh-CN" sz="2000" b="1" dirty="0">
                <a:solidFill>
                  <a:schemeClr val="tx1"/>
                </a:solidFill>
                <a:latin typeface="Times New Roman" panose="02020603050405020304" pitchFamily="18" charset="0"/>
                <a:ea typeface="楷体_GB2312" pitchFamily="49" charset="-122"/>
                <a:sym typeface="+mn-ea"/>
              </a:rPr>
              <a:t>AND  </a:t>
            </a:r>
            <a:r>
              <a:rPr lang="zh-CN" altLang="en-US" sz="2000" b="1" dirty="0">
                <a:solidFill>
                  <a:schemeClr val="tx1"/>
                </a:solidFill>
                <a:latin typeface="Times New Roman" panose="02020603050405020304" pitchFamily="18" charset="0"/>
                <a:ea typeface="楷体_GB2312" pitchFamily="49" charset="-122"/>
                <a:sym typeface="+mn-ea"/>
              </a:rPr>
              <a:t>不会游泳    </a:t>
            </a:r>
            <a:r>
              <a:rPr lang="en-US" altLang="zh-CN" sz="2000" b="1" dirty="0">
                <a:solidFill>
                  <a:schemeClr val="tx1"/>
                </a:solidFill>
                <a:latin typeface="Times New Roman" panose="02020603050405020304" pitchFamily="18" charset="0"/>
                <a:ea typeface="楷体_GB2312" pitchFamily="49" charset="-122"/>
                <a:sym typeface="+mn-ea"/>
              </a:rPr>
              <a:t>THEN  </a:t>
            </a:r>
            <a:r>
              <a:rPr lang="zh-CN" altLang="en-US" sz="2000" b="1" dirty="0">
                <a:solidFill>
                  <a:schemeClr val="tx1"/>
                </a:solidFill>
                <a:latin typeface="Times New Roman" panose="02020603050405020304" pitchFamily="18" charset="0"/>
                <a:ea typeface="楷体_GB2312" pitchFamily="49" charset="-122"/>
                <a:sym typeface="+mn-ea"/>
              </a:rPr>
              <a:t>可能是鸵鸟</a:t>
            </a:r>
          </a:p>
        </p:txBody>
      </p:sp>
      <p:sp>
        <p:nvSpPr>
          <p:cNvPr id="3" name="上下箭头 2"/>
          <p:cNvSpPr/>
          <p:nvPr/>
        </p:nvSpPr>
        <p:spPr>
          <a:xfrm>
            <a:off x="3710305" y="4018915"/>
            <a:ext cx="247015" cy="495300"/>
          </a:xfrm>
          <a:prstGeom prst="upDownArrow">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112000" y="3771265"/>
            <a:ext cx="4554855" cy="1527175"/>
          </a:xfrm>
          <a:prstGeom prst="rect">
            <a:avLst/>
          </a:prstGeom>
          <a:solidFill>
            <a:schemeClr val="accent4">
              <a:lumMod val="20000"/>
              <a:lumOff val="80000"/>
            </a:schemeClr>
          </a:solidFill>
          <a:ln>
            <a:solidFill>
              <a:srgbClr val="FF0000"/>
            </a:solidFill>
          </a:ln>
        </p:spPr>
        <p:txBody>
          <a:bodyPr wrap="square" rtlCol="0" anchor="t">
            <a:spAutoFit/>
          </a:bodyPr>
          <a:lstStyle/>
          <a:p>
            <a:pPr>
              <a:lnSpc>
                <a:spcPts val="2800"/>
              </a:lnSpc>
            </a:pPr>
            <a:r>
              <a:rPr lang="zh-CN" altLang="en-US" sz="2600" b="1" dirty="0">
                <a:solidFill>
                  <a:schemeClr val="tx1"/>
                </a:solidFill>
                <a:latin typeface="Times New Roman" panose="02020603050405020304" pitchFamily="18" charset="0"/>
                <a:ea typeface="楷体_GB2312" pitchFamily="49" charset="-122"/>
                <a:sym typeface="+mn-ea"/>
              </a:rPr>
              <a:t>决策树学习过程实际上是一个构造决策树的过程。当学习完成后，就可以利用这棵决策树对未知事物进行分类。</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5.3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决策树（</a:t>
            </a:r>
            <a:r>
              <a:rPr lang="zh-CN" altLang="en-US"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Decision Tree</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590851" name="Text Box 3"/>
          <p:cNvSpPr txBox="1">
            <a:spLocks noChangeArrowheads="1"/>
          </p:cNvSpPr>
          <p:nvPr/>
        </p:nvSpPr>
        <p:spPr bwMode="auto">
          <a:xfrm>
            <a:off x="239185" y="962025"/>
            <a:ext cx="11569700" cy="3629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gn="just">
              <a:lnSpc>
                <a:spcPct val="150000"/>
              </a:lnSpc>
              <a:buFont typeface="Wingdings" panose="05000000000000000000" charset="0"/>
              <a:buChar char="p"/>
            </a:pPr>
            <a:r>
              <a:rPr lang="zh-CN" altLang="en-US" sz="2600" dirty="0">
                <a:latin typeface="Times New Roman" panose="02020603050405020304" pitchFamily="18" charset="0"/>
                <a:sym typeface="+mn-ea"/>
              </a:rPr>
              <a:t>ID3（</a:t>
            </a:r>
            <a:r>
              <a:rPr lang="en-US" altLang="zh-CN" sz="2600" dirty="0">
                <a:latin typeface="Times New Roman" panose="02020603050405020304" pitchFamily="18" charset="0"/>
                <a:sym typeface="+mn-ea"/>
              </a:rPr>
              <a:t> Iterative </a:t>
            </a:r>
            <a:r>
              <a:rPr lang="en-US" altLang="zh-CN" sz="2600" dirty="0" err="1">
                <a:latin typeface="Times New Roman" panose="02020603050405020304" pitchFamily="18" charset="0"/>
                <a:sym typeface="+mn-ea"/>
              </a:rPr>
              <a:t>Dichotomiser</a:t>
            </a:r>
            <a:r>
              <a:rPr lang="en-US" altLang="zh-CN" sz="2600" dirty="0">
                <a:latin typeface="Times New Roman" panose="02020603050405020304" pitchFamily="18" charset="0"/>
                <a:sym typeface="+mn-ea"/>
              </a:rPr>
              <a:t> 3</a:t>
            </a:r>
            <a:r>
              <a:rPr lang="zh-CN" altLang="en-US" sz="2600" dirty="0">
                <a:latin typeface="Times New Roman" panose="02020603050405020304" pitchFamily="18" charset="0"/>
                <a:sym typeface="+mn-ea"/>
              </a:rPr>
              <a:t>）算法的学习过程是一个以整个样本集为根节点，以信息增益最大为原则，选择条件属性进行扩展，逐步构造出决策树的过程。</a:t>
            </a:r>
          </a:p>
          <a:p>
            <a:pPr marL="457200" indent="-457200" algn="just" eaLnBrk="1" hangingPunct="1">
              <a:lnSpc>
                <a:spcPct val="150000"/>
              </a:lnSpc>
              <a:buFont typeface="Wingdings" panose="05000000000000000000" charset="0"/>
              <a:buChar char="p"/>
            </a:pPr>
            <a:r>
              <a:rPr lang="zh-CN" altLang="en-US" sz="2600" dirty="0">
                <a:latin typeface="Times New Roman" panose="02020603050405020304" pitchFamily="18" charset="0"/>
                <a:sym typeface="+mn-ea"/>
              </a:rPr>
              <a:t>I</a:t>
            </a:r>
            <a:r>
              <a:rPr lang="en-US" altLang="zh-CN" sz="2600" dirty="0">
                <a:latin typeface="Times New Roman" panose="02020603050405020304" pitchFamily="18" charset="0"/>
                <a:sym typeface="+mn-ea"/>
              </a:rPr>
              <a:t>D3</a:t>
            </a:r>
            <a:r>
              <a:rPr lang="zh-CN" altLang="en-US" sz="2600" dirty="0">
                <a:latin typeface="Times New Roman" panose="02020603050405020304" pitchFamily="18" charset="0"/>
                <a:sym typeface="+mn-ea"/>
              </a:rPr>
              <a:t>算法是</a:t>
            </a:r>
            <a:r>
              <a:rPr lang="en-US" altLang="zh-CN" sz="2600" dirty="0">
                <a:latin typeface="Times New Roman" panose="02020603050405020304" pitchFamily="18" charset="0"/>
                <a:sym typeface="+mn-ea"/>
              </a:rPr>
              <a:t>J.</a:t>
            </a:r>
            <a:r>
              <a:rPr lang="zh-CN" altLang="en-US" sz="2600" dirty="0">
                <a:latin typeface="Times New Roman" panose="02020603050405020304" pitchFamily="18" charset="0"/>
                <a:sym typeface="+mn-ea"/>
              </a:rPr>
              <a:t> </a:t>
            </a:r>
            <a:r>
              <a:rPr lang="en-US" altLang="zh-CN" sz="2600" dirty="0">
                <a:latin typeface="Times New Roman" panose="02020603050405020304" pitchFamily="18" charset="0"/>
                <a:sym typeface="+mn-ea"/>
              </a:rPr>
              <a:t>R.</a:t>
            </a:r>
            <a:r>
              <a:rPr lang="zh-CN" altLang="en-US" sz="2600" dirty="0">
                <a:latin typeface="Times New Roman" panose="02020603050405020304" pitchFamily="18" charset="0"/>
                <a:sym typeface="+mn-ea"/>
              </a:rPr>
              <a:t> </a:t>
            </a:r>
            <a:r>
              <a:rPr lang="en-US" altLang="zh-CN" sz="2600" dirty="0">
                <a:latin typeface="Times New Roman" panose="02020603050405020304" pitchFamily="18" charset="0"/>
                <a:sym typeface="+mn-ea"/>
              </a:rPr>
              <a:t>Quinlan</a:t>
            </a:r>
            <a:r>
              <a:rPr lang="zh-CN" altLang="en-US" sz="2600" dirty="0">
                <a:latin typeface="Times New Roman" panose="02020603050405020304" pitchFamily="18" charset="0"/>
                <a:sym typeface="+mn-ea"/>
              </a:rPr>
              <a:t>于</a:t>
            </a:r>
            <a:r>
              <a:rPr lang="en-US" altLang="zh-CN" sz="2600" dirty="0">
                <a:latin typeface="Times New Roman" panose="02020603050405020304" pitchFamily="18" charset="0"/>
                <a:sym typeface="+mn-ea"/>
              </a:rPr>
              <a:t>1979</a:t>
            </a:r>
            <a:r>
              <a:rPr lang="zh-CN" altLang="en-US" sz="2600" dirty="0">
                <a:latin typeface="Times New Roman" panose="02020603050405020304" pitchFamily="18" charset="0"/>
                <a:sym typeface="+mn-ea"/>
              </a:rPr>
              <a:t>年提出的一种在国际上有很大影响的示例学习方法。其输入是一个用来描述各种已知类别的</a:t>
            </a:r>
            <a:r>
              <a:rPr lang="zh-CN" altLang="en-CN" sz="2600" dirty="0">
                <a:latin typeface="Times New Roman" panose="02020603050405020304" pitchFamily="18" charset="0"/>
                <a:sym typeface="+mn-ea"/>
              </a:rPr>
              <a:t>例子集</a:t>
            </a:r>
            <a:r>
              <a:rPr lang="zh-CN" altLang="en-US" sz="2600" dirty="0">
                <a:latin typeface="Times New Roman" panose="02020603050405020304" pitchFamily="18" charset="0"/>
                <a:sym typeface="+mn-ea"/>
              </a:rPr>
              <a:t>，学习结果是一棵用于分类的决策树。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5.3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决策树（</a:t>
            </a:r>
            <a:r>
              <a:rPr lang="zh-CN" altLang="en-US"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Decision Tree</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a:t>
            </a: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90851"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eaLnBrk="1" hangingPunct="1">
              <a:lnSpc>
                <a:spcPct val="150000"/>
              </a:lnSpc>
              <a:buFont typeface="Wingdings" panose="05000000000000000000" charset="0"/>
              <a:buNone/>
            </a:pP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1.</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ID3</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算法</a:t>
            </a:r>
            <a:endParaRPr lang="zh-CN" altLang="en-US" sz="2800" dirty="0">
              <a:latin typeface="Times New Roman" panose="02020603050405020304" pitchFamily="18" charset="0"/>
              <a:ea typeface="仿宋_GB2312" pitchFamily="49" charset="-122"/>
            </a:endParaRPr>
          </a:p>
        </p:txBody>
      </p:sp>
      <p:sp>
        <p:nvSpPr>
          <p:cNvPr id="162819" name="Rectangle 3"/>
          <p:cNvSpPr>
            <a:spLocks noGrp="1" noChangeArrowheads="1"/>
          </p:cNvSpPr>
          <p:nvPr/>
        </p:nvSpPr>
        <p:spPr>
          <a:xfrm>
            <a:off x="825500" y="1732280"/>
            <a:ext cx="10541000" cy="3772535"/>
          </a:xfrm>
          <a:prstGeom prst="rect">
            <a:avLst/>
          </a:prstGeom>
          <a:noFill/>
          <a:ln w="9525">
            <a:solidFill>
              <a:srgbClr val="808080"/>
            </a:solidFill>
          </a:ln>
          <a:extLst>
            <a:ext uri="{909E8E84-426E-40DD-AFC4-6F175D3DCCD1}">
              <a14:hiddenFill xmlns:a14="http://schemas.microsoft.com/office/drawing/2010/main">
                <a:gradFill rotWithShape="0">
                  <a:gsLst>
                    <a:gs pos="0">
                      <a:srgbClr val="CCFFFF"/>
                    </a:gs>
                    <a:gs pos="50000">
                      <a:schemeClr val="bg1"/>
                    </a:gs>
                    <a:gs pos="100000">
                      <a:srgbClr val="CCFFFF"/>
                    </a:gs>
                  </a:gsLst>
                  <a:lin ang="5400000" scaled="1"/>
                </a:gradFill>
              </a14:hiddenFill>
            </a:ext>
          </a:extLst>
        </p:spPr>
        <p:txBody>
          <a:bodyPr vert="horz" wrap="square" lIns="91440" tIns="45720" rIns="91440" bIns="45720" numCol="1" anchor="t" anchorCtr="0" compatLnSpc="1"/>
          <a:lstStyle>
            <a:lvl1pPr marL="469900" indent="-469900" algn="just" rtl="0" fontAlgn="base">
              <a:lnSpc>
                <a:spcPct val="120000"/>
              </a:lnSpc>
              <a:spcBef>
                <a:spcPct val="3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0" marR="0" lvl="0" indent="0" algn="just" defTabSz="914400" rtl="0" eaLnBrk="1" fontAlgn="base" latinLnBrk="0" hangingPunct="1">
              <a:lnSpc>
                <a:spcPct val="110000"/>
              </a:lnSpc>
              <a:spcBef>
                <a:spcPct val="30000"/>
              </a:spcBef>
              <a:spcAft>
                <a:spcPct val="0"/>
              </a:spcAft>
              <a:buClr>
                <a:schemeClr val="accent2"/>
              </a:buClr>
              <a:buSzTx/>
              <a:buFont typeface="Wingdings" panose="05000000000000000000" pitchFamily="2" charset="2"/>
              <a:buNone/>
              <a:defRPr/>
            </a:pP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若假设</a:t>
            </a:r>
            <a:r>
              <a:rPr lang="zh-CN" altLang="en-US" sz="2600" b="1" i="1" kern="0" noProof="0">
                <a:ln>
                  <a:noFill/>
                </a:ln>
                <a:effectLst/>
                <a:uLnTx/>
                <a:uFillTx/>
                <a:latin typeface="Times New Roman" panose="02020603050405020304" pitchFamily="18" charset="0"/>
                <a:cs typeface="Times New Roman" panose="02020603050405020304" pitchFamily="18" charset="0"/>
                <a:sym typeface="+mn-ea"/>
              </a:rPr>
              <a:t>S</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a:t>
            </a:r>
            <a:r>
              <a:rPr lang="zh-CN" altLang="en-US" sz="2600" b="1" i="1" kern="0" noProof="0">
                <a:ln>
                  <a:noFill/>
                </a:ln>
                <a:effectLst/>
                <a:uLnTx/>
                <a:uFillTx/>
                <a:latin typeface="Times New Roman" panose="02020603050405020304" pitchFamily="18" charset="0"/>
                <a:cs typeface="Times New Roman" panose="02020603050405020304" pitchFamily="18" charset="0"/>
                <a:sym typeface="+mn-ea"/>
              </a:rPr>
              <a:t>s</a:t>
            </a:r>
            <a:r>
              <a:rPr lang="zh-CN" altLang="en-US" sz="2600" b="1" kern="0" baseline="-25000" noProof="0">
                <a:ln>
                  <a:noFill/>
                </a:ln>
                <a:effectLst/>
                <a:uLnTx/>
                <a:uFillTx/>
                <a:latin typeface="Times New Roman" panose="02020603050405020304" pitchFamily="18" charset="0"/>
                <a:cs typeface="Times New Roman" panose="02020603050405020304" pitchFamily="18" charset="0"/>
                <a:sym typeface="+mn-ea"/>
              </a:rPr>
              <a:t>1</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a:t>
            </a:r>
            <a:r>
              <a:rPr lang="en-US" altLang="zh-CN" sz="2600" b="1" kern="0" noProof="0">
                <a:ln>
                  <a:noFill/>
                </a:ln>
                <a:effectLst/>
                <a:uLnTx/>
                <a:uFillTx/>
                <a:latin typeface="Times New Roman" panose="02020603050405020304" pitchFamily="18" charset="0"/>
                <a:cs typeface="Times New Roman" panose="02020603050405020304" pitchFamily="18" charset="0"/>
                <a:sym typeface="+mn-ea"/>
              </a:rPr>
              <a:t> </a:t>
            </a:r>
            <a:r>
              <a:rPr lang="zh-CN" altLang="en-US" sz="2600" b="1" i="1" kern="0" noProof="0">
                <a:ln>
                  <a:noFill/>
                </a:ln>
                <a:effectLst/>
                <a:uLnTx/>
                <a:uFillTx/>
                <a:latin typeface="Times New Roman" panose="02020603050405020304" pitchFamily="18" charset="0"/>
                <a:cs typeface="Times New Roman" panose="02020603050405020304" pitchFamily="18" charset="0"/>
                <a:sym typeface="+mn-ea"/>
              </a:rPr>
              <a:t>s</a:t>
            </a:r>
            <a:r>
              <a:rPr lang="zh-CN" altLang="en-US" sz="2600" b="1" kern="0" baseline="-25000" noProof="0">
                <a:ln>
                  <a:noFill/>
                </a:ln>
                <a:effectLst/>
                <a:uLnTx/>
                <a:uFillTx/>
                <a:latin typeface="Times New Roman" panose="02020603050405020304" pitchFamily="18" charset="0"/>
                <a:cs typeface="Times New Roman" panose="02020603050405020304" pitchFamily="18" charset="0"/>
                <a:sym typeface="+mn-ea"/>
              </a:rPr>
              <a:t>2</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a:t>
            </a:r>
            <a:r>
              <a:rPr lang="en-US" altLang="zh-CN" sz="2600" b="1" kern="0" noProof="0">
                <a:ln>
                  <a:noFill/>
                </a:ln>
                <a:effectLst/>
                <a:uLnTx/>
                <a:uFillTx/>
                <a:latin typeface="Times New Roman" panose="02020603050405020304" pitchFamily="18" charset="0"/>
                <a:cs typeface="Times New Roman" panose="02020603050405020304" pitchFamily="18" charset="0"/>
                <a:sym typeface="+mn-ea"/>
              </a:rPr>
              <a:t> </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a:t>
            </a:r>
            <a:r>
              <a:rPr lang="en-US" altLang="zh-CN" sz="2600" b="1" kern="0" noProof="0">
                <a:ln>
                  <a:noFill/>
                </a:ln>
                <a:effectLst/>
                <a:uLnTx/>
                <a:uFillTx/>
                <a:latin typeface="Times New Roman" panose="02020603050405020304" pitchFamily="18" charset="0"/>
                <a:cs typeface="Times New Roman" panose="02020603050405020304" pitchFamily="18" charset="0"/>
                <a:sym typeface="+mn-ea"/>
              </a:rPr>
              <a:t>, </a:t>
            </a:r>
            <a:r>
              <a:rPr lang="zh-CN" altLang="en-US" sz="2600" b="1" i="1" kern="0" noProof="0">
                <a:ln>
                  <a:noFill/>
                </a:ln>
                <a:effectLst/>
                <a:uLnTx/>
                <a:uFillTx/>
                <a:latin typeface="Times New Roman" panose="02020603050405020304" pitchFamily="18" charset="0"/>
                <a:cs typeface="Times New Roman" panose="02020603050405020304" pitchFamily="18" charset="0"/>
                <a:sym typeface="+mn-ea"/>
              </a:rPr>
              <a:t>s</a:t>
            </a:r>
            <a:r>
              <a:rPr lang="zh-CN" altLang="en-US" sz="2600" b="1" i="1" kern="0" baseline="-25000" noProof="0">
                <a:ln>
                  <a:noFill/>
                </a:ln>
                <a:effectLst/>
                <a:uLnTx/>
                <a:uFillTx/>
                <a:latin typeface="Times New Roman" panose="02020603050405020304" pitchFamily="18" charset="0"/>
                <a:cs typeface="Times New Roman" panose="02020603050405020304" pitchFamily="18" charset="0"/>
                <a:sym typeface="+mn-ea"/>
              </a:rPr>
              <a:t>n</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}为整个样本集，</a:t>
            </a:r>
            <a:r>
              <a:rPr lang="zh-CN" altLang="en-US" sz="2600" b="1" i="1" kern="0" noProof="0">
                <a:ln>
                  <a:noFill/>
                </a:ln>
                <a:effectLst/>
                <a:uLnTx/>
                <a:uFillTx/>
                <a:latin typeface="Times New Roman" panose="02020603050405020304" pitchFamily="18" charset="0"/>
                <a:cs typeface="Times New Roman" panose="02020603050405020304" pitchFamily="18" charset="0"/>
                <a:sym typeface="+mn-ea"/>
              </a:rPr>
              <a:t>X</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a:t>
            </a:r>
            <a:r>
              <a:rPr lang="zh-CN" altLang="en-US" sz="2600" b="1" i="1" kern="0" noProof="0">
                <a:ln>
                  <a:noFill/>
                </a:ln>
                <a:effectLst/>
                <a:uLnTx/>
                <a:uFillTx/>
                <a:latin typeface="Times New Roman" panose="02020603050405020304" pitchFamily="18" charset="0"/>
                <a:cs typeface="Times New Roman" panose="02020603050405020304" pitchFamily="18" charset="0"/>
                <a:sym typeface="+mn-ea"/>
              </a:rPr>
              <a:t>x</a:t>
            </a:r>
            <a:r>
              <a:rPr lang="zh-CN" altLang="en-US" sz="2600" b="1" kern="0" baseline="-25000" noProof="0">
                <a:ln>
                  <a:noFill/>
                </a:ln>
                <a:effectLst/>
                <a:uLnTx/>
                <a:uFillTx/>
                <a:latin typeface="Times New Roman" panose="02020603050405020304" pitchFamily="18" charset="0"/>
                <a:cs typeface="Times New Roman" panose="02020603050405020304" pitchFamily="18" charset="0"/>
                <a:sym typeface="+mn-ea"/>
              </a:rPr>
              <a:t>1</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a:t>
            </a:r>
            <a:r>
              <a:rPr lang="en-US" altLang="zh-CN" sz="2600" b="1" kern="0" noProof="0">
                <a:ln>
                  <a:noFill/>
                </a:ln>
                <a:effectLst/>
                <a:uLnTx/>
                <a:uFillTx/>
                <a:latin typeface="Times New Roman" panose="02020603050405020304" pitchFamily="18" charset="0"/>
                <a:cs typeface="Times New Roman" panose="02020603050405020304" pitchFamily="18" charset="0"/>
                <a:sym typeface="+mn-ea"/>
              </a:rPr>
              <a:t> </a:t>
            </a:r>
            <a:r>
              <a:rPr lang="zh-CN" altLang="en-US" sz="2600" b="1" i="1" kern="0" noProof="0">
                <a:ln>
                  <a:noFill/>
                </a:ln>
                <a:effectLst/>
                <a:uLnTx/>
                <a:uFillTx/>
                <a:latin typeface="Times New Roman" panose="02020603050405020304" pitchFamily="18" charset="0"/>
                <a:cs typeface="Times New Roman" panose="02020603050405020304" pitchFamily="18" charset="0"/>
                <a:sym typeface="+mn-ea"/>
              </a:rPr>
              <a:t>x</a:t>
            </a:r>
            <a:r>
              <a:rPr lang="zh-CN" altLang="en-US" sz="2600" b="1" kern="0" baseline="-25000" noProof="0">
                <a:ln>
                  <a:noFill/>
                </a:ln>
                <a:effectLst/>
                <a:uLnTx/>
                <a:uFillTx/>
                <a:latin typeface="Times New Roman" panose="02020603050405020304" pitchFamily="18" charset="0"/>
                <a:cs typeface="Times New Roman" panose="02020603050405020304" pitchFamily="18" charset="0"/>
                <a:sym typeface="+mn-ea"/>
              </a:rPr>
              <a:t>2</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a:t>
            </a:r>
            <a:r>
              <a:rPr lang="en-US" altLang="zh-CN" sz="2600" b="1" kern="0" noProof="0">
                <a:ln>
                  <a:noFill/>
                </a:ln>
                <a:effectLst/>
                <a:uLnTx/>
                <a:uFillTx/>
                <a:latin typeface="Times New Roman" panose="02020603050405020304" pitchFamily="18" charset="0"/>
                <a:cs typeface="Times New Roman" panose="02020603050405020304" pitchFamily="18" charset="0"/>
                <a:sym typeface="+mn-ea"/>
              </a:rPr>
              <a:t> </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a:t>
            </a:r>
            <a:r>
              <a:rPr lang="en-US" altLang="zh-CN" sz="2600" b="1" kern="0" noProof="0">
                <a:ln>
                  <a:noFill/>
                </a:ln>
                <a:effectLst/>
                <a:uLnTx/>
                <a:uFillTx/>
                <a:latin typeface="Times New Roman" panose="02020603050405020304" pitchFamily="18" charset="0"/>
                <a:cs typeface="Times New Roman" panose="02020603050405020304" pitchFamily="18" charset="0"/>
                <a:sym typeface="+mn-ea"/>
              </a:rPr>
              <a:t> </a:t>
            </a:r>
            <a:r>
              <a:rPr lang="zh-CN" altLang="en-US" sz="2600" b="1" i="1" kern="0" noProof="0">
                <a:ln>
                  <a:noFill/>
                </a:ln>
                <a:effectLst/>
                <a:uLnTx/>
                <a:uFillTx/>
                <a:latin typeface="Times New Roman" panose="02020603050405020304" pitchFamily="18" charset="0"/>
                <a:cs typeface="Times New Roman" panose="02020603050405020304" pitchFamily="18" charset="0"/>
                <a:sym typeface="+mn-ea"/>
              </a:rPr>
              <a:t>x</a:t>
            </a:r>
            <a:r>
              <a:rPr lang="zh-CN" altLang="en-US" sz="2600" b="1" i="1" kern="0" baseline="-25000" noProof="0">
                <a:ln>
                  <a:noFill/>
                </a:ln>
                <a:effectLst/>
                <a:uLnTx/>
                <a:uFillTx/>
                <a:latin typeface="Times New Roman" panose="02020603050405020304" pitchFamily="18" charset="0"/>
                <a:cs typeface="Times New Roman" panose="02020603050405020304" pitchFamily="18" charset="0"/>
                <a:sym typeface="+mn-ea"/>
              </a:rPr>
              <a:t>m</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}为全体属性（特征）集，</a:t>
            </a:r>
            <a:r>
              <a:rPr lang="zh-CN" altLang="en-US" sz="2600" b="1" i="1" kern="0" noProof="0">
                <a:ln>
                  <a:noFill/>
                </a:ln>
                <a:effectLst/>
                <a:uLnTx/>
                <a:uFillTx/>
                <a:latin typeface="Times New Roman" panose="02020603050405020304" pitchFamily="18" charset="0"/>
                <a:cs typeface="Times New Roman" panose="02020603050405020304" pitchFamily="18" charset="0"/>
                <a:sym typeface="+mn-ea"/>
              </a:rPr>
              <a:t>Y</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a:t>
            </a:r>
            <a:r>
              <a:rPr lang="zh-CN" altLang="en-US" sz="2600" b="1" i="1" kern="0" noProof="0">
                <a:ln>
                  <a:noFill/>
                </a:ln>
                <a:effectLst/>
                <a:uLnTx/>
                <a:uFillTx/>
                <a:latin typeface="Times New Roman" panose="02020603050405020304" pitchFamily="18" charset="0"/>
                <a:cs typeface="Times New Roman" panose="02020603050405020304" pitchFamily="18" charset="0"/>
                <a:sym typeface="+mn-ea"/>
              </a:rPr>
              <a:t>y</a:t>
            </a:r>
            <a:r>
              <a:rPr lang="zh-CN" altLang="en-US" sz="2600" b="1" kern="0" baseline="-25000" noProof="0">
                <a:ln>
                  <a:noFill/>
                </a:ln>
                <a:effectLst/>
                <a:uLnTx/>
                <a:uFillTx/>
                <a:latin typeface="Times New Roman" panose="02020603050405020304" pitchFamily="18" charset="0"/>
                <a:cs typeface="Times New Roman" panose="02020603050405020304" pitchFamily="18" charset="0"/>
                <a:sym typeface="+mn-ea"/>
              </a:rPr>
              <a:t>1</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a:t>
            </a:r>
            <a:r>
              <a:rPr lang="en-US" altLang="zh-CN" sz="2600" b="1" kern="0" noProof="0">
                <a:ln>
                  <a:noFill/>
                </a:ln>
                <a:effectLst/>
                <a:uLnTx/>
                <a:uFillTx/>
                <a:latin typeface="Times New Roman" panose="02020603050405020304" pitchFamily="18" charset="0"/>
                <a:cs typeface="Times New Roman" panose="02020603050405020304" pitchFamily="18" charset="0"/>
                <a:sym typeface="+mn-ea"/>
              </a:rPr>
              <a:t> </a:t>
            </a:r>
            <a:r>
              <a:rPr lang="zh-CN" altLang="en-US" sz="2600" b="1" i="1" kern="0" noProof="0">
                <a:ln>
                  <a:noFill/>
                </a:ln>
                <a:effectLst/>
                <a:uLnTx/>
                <a:uFillTx/>
                <a:latin typeface="Times New Roman" panose="02020603050405020304" pitchFamily="18" charset="0"/>
                <a:cs typeface="Times New Roman" panose="02020603050405020304" pitchFamily="18" charset="0"/>
                <a:sym typeface="+mn-ea"/>
              </a:rPr>
              <a:t>y</a:t>
            </a:r>
            <a:r>
              <a:rPr lang="zh-CN" altLang="en-US" sz="2600" b="1" kern="0" baseline="-25000" noProof="0">
                <a:ln>
                  <a:noFill/>
                </a:ln>
                <a:effectLst/>
                <a:uLnTx/>
                <a:uFillTx/>
                <a:latin typeface="Times New Roman" panose="02020603050405020304" pitchFamily="18" charset="0"/>
                <a:cs typeface="Times New Roman" panose="02020603050405020304" pitchFamily="18" charset="0"/>
                <a:sym typeface="+mn-ea"/>
              </a:rPr>
              <a:t>2</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a:t>
            </a:r>
            <a:r>
              <a:rPr lang="en-US" altLang="zh-CN" sz="2600" b="1" kern="0" noProof="0">
                <a:ln>
                  <a:noFill/>
                </a:ln>
                <a:effectLst/>
                <a:uLnTx/>
                <a:uFillTx/>
                <a:latin typeface="Times New Roman" panose="02020603050405020304" pitchFamily="18" charset="0"/>
                <a:cs typeface="Times New Roman" panose="02020603050405020304" pitchFamily="18" charset="0"/>
                <a:sym typeface="+mn-ea"/>
              </a:rPr>
              <a:t> </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a:t>
            </a:r>
            <a:r>
              <a:rPr lang="en-US" altLang="zh-CN" sz="2600" b="1" kern="0" noProof="0">
                <a:ln>
                  <a:noFill/>
                </a:ln>
                <a:effectLst/>
                <a:uLnTx/>
                <a:uFillTx/>
                <a:latin typeface="Times New Roman" panose="02020603050405020304" pitchFamily="18" charset="0"/>
                <a:cs typeface="Times New Roman" panose="02020603050405020304" pitchFamily="18" charset="0"/>
                <a:sym typeface="+mn-ea"/>
              </a:rPr>
              <a:t>, </a:t>
            </a:r>
            <a:r>
              <a:rPr lang="zh-CN" altLang="en-US" sz="2600" b="1" i="1" kern="0" noProof="0">
                <a:ln>
                  <a:noFill/>
                </a:ln>
                <a:effectLst/>
                <a:uLnTx/>
                <a:uFillTx/>
                <a:latin typeface="Times New Roman" panose="02020603050405020304" pitchFamily="18" charset="0"/>
                <a:cs typeface="Times New Roman" panose="02020603050405020304" pitchFamily="18" charset="0"/>
                <a:sym typeface="+mn-ea"/>
              </a:rPr>
              <a:t>y</a:t>
            </a:r>
            <a:r>
              <a:rPr lang="zh-CN" altLang="en-US" sz="2600" b="1" i="1" kern="0" baseline="-25000" noProof="0">
                <a:ln>
                  <a:noFill/>
                </a:ln>
                <a:effectLst/>
                <a:uLnTx/>
                <a:uFillTx/>
                <a:latin typeface="Times New Roman" panose="02020603050405020304" pitchFamily="18" charset="0"/>
                <a:cs typeface="Times New Roman" panose="02020603050405020304" pitchFamily="18" charset="0"/>
                <a:sym typeface="+mn-ea"/>
              </a:rPr>
              <a:t>k</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}为样本类别。则ID3算法描述如下：</a:t>
            </a:r>
            <a:endParaRPr kumimoji="0" lang="zh-CN" altLang="en-US" sz="2600" b="1" i="0" u="none" strike="noStrike" kern="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base" latinLnBrk="0" hangingPunct="1">
              <a:lnSpc>
                <a:spcPct val="110000"/>
              </a:lnSpc>
              <a:spcBef>
                <a:spcPct val="30000"/>
              </a:spcBef>
              <a:spcAft>
                <a:spcPct val="0"/>
              </a:spcAft>
              <a:buClr>
                <a:schemeClr val="accent2"/>
              </a:buClr>
              <a:buSzTx/>
              <a:buFont typeface="Wingdings" panose="05000000000000000000" pitchFamily="2" charset="2"/>
              <a:buNone/>
              <a:defRPr/>
            </a:pPr>
            <a:r>
              <a:rPr lang="en-US" altLang="zh-CN" sz="2600" b="1" noProof="0" dirty="0">
                <a:ln>
                  <a:noFill/>
                </a:ln>
                <a:solidFill>
                  <a:schemeClr val="tx1"/>
                </a:solidFill>
                <a:effectLst/>
                <a:uLnTx/>
                <a:uFillTx/>
                <a:latin typeface="Times New Roman" panose="02020603050405020304" pitchFamily="18" charset="0"/>
                <a:cs typeface="Times New Roman" panose="02020603050405020304" pitchFamily="18" charset="0"/>
                <a:sym typeface="+mn-ea"/>
              </a:rPr>
              <a:t>(1) </a:t>
            </a:r>
            <a:r>
              <a:rPr altLang="zh-CN" sz="2600" b="1" noProof="0" dirty="0">
                <a:ln>
                  <a:noFill/>
                </a:ln>
                <a:solidFill>
                  <a:schemeClr val="tx1"/>
                </a:solidFill>
                <a:effectLst/>
                <a:uLnTx/>
                <a:uFillTx/>
                <a:latin typeface="Times New Roman" panose="02020603050405020304" pitchFamily="18" charset="0"/>
                <a:cs typeface="Times New Roman" panose="02020603050405020304" pitchFamily="18" charset="0"/>
                <a:sym typeface="+mn-ea"/>
              </a:rPr>
              <a:t>从根节点</a:t>
            </a:r>
            <a:r>
              <a:rPr lang="en-US" sz="2600" b="1" noProof="0" dirty="0">
                <a:ln>
                  <a:noFill/>
                </a:ln>
                <a:solidFill>
                  <a:schemeClr val="tx1"/>
                </a:solidFill>
                <a:effectLst/>
                <a:uLnTx/>
                <a:uFillTx/>
                <a:latin typeface="Times New Roman" panose="02020603050405020304" pitchFamily="18" charset="0"/>
                <a:cs typeface="Times New Roman" panose="02020603050405020304" pitchFamily="18" charset="0"/>
                <a:sym typeface="+mn-ea"/>
              </a:rPr>
              <a:t>(</a:t>
            </a:r>
            <a:r>
              <a:rPr lang="en-US" altLang="zh-CN" sz="2600" b="1" i="1" noProof="0" dirty="0">
                <a:ln>
                  <a:noFill/>
                </a:ln>
                <a:solidFill>
                  <a:schemeClr val="tx1"/>
                </a:solidFill>
                <a:effectLst/>
                <a:uLnTx/>
                <a:uFillTx/>
                <a:latin typeface="Times New Roman" panose="02020603050405020304" pitchFamily="18" charset="0"/>
                <a:cs typeface="Times New Roman" panose="02020603050405020304" pitchFamily="18" charset="0"/>
                <a:sym typeface="+mn-ea"/>
              </a:rPr>
              <a:t>S</a:t>
            </a:r>
            <a:r>
              <a:rPr lang="en-US" altLang="zh-CN" sz="2600" b="1" noProof="0" dirty="0">
                <a:ln>
                  <a:noFill/>
                </a:ln>
                <a:solidFill>
                  <a:schemeClr val="tx1"/>
                </a:solidFill>
                <a:effectLst/>
                <a:uLnTx/>
                <a:uFillTx/>
                <a:latin typeface="Times New Roman" panose="02020603050405020304" pitchFamily="18" charset="0"/>
                <a:cs typeface="Times New Roman" panose="02020603050405020304" pitchFamily="18" charset="0"/>
                <a:sym typeface="+mn-ea"/>
              </a:rPr>
              <a:t>, </a:t>
            </a:r>
            <a:r>
              <a:rPr lang="en-US" altLang="zh-CN" sz="2600" b="1" i="1" noProof="0" dirty="0">
                <a:ln>
                  <a:noFill/>
                </a:ln>
                <a:solidFill>
                  <a:schemeClr val="tx1"/>
                </a:solidFill>
                <a:effectLst/>
                <a:uLnTx/>
                <a:uFillTx/>
                <a:latin typeface="Times New Roman" panose="02020603050405020304" pitchFamily="18" charset="0"/>
                <a:cs typeface="Times New Roman" panose="02020603050405020304" pitchFamily="18" charset="0"/>
                <a:sym typeface="+mn-ea"/>
              </a:rPr>
              <a:t>X</a:t>
            </a:r>
            <a:r>
              <a:rPr lang="en-US" sz="2600" b="1" noProof="0" dirty="0">
                <a:ln>
                  <a:noFill/>
                </a:ln>
                <a:effectLst/>
                <a:uLnTx/>
                <a:uFillTx/>
                <a:latin typeface="Times New Roman" panose="02020603050405020304" pitchFamily="18" charset="0"/>
                <a:cs typeface="Times New Roman" panose="02020603050405020304" pitchFamily="18" charset="0"/>
                <a:sym typeface="+mn-ea"/>
              </a:rPr>
              <a:t>)</a:t>
            </a:r>
            <a:r>
              <a:rPr altLang="zh-CN" sz="2600" b="1" noProof="0" dirty="0">
                <a:ln>
                  <a:noFill/>
                </a:ln>
                <a:solidFill>
                  <a:schemeClr val="tx1"/>
                </a:solidFill>
                <a:effectLst/>
                <a:uLnTx/>
                <a:uFillTx/>
                <a:latin typeface="Times New Roman" panose="02020603050405020304" pitchFamily="18" charset="0"/>
                <a:cs typeface="Times New Roman" panose="02020603050405020304" pitchFamily="18" charset="0"/>
                <a:sym typeface="+mn-ea"/>
              </a:rPr>
              <a:t>开始，计算所有可能的</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属性（特征）</a:t>
            </a:r>
            <a:r>
              <a:rPr altLang="zh-CN" sz="2600" b="1" noProof="0" dirty="0">
                <a:ln>
                  <a:noFill/>
                </a:ln>
                <a:solidFill>
                  <a:schemeClr val="tx1"/>
                </a:solidFill>
                <a:effectLst/>
                <a:uLnTx/>
                <a:uFillTx/>
                <a:latin typeface="Times New Roman" panose="02020603050405020304" pitchFamily="18" charset="0"/>
                <a:cs typeface="Times New Roman" panose="02020603050405020304" pitchFamily="18" charset="0"/>
                <a:sym typeface="+mn-ea"/>
              </a:rPr>
              <a:t>的信息增益，选择信息增益最大的</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属性（特征）</a:t>
            </a:r>
            <a:r>
              <a:rPr altLang="zh-CN" sz="2600" b="1" noProof="0" dirty="0">
                <a:ln>
                  <a:noFill/>
                </a:ln>
                <a:solidFill>
                  <a:schemeClr val="tx1"/>
                </a:solidFill>
                <a:effectLst/>
                <a:uLnTx/>
                <a:uFillTx/>
                <a:latin typeface="Times New Roman" panose="02020603050405020304" pitchFamily="18" charset="0"/>
                <a:cs typeface="Times New Roman" panose="02020603050405020304" pitchFamily="18" charset="0"/>
                <a:sym typeface="+mn-ea"/>
              </a:rPr>
              <a:t>作为节点的划分特征；</a:t>
            </a:r>
          </a:p>
          <a:p>
            <a:pPr marL="0" marR="0" lvl="0" indent="0" algn="just" defTabSz="914400" rtl="0" eaLnBrk="1" fontAlgn="base" latinLnBrk="0" hangingPunct="1">
              <a:lnSpc>
                <a:spcPct val="110000"/>
              </a:lnSpc>
              <a:spcBef>
                <a:spcPct val="30000"/>
              </a:spcBef>
              <a:spcAft>
                <a:spcPct val="0"/>
              </a:spcAft>
              <a:buClr>
                <a:schemeClr val="accent2"/>
              </a:buClr>
              <a:buSzTx/>
              <a:buFont typeface="Wingdings" panose="05000000000000000000" pitchFamily="2" charset="2"/>
              <a:buNone/>
              <a:defRPr/>
            </a:pPr>
            <a:r>
              <a:rPr lang="en-US" sz="2600" b="1" noProof="0" dirty="0">
                <a:ln>
                  <a:noFill/>
                </a:ln>
                <a:solidFill>
                  <a:schemeClr val="tx1"/>
                </a:solidFill>
                <a:effectLst/>
                <a:uLnTx/>
                <a:uFillTx/>
                <a:latin typeface="Times New Roman" panose="02020603050405020304" pitchFamily="18" charset="0"/>
                <a:cs typeface="Times New Roman" panose="02020603050405020304" pitchFamily="18" charset="0"/>
                <a:sym typeface="+mn-ea"/>
              </a:rPr>
              <a:t>(2) </a:t>
            </a:r>
            <a:r>
              <a:rPr altLang="zh-CN" sz="2600" b="1" noProof="0" dirty="0">
                <a:ln>
                  <a:noFill/>
                </a:ln>
                <a:solidFill>
                  <a:schemeClr val="tx1"/>
                </a:solidFill>
                <a:effectLst/>
                <a:uLnTx/>
                <a:uFillTx/>
                <a:latin typeface="Times New Roman" panose="02020603050405020304" pitchFamily="18" charset="0"/>
                <a:cs typeface="Times New Roman" panose="02020603050405020304" pitchFamily="18" charset="0"/>
                <a:sym typeface="+mn-ea"/>
              </a:rPr>
              <a:t>由该</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属性（特征）</a:t>
            </a:r>
            <a:r>
              <a:rPr altLang="zh-CN" sz="2600" b="1" noProof="0" dirty="0">
                <a:ln>
                  <a:noFill/>
                </a:ln>
                <a:solidFill>
                  <a:schemeClr val="tx1"/>
                </a:solidFill>
                <a:effectLst/>
                <a:uLnTx/>
                <a:uFillTx/>
                <a:latin typeface="Times New Roman" panose="02020603050405020304" pitchFamily="18" charset="0"/>
                <a:cs typeface="Times New Roman" panose="02020603050405020304" pitchFamily="18" charset="0"/>
                <a:sym typeface="+mn-ea"/>
              </a:rPr>
              <a:t>的不同取值建立子节点；</a:t>
            </a:r>
          </a:p>
          <a:p>
            <a:pPr marL="0" marR="0" lvl="0" indent="0" algn="just" defTabSz="914400" rtl="0" eaLnBrk="1" fontAlgn="base" latinLnBrk="0" hangingPunct="1">
              <a:lnSpc>
                <a:spcPct val="110000"/>
              </a:lnSpc>
              <a:spcBef>
                <a:spcPct val="30000"/>
              </a:spcBef>
              <a:spcAft>
                <a:spcPct val="0"/>
              </a:spcAft>
              <a:buClr>
                <a:schemeClr val="accent2"/>
              </a:buClr>
              <a:buSzTx/>
              <a:buFont typeface="Wingdings" panose="05000000000000000000" pitchFamily="2" charset="2"/>
              <a:buNone/>
              <a:defRPr/>
            </a:pPr>
            <a:r>
              <a:rPr lang="en-US" sz="2600" b="1" noProof="0" dirty="0">
                <a:ln>
                  <a:noFill/>
                </a:ln>
                <a:solidFill>
                  <a:schemeClr val="tx1"/>
                </a:solidFill>
                <a:effectLst/>
                <a:uLnTx/>
                <a:uFillTx/>
                <a:latin typeface="Times New Roman" panose="02020603050405020304" pitchFamily="18" charset="0"/>
                <a:cs typeface="Times New Roman" panose="02020603050405020304" pitchFamily="18" charset="0"/>
                <a:sym typeface="+mn-ea"/>
              </a:rPr>
              <a:t>(3) </a:t>
            </a:r>
            <a:r>
              <a:rPr altLang="zh-CN" sz="2600" b="1" noProof="0" dirty="0">
                <a:ln>
                  <a:noFill/>
                </a:ln>
                <a:solidFill>
                  <a:schemeClr val="tx1"/>
                </a:solidFill>
                <a:effectLst/>
                <a:uLnTx/>
                <a:uFillTx/>
                <a:latin typeface="Times New Roman" panose="02020603050405020304" pitchFamily="18" charset="0"/>
                <a:cs typeface="Times New Roman" panose="02020603050405020304" pitchFamily="18" charset="0"/>
                <a:sym typeface="+mn-ea"/>
              </a:rPr>
              <a:t>再对子节点递归1-2步，构建决策树；</a:t>
            </a:r>
          </a:p>
          <a:p>
            <a:pPr marL="0" marR="0" lvl="0" indent="0" algn="just" defTabSz="914400" rtl="0" eaLnBrk="1" fontAlgn="base" latinLnBrk="0" hangingPunct="1">
              <a:lnSpc>
                <a:spcPct val="110000"/>
              </a:lnSpc>
              <a:spcBef>
                <a:spcPct val="30000"/>
              </a:spcBef>
              <a:spcAft>
                <a:spcPct val="0"/>
              </a:spcAft>
              <a:buClr>
                <a:schemeClr val="accent2"/>
              </a:buClr>
              <a:buSzTx/>
              <a:buFont typeface="Wingdings" panose="05000000000000000000" pitchFamily="2" charset="2"/>
              <a:buNone/>
              <a:defRPr/>
            </a:pPr>
            <a:r>
              <a:rPr lang="en-US" sz="2600" b="1" noProof="0" dirty="0">
                <a:ln>
                  <a:noFill/>
                </a:ln>
                <a:solidFill>
                  <a:schemeClr val="tx1"/>
                </a:solidFill>
                <a:effectLst/>
                <a:uLnTx/>
                <a:uFillTx/>
                <a:latin typeface="Times New Roman" panose="02020603050405020304" pitchFamily="18" charset="0"/>
                <a:cs typeface="Times New Roman" panose="02020603050405020304" pitchFamily="18" charset="0"/>
                <a:sym typeface="+mn-ea"/>
              </a:rPr>
              <a:t>(4) </a:t>
            </a:r>
            <a:r>
              <a:rPr altLang="zh-CN" sz="2600" b="1" noProof="0" dirty="0">
                <a:ln>
                  <a:noFill/>
                </a:ln>
                <a:solidFill>
                  <a:schemeClr val="tx1"/>
                </a:solidFill>
                <a:effectLst/>
                <a:uLnTx/>
                <a:uFillTx/>
                <a:latin typeface="Times New Roman" panose="02020603050405020304" pitchFamily="18" charset="0"/>
                <a:cs typeface="Times New Roman" panose="02020603050405020304" pitchFamily="18" charset="0"/>
                <a:sym typeface="+mn-ea"/>
              </a:rPr>
              <a:t>直到没有特征可以选择或类别完全相同为止，得到最终的决策树。</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5.3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决策树（</a:t>
            </a:r>
            <a:r>
              <a:rPr lang="zh-CN" altLang="en-US"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Decision Tree</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a:t>
            </a: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90851"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eaLnBrk="1" hangingPunct="1">
              <a:lnSpc>
                <a:spcPct val="150000"/>
              </a:lnSpc>
              <a:buFont typeface="Wingdings" panose="05000000000000000000" charset="0"/>
              <a:buNone/>
            </a:pP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2</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ID3</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算法</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信息熵与信息增益</a:t>
            </a:r>
          </a:p>
        </p:txBody>
      </p:sp>
      <p:sp>
        <p:nvSpPr>
          <p:cNvPr id="162819" name="Rectangle 3"/>
          <p:cNvSpPr>
            <a:spLocks noGrp="1" noChangeArrowheads="1"/>
          </p:cNvSpPr>
          <p:nvPr/>
        </p:nvSpPr>
        <p:spPr>
          <a:xfrm>
            <a:off x="825500" y="1732280"/>
            <a:ext cx="10541000" cy="4743450"/>
          </a:xfrm>
          <a:prstGeom prst="rect">
            <a:avLst/>
          </a:prstGeom>
          <a:noFill/>
          <a:ln w="9525">
            <a:solidFill>
              <a:srgbClr val="808080"/>
            </a:solidFill>
          </a:ln>
          <a:extLst>
            <a:ext uri="{909E8E84-426E-40DD-AFC4-6F175D3DCCD1}">
              <a14:hiddenFill xmlns:a14="http://schemas.microsoft.com/office/drawing/2010/main">
                <a:gradFill rotWithShape="0">
                  <a:gsLst>
                    <a:gs pos="0">
                      <a:srgbClr val="CCFFFF"/>
                    </a:gs>
                    <a:gs pos="50000">
                      <a:schemeClr val="bg1"/>
                    </a:gs>
                    <a:gs pos="100000">
                      <a:srgbClr val="CCFFFF"/>
                    </a:gs>
                  </a:gsLst>
                  <a:lin ang="5400000" scaled="1"/>
                </a:gradFill>
              </a14:hiddenFill>
            </a:ext>
          </a:extLst>
        </p:spPr>
        <p:txBody>
          <a:bodyPr vert="horz" wrap="square" lIns="91440" tIns="45720" rIns="91440" bIns="45720" numCol="1" anchor="t" anchorCtr="0" compatLnSpc="1"/>
          <a:lstStyle>
            <a:lvl1pPr marL="469900" indent="-469900" algn="just" rtl="0" fontAlgn="base">
              <a:lnSpc>
                <a:spcPct val="120000"/>
              </a:lnSpc>
              <a:spcBef>
                <a:spcPct val="3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0" marR="0" lvl="0" indent="0" algn="just" defTabSz="914400" rtl="0" eaLnBrk="1" fontAlgn="base" latinLnBrk="0" hangingPunct="1">
              <a:lnSpc>
                <a:spcPct val="110000"/>
              </a:lnSpc>
              <a:spcBef>
                <a:spcPct val="30000"/>
              </a:spcBef>
              <a:spcAft>
                <a:spcPct val="0"/>
              </a:spcAft>
              <a:buClr>
                <a:schemeClr val="accent2"/>
              </a:buClr>
              <a:buSzTx/>
              <a:buFont typeface="Wingdings" panose="05000000000000000000" pitchFamily="2" charset="2"/>
              <a:buNone/>
              <a:defRPr/>
            </a:pP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若假设</a:t>
            </a:r>
            <a:r>
              <a:rPr lang="zh-CN" altLang="en-US" sz="2600" b="1" i="1" kern="0" noProof="0">
                <a:ln>
                  <a:noFill/>
                </a:ln>
                <a:effectLst/>
                <a:uLnTx/>
                <a:uFillTx/>
                <a:latin typeface="Times New Roman" panose="02020603050405020304" pitchFamily="18" charset="0"/>
                <a:cs typeface="Times New Roman" panose="02020603050405020304" pitchFamily="18" charset="0"/>
                <a:sym typeface="+mn-ea"/>
              </a:rPr>
              <a:t>S</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a:t>
            </a:r>
            <a:r>
              <a:rPr lang="zh-CN" altLang="en-US" sz="2600" b="1" i="1" kern="0" noProof="0">
                <a:ln>
                  <a:noFill/>
                </a:ln>
                <a:effectLst/>
                <a:uLnTx/>
                <a:uFillTx/>
                <a:latin typeface="Times New Roman" panose="02020603050405020304" pitchFamily="18" charset="0"/>
                <a:cs typeface="Times New Roman" panose="02020603050405020304" pitchFamily="18" charset="0"/>
                <a:sym typeface="+mn-ea"/>
              </a:rPr>
              <a:t>s</a:t>
            </a:r>
            <a:r>
              <a:rPr lang="zh-CN" altLang="en-US" sz="2600" b="1" kern="0" baseline="-25000" noProof="0">
                <a:ln>
                  <a:noFill/>
                </a:ln>
                <a:effectLst/>
                <a:uLnTx/>
                <a:uFillTx/>
                <a:latin typeface="Times New Roman" panose="02020603050405020304" pitchFamily="18" charset="0"/>
                <a:cs typeface="Times New Roman" panose="02020603050405020304" pitchFamily="18" charset="0"/>
                <a:sym typeface="+mn-ea"/>
              </a:rPr>
              <a:t>1</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a:t>
            </a:r>
            <a:r>
              <a:rPr lang="en-US" altLang="zh-CN" sz="2600" b="1" kern="0" noProof="0">
                <a:ln>
                  <a:noFill/>
                </a:ln>
                <a:effectLst/>
                <a:uLnTx/>
                <a:uFillTx/>
                <a:latin typeface="Times New Roman" panose="02020603050405020304" pitchFamily="18" charset="0"/>
                <a:cs typeface="Times New Roman" panose="02020603050405020304" pitchFamily="18" charset="0"/>
                <a:sym typeface="+mn-ea"/>
              </a:rPr>
              <a:t> </a:t>
            </a:r>
            <a:r>
              <a:rPr lang="zh-CN" altLang="en-US" sz="2600" b="1" i="1" kern="0" noProof="0">
                <a:ln>
                  <a:noFill/>
                </a:ln>
                <a:effectLst/>
                <a:uLnTx/>
                <a:uFillTx/>
                <a:latin typeface="Times New Roman" panose="02020603050405020304" pitchFamily="18" charset="0"/>
                <a:cs typeface="Times New Roman" panose="02020603050405020304" pitchFamily="18" charset="0"/>
                <a:sym typeface="+mn-ea"/>
              </a:rPr>
              <a:t>s</a:t>
            </a:r>
            <a:r>
              <a:rPr lang="zh-CN" altLang="en-US" sz="2600" b="1" kern="0" baseline="-25000" noProof="0">
                <a:ln>
                  <a:noFill/>
                </a:ln>
                <a:effectLst/>
                <a:uLnTx/>
                <a:uFillTx/>
                <a:latin typeface="Times New Roman" panose="02020603050405020304" pitchFamily="18" charset="0"/>
                <a:cs typeface="Times New Roman" panose="02020603050405020304" pitchFamily="18" charset="0"/>
                <a:sym typeface="+mn-ea"/>
              </a:rPr>
              <a:t>2</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a:t>
            </a:r>
            <a:r>
              <a:rPr lang="en-US" altLang="zh-CN" sz="2600" b="1" kern="0" noProof="0">
                <a:ln>
                  <a:noFill/>
                </a:ln>
                <a:effectLst/>
                <a:uLnTx/>
                <a:uFillTx/>
                <a:latin typeface="Times New Roman" panose="02020603050405020304" pitchFamily="18" charset="0"/>
                <a:cs typeface="Times New Roman" panose="02020603050405020304" pitchFamily="18" charset="0"/>
                <a:sym typeface="+mn-ea"/>
              </a:rPr>
              <a:t> </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a:t>
            </a:r>
            <a:r>
              <a:rPr lang="en-US" altLang="zh-CN" sz="2600" b="1" kern="0" noProof="0">
                <a:ln>
                  <a:noFill/>
                </a:ln>
                <a:effectLst/>
                <a:uLnTx/>
                <a:uFillTx/>
                <a:latin typeface="Times New Roman" panose="02020603050405020304" pitchFamily="18" charset="0"/>
                <a:cs typeface="Times New Roman" panose="02020603050405020304" pitchFamily="18" charset="0"/>
                <a:sym typeface="+mn-ea"/>
              </a:rPr>
              <a:t>, </a:t>
            </a:r>
            <a:r>
              <a:rPr lang="zh-CN" altLang="en-US" sz="2600" b="1" i="1" kern="0" noProof="0">
                <a:ln>
                  <a:noFill/>
                </a:ln>
                <a:effectLst/>
                <a:uLnTx/>
                <a:uFillTx/>
                <a:latin typeface="Times New Roman" panose="02020603050405020304" pitchFamily="18" charset="0"/>
                <a:cs typeface="Times New Roman" panose="02020603050405020304" pitchFamily="18" charset="0"/>
                <a:sym typeface="+mn-ea"/>
              </a:rPr>
              <a:t>s</a:t>
            </a:r>
            <a:r>
              <a:rPr lang="zh-CN" altLang="en-US" sz="2600" b="1" i="1" kern="0" baseline="-25000" noProof="0">
                <a:ln>
                  <a:noFill/>
                </a:ln>
                <a:effectLst/>
                <a:uLnTx/>
                <a:uFillTx/>
                <a:latin typeface="Times New Roman" panose="02020603050405020304" pitchFamily="18" charset="0"/>
                <a:cs typeface="Times New Roman" panose="02020603050405020304" pitchFamily="18" charset="0"/>
                <a:sym typeface="+mn-ea"/>
              </a:rPr>
              <a:t>n</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}为整个样本集，</a:t>
            </a:r>
            <a:r>
              <a:rPr lang="zh-CN" altLang="en-US" sz="2600" b="1" i="1" kern="0" noProof="0">
                <a:ln>
                  <a:noFill/>
                </a:ln>
                <a:effectLst/>
                <a:uLnTx/>
                <a:uFillTx/>
                <a:latin typeface="Times New Roman" panose="02020603050405020304" pitchFamily="18" charset="0"/>
                <a:cs typeface="Times New Roman" panose="02020603050405020304" pitchFamily="18" charset="0"/>
                <a:sym typeface="+mn-ea"/>
              </a:rPr>
              <a:t>X</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a:t>
            </a:r>
            <a:r>
              <a:rPr lang="zh-CN" altLang="en-US" sz="2600" b="1" i="1" kern="0" noProof="0">
                <a:ln>
                  <a:noFill/>
                </a:ln>
                <a:effectLst/>
                <a:uLnTx/>
                <a:uFillTx/>
                <a:latin typeface="Times New Roman" panose="02020603050405020304" pitchFamily="18" charset="0"/>
                <a:cs typeface="Times New Roman" panose="02020603050405020304" pitchFamily="18" charset="0"/>
                <a:sym typeface="+mn-ea"/>
              </a:rPr>
              <a:t>x</a:t>
            </a:r>
            <a:r>
              <a:rPr lang="zh-CN" altLang="en-US" sz="2600" b="1" kern="0" baseline="-25000" noProof="0">
                <a:ln>
                  <a:noFill/>
                </a:ln>
                <a:effectLst/>
                <a:uLnTx/>
                <a:uFillTx/>
                <a:latin typeface="Times New Roman" panose="02020603050405020304" pitchFamily="18" charset="0"/>
                <a:cs typeface="Times New Roman" panose="02020603050405020304" pitchFamily="18" charset="0"/>
                <a:sym typeface="+mn-ea"/>
              </a:rPr>
              <a:t>1</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a:t>
            </a:r>
            <a:r>
              <a:rPr lang="en-US" altLang="zh-CN" sz="2600" b="1" kern="0" noProof="0">
                <a:ln>
                  <a:noFill/>
                </a:ln>
                <a:effectLst/>
                <a:uLnTx/>
                <a:uFillTx/>
                <a:latin typeface="Times New Roman" panose="02020603050405020304" pitchFamily="18" charset="0"/>
                <a:cs typeface="Times New Roman" panose="02020603050405020304" pitchFamily="18" charset="0"/>
                <a:sym typeface="+mn-ea"/>
              </a:rPr>
              <a:t> </a:t>
            </a:r>
            <a:r>
              <a:rPr lang="zh-CN" altLang="en-US" sz="2600" b="1" i="1" kern="0" noProof="0">
                <a:ln>
                  <a:noFill/>
                </a:ln>
                <a:effectLst/>
                <a:uLnTx/>
                <a:uFillTx/>
                <a:latin typeface="Times New Roman" panose="02020603050405020304" pitchFamily="18" charset="0"/>
                <a:cs typeface="Times New Roman" panose="02020603050405020304" pitchFamily="18" charset="0"/>
                <a:sym typeface="+mn-ea"/>
              </a:rPr>
              <a:t>x</a:t>
            </a:r>
            <a:r>
              <a:rPr lang="zh-CN" altLang="en-US" sz="2600" b="1" kern="0" baseline="-25000" noProof="0">
                <a:ln>
                  <a:noFill/>
                </a:ln>
                <a:effectLst/>
                <a:uLnTx/>
                <a:uFillTx/>
                <a:latin typeface="Times New Roman" panose="02020603050405020304" pitchFamily="18" charset="0"/>
                <a:cs typeface="Times New Roman" panose="02020603050405020304" pitchFamily="18" charset="0"/>
                <a:sym typeface="+mn-ea"/>
              </a:rPr>
              <a:t>2</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a:t>
            </a:r>
            <a:r>
              <a:rPr lang="en-US" altLang="zh-CN" sz="2600" b="1" kern="0" noProof="0">
                <a:ln>
                  <a:noFill/>
                </a:ln>
                <a:effectLst/>
                <a:uLnTx/>
                <a:uFillTx/>
                <a:latin typeface="Times New Roman" panose="02020603050405020304" pitchFamily="18" charset="0"/>
                <a:cs typeface="Times New Roman" panose="02020603050405020304" pitchFamily="18" charset="0"/>
                <a:sym typeface="+mn-ea"/>
              </a:rPr>
              <a:t> </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a:t>
            </a:r>
            <a:r>
              <a:rPr lang="en-US" altLang="zh-CN" sz="2600" b="1" kern="0" noProof="0">
                <a:ln>
                  <a:noFill/>
                </a:ln>
                <a:effectLst/>
                <a:uLnTx/>
                <a:uFillTx/>
                <a:latin typeface="Times New Roman" panose="02020603050405020304" pitchFamily="18" charset="0"/>
                <a:cs typeface="Times New Roman" panose="02020603050405020304" pitchFamily="18" charset="0"/>
                <a:sym typeface="+mn-ea"/>
              </a:rPr>
              <a:t> </a:t>
            </a:r>
            <a:r>
              <a:rPr lang="zh-CN" altLang="en-US" sz="2600" b="1" i="1" kern="0" noProof="0">
                <a:ln>
                  <a:noFill/>
                </a:ln>
                <a:effectLst/>
                <a:uLnTx/>
                <a:uFillTx/>
                <a:latin typeface="Times New Roman" panose="02020603050405020304" pitchFamily="18" charset="0"/>
                <a:cs typeface="Times New Roman" panose="02020603050405020304" pitchFamily="18" charset="0"/>
                <a:sym typeface="+mn-ea"/>
              </a:rPr>
              <a:t>x</a:t>
            </a:r>
            <a:r>
              <a:rPr lang="zh-CN" altLang="en-US" sz="2600" b="1" i="1" kern="0" baseline="-25000" noProof="0">
                <a:ln>
                  <a:noFill/>
                </a:ln>
                <a:effectLst/>
                <a:uLnTx/>
                <a:uFillTx/>
                <a:latin typeface="Times New Roman" panose="02020603050405020304" pitchFamily="18" charset="0"/>
                <a:cs typeface="Times New Roman" panose="02020603050405020304" pitchFamily="18" charset="0"/>
                <a:sym typeface="+mn-ea"/>
              </a:rPr>
              <a:t>m</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}为全体属性（特征）集，</a:t>
            </a:r>
            <a:r>
              <a:rPr lang="zh-CN" altLang="en-US" sz="2600" b="1" i="1" kern="0" noProof="0">
                <a:ln>
                  <a:noFill/>
                </a:ln>
                <a:effectLst/>
                <a:uLnTx/>
                <a:uFillTx/>
                <a:latin typeface="Times New Roman" panose="02020603050405020304" pitchFamily="18" charset="0"/>
                <a:cs typeface="Times New Roman" panose="02020603050405020304" pitchFamily="18" charset="0"/>
                <a:sym typeface="+mn-ea"/>
              </a:rPr>
              <a:t>Y</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a:t>
            </a:r>
            <a:r>
              <a:rPr lang="zh-CN" altLang="en-US" sz="2600" b="1" i="1" kern="0" noProof="0">
                <a:ln>
                  <a:noFill/>
                </a:ln>
                <a:effectLst/>
                <a:uLnTx/>
                <a:uFillTx/>
                <a:latin typeface="Times New Roman" panose="02020603050405020304" pitchFamily="18" charset="0"/>
                <a:cs typeface="Times New Roman" panose="02020603050405020304" pitchFamily="18" charset="0"/>
                <a:sym typeface="+mn-ea"/>
              </a:rPr>
              <a:t>y</a:t>
            </a:r>
            <a:r>
              <a:rPr lang="zh-CN" altLang="en-US" sz="2600" b="1" kern="0" baseline="-25000" noProof="0">
                <a:ln>
                  <a:noFill/>
                </a:ln>
                <a:effectLst/>
                <a:uLnTx/>
                <a:uFillTx/>
                <a:latin typeface="Times New Roman" panose="02020603050405020304" pitchFamily="18" charset="0"/>
                <a:cs typeface="Times New Roman" panose="02020603050405020304" pitchFamily="18" charset="0"/>
                <a:sym typeface="+mn-ea"/>
              </a:rPr>
              <a:t>1</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a:t>
            </a:r>
            <a:r>
              <a:rPr lang="en-US" altLang="zh-CN" sz="2600" b="1" kern="0" noProof="0">
                <a:ln>
                  <a:noFill/>
                </a:ln>
                <a:effectLst/>
                <a:uLnTx/>
                <a:uFillTx/>
                <a:latin typeface="Times New Roman" panose="02020603050405020304" pitchFamily="18" charset="0"/>
                <a:cs typeface="Times New Roman" panose="02020603050405020304" pitchFamily="18" charset="0"/>
                <a:sym typeface="+mn-ea"/>
              </a:rPr>
              <a:t> </a:t>
            </a:r>
            <a:r>
              <a:rPr lang="zh-CN" altLang="en-US" sz="2600" b="1" i="1" kern="0" noProof="0">
                <a:ln>
                  <a:noFill/>
                </a:ln>
                <a:effectLst/>
                <a:uLnTx/>
                <a:uFillTx/>
                <a:latin typeface="Times New Roman" panose="02020603050405020304" pitchFamily="18" charset="0"/>
                <a:cs typeface="Times New Roman" panose="02020603050405020304" pitchFamily="18" charset="0"/>
                <a:sym typeface="+mn-ea"/>
              </a:rPr>
              <a:t>y</a:t>
            </a:r>
            <a:r>
              <a:rPr lang="zh-CN" altLang="en-US" sz="2600" b="1" kern="0" baseline="-25000" noProof="0">
                <a:ln>
                  <a:noFill/>
                </a:ln>
                <a:effectLst/>
                <a:uLnTx/>
                <a:uFillTx/>
                <a:latin typeface="Times New Roman" panose="02020603050405020304" pitchFamily="18" charset="0"/>
                <a:cs typeface="Times New Roman" panose="02020603050405020304" pitchFamily="18" charset="0"/>
                <a:sym typeface="+mn-ea"/>
              </a:rPr>
              <a:t>2</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a:t>
            </a:r>
            <a:r>
              <a:rPr lang="en-US" altLang="zh-CN" sz="2600" b="1" kern="0" noProof="0">
                <a:ln>
                  <a:noFill/>
                </a:ln>
                <a:effectLst/>
                <a:uLnTx/>
                <a:uFillTx/>
                <a:latin typeface="Times New Roman" panose="02020603050405020304" pitchFamily="18" charset="0"/>
                <a:cs typeface="Times New Roman" panose="02020603050405020304" pitchFamily="18" charset="0"/>
                <a:sym typeface="+mn-ea"/>
              </a:rPr>
              <a:t> </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a:t>
            </a:r>
            <a:r>
              <a:rPr lang="en-US" altLang="zh-CN" sz="2600" b="1" kern="0" noProof="0">
                <a:ln>
                  <a:noFill/>
                </a:ln>
                <a:effectLst/>
                <a:uLnTx/>
                <a:uFillTx/>
                <a:latin typeface="Times New Roman" panose="02020603050405020304" pitchFamily="18" charset="0"/>
                <a:cs typeface="Times New Roman" panose="02020603050405020304" pitchFamily="18" charset="0"/>
                <a:sym typeface="+mn-ea"/>
              </a:rPr>
              <a:t>, </a:t>
            </a:r>
            <a:r>
              <a:rPr lang="zh-CN" altLang="en-US" sz="2600" b="1" i="1" kern="0" noProof="0">
                <a:ln>
                  <a:noFill/>
                </a:ln>
                <a:effectLst/>
                <a:uLnTx/>
                <a:uFillTx/>
                <a:latin typeface="Times New Roman" panose="02020603050405020304" pitchFamily="18" charset="0"/>
                <a:cs typeface="Times New Roman" panose="02020603050405020304" pitchFamily="18" charset="0"/>
                <a:sym typeface="+mn-ea"/>
              </a:rPr>
              <a:t>y</a:t>
            </a:r>
            <a:r>
              <a:rPr lang="zh-CN" altLang="en-US" sz="2600" b="1" i="1" kern="0" baseline="-25000" noProof="0">
                <a:ln>
                  <a:noFill/>
                </a:ln>
                <a:effectLst/>
                <a:uLnTx/>
                <a:uFillTx/>
                <a:latin typeface="Times New Roman" panose="02020603050405020304" pitchFamily="18" charset="0"/>
                <a:cs typeface="Times New Roman" panose="02020603050405020304" pitchFamily="18" charset="0"/>
                <a:sym typeface="+mn-ea"/>
              </a:rPr>
              <a:t>k</a:t>
            </a:r>
            <a:r>
              <a:rPr lang="zh-CN" altLang="en-US" sz="2600" b="1" kern="0" noProof="0">
                <a:ln>
                  <a:noFill/>
                </a:ln>
                <a:effectLst/>
                <a:uLnTx/>
                <a:uFillTx/>
                <a:latin typeface="Times New Roman" panose="02020603050405020304" pitchFamily="18" charset="0"/>
                <a:cs typeface="Times New Roman" panose="02020603050405020304" pitchFamily="18" charset="0"/>
                <a:sym typeface="+mn-ea"/>
              </a:rPr>
              <a:t>}为样本类别。</a:t>
            </a:r>
          </a:p>
          <a:p>
            <a:pPr marR="0" lvl="0" algn="just" defTabSz="914400" rtl="0" eaLnBrk="1" fontAlgn="base" latinLnBrk="0" hangingPunct="1">
              <a:lnSpc>
                <a:spcPct val="110000"/>
              </a:lnSpc>
              <a:spcBef>
                <a:spcPct val="30000"/>
              </a:spcBef>
              <a:spcAft>
                <a:spcPct val="0"/>
              </a:spcAft>
              <a:buClr>
                <a:schemeClr val="accent2"/>
              </a:buClr>
              <a:buSzTx/>
              <a:defRPr/>
            </a:pPr>
            <a:r>
              <a:rPr lang="zh-CN" altLang="en-US" sz="2600" b="1" dirty="0">
                <a:solidFill>
                  <a:schemeClr val="accent2"/>
                </a:solidFill>
                <a:latin typeface="Times New Roman" panose="02020603050405020304" pitchFamily="18" charset="0"/>
                <a:ea typeface="楷体_GB2312" pitchFamily="49" charset="-122"/>
                <a:sym typeface="+mn-ea"/>
              </a:rPr>
              <a:t>信息熵：</a:t>
            </a:r>
            <a:r>
              <a:rPr lang="zh-CN" altLang="en-US" sz="2600" b="1" dirty="0">
                <a:solidFill>
                  <a:schemeClr val="tx1"/>
                </a:solidFill>
                <a:latin typeface="Times New Roman" panose="02020603050405020304" pitchFamily="18" charset="0"/>
                <a:ea typeface="楷体_GB2312" pitchFamily="49" charset="-122"/>
                <a:sym typeface="+mn-ea"/>
              </a:rPr>
              <a:t>对信息源整体不确定性的度量</a:t>
            </a:r>
          </a:p>
          <a:p>
            <a:pPr marR="0" lvl="0" algn="just" defTabSz="914400" rtl="0" eaLnBrk="1" fontAlgn="base" latinLnBrk="0" hangingPunct="1">
              <a:lnSpc>
                <a:spcPct val="110000"/>
              </a:lnSpc>
              <a:spcBef>
                <a:spcPct val="30000"/>
              </a:spcBef>
              <a:spcAft>
                <a:spcPct val="0"/>
              </a:spcAft>
              <a:buClr>
                <a:schemeClr val="accent2"/>
              </a:buClr>
              <a:buSzTx/>
              <a:defRPr/>
            </a:pPr>
            <a:endParaRPr lang="zh-CN" altLang="en-US" sz="2600" b="1"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sym typeface="+mn-ea"/>
            </a:endParaRPr>
          </a:p>
          <a:p>
            <a:pPr marR="0" lvl="0" algn="just" defTabSz="914400" rtl="0" eaLnBrk="1" fontAlgn="base" latinLnBrk="0" hangingPunct="1">
              <a:lnSpc>
                <a:spcPct val="110000"/>
              </a:lnSpc>
              <a:spcBef>
                <a:spcPct val="30000"/>
              </a:spcBef>
              <a:spcAft>
                <a:spcPct val="0"/>
              </a:spcAft>
              <a:buClr>
                <a:schemeClr val="accent2"/>
              </a:buClr>
              <a:buSzTx/>
              <a:defRPr/>
            </a:pPr>
            <a:endParaRPr lang="zh-CN" altLang="en-US" sz="2600" b="1"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sym typeface="+mn-ea"/>
            </a:endParaRPr>
          </a:p>
          <a:p>
            <a:pPr marR="0" lvl="0" algn="just" defTabSz="914400" rtl="0" eaLnBrk="1" fontAlgn="base" latinLnBrk="0" hangingPunct="1">
              <a:lnSpc>
                <a:spcPct val="110000"/>
              </a:lnSpc>
              <a:spcBef>
                <a:spcPct val="30000"/>
              </a:spcBef>
              <a:spcAft>
                <a:spcPct val="0"/>
              </a:spcAft>
              <a:buClr>
                <a:schemeClr val="accent2"/>
              </a:buClr>
              <a:buSzTx/>
              <a:defRPr/>
            </a:pPr>
            <a:r>
              <a:rPr lang="zh-CN" altLang="en-US" sz="2600" b="1" dirty="0">
                <a:solidFill>
                  <a:schemeClr val="accent2"/>
                </a:solidFill>
                <a:latin typeface="Times New Roman" panose="02020603050405020304" pitchFamily="18" charset="0"/>
                <a:ea typeface="楷体_GB2312" pitchFamily="49" charset="-122"/>
                <a:sym typeface="+mn-ea"/>
              </a:rPr>
              <a:t>信息增益：</a:t>
            </a:r>
            <a:r>
              <a:rPr lang="zh-CN" altLang="en-US" sz="2600" b="1"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sym typeface="+mn-ea"/>
              </a:rPr>
              <a:t>两个信息量之间的差的度量，描述的是信息的确定性</a:t>
            </a:r>
          </a:p>
        </p:txBody>
      </p:sp>
      <p:graphicFrame>
        <p:nvGraphicFramePr>
          <p:cNvPr id="49156" name="Object 4"/>
          <p:cNvGraphicFramePr>
            <a:graphicFrameLocks noChangeAspect="1"/>
          </p:cNvGraphicFramePr>
          <p:nvPr/>
        </p:nvGraphicFramePr>
        <p:xfrm>
          <a:off x="1060133" y="3152458"/>
          <a:ext cx="5474335" cy="1111885"/>
        </p:xfrm>
        <a:graphic>
          <a:graphicData uri="http://schemas.openxmlformats.org/presentationml/2006/ole">
            <mc:AlternateContent xmlns:mc="http://schemas.openxmlformats.org/markup-compatibility/2006">
              <mc:Choice xmlns:v="urn:schemas-microsoft-com:vml" Requires="v">
                <p:oleObj spid="_x0000_s3121" r:id="rId3" imgW="2133600" imgH="431800" progId="Equation.3">
                  <p:embed/>
                </p:oleObj>
              </mc:Choice>
              <mc:Fallback>
                <p:oleObj r:id="rId3" imgW="2133600" imgH="431800" progId="Equation.3">
                  <p:embed/>
                  <p:pic>
                    <p:nvPicPr>
                      <p:cNvPr id="0" name="图片 3075"/>
                      <p:cNvPicPr/>
                      <p:nvPr/>
                    </p:nvPicPr>
                    <p:blipFill>
                      <a:blip r:embed="rId4"/>
                      <a:stretch>
                        <a:fillRect/>
                      </a:stretch>
                    </p:blipFill>
                    <p:spPr>
                      <a:xfrm>
                        <a:off x="1060133" y="3152458"/>
                        <a:ext cx="5474335" cy="1111885"/>
                      </a:xfrm>
                      <a:prstGeom prst="rect">
                        <a:avLst/>
                      </a:prstGeom>
                      <a:noFill/>
                      <a:ln w="38100">
                        <a:noFill/>
                        <a:miter/>
                      </a:ln>
                    </p:spPr>
                  </p:pic>
                </p:oleObj>
              </mc:Fallback>
            </mc:AlternateContent>
          </a:graphicData>
        </a:graphic>
      </p:graphicFrame>
      <p:sp>
        <p:nvSpPr>
          <p:cNvPr id="3" name="文本框 2"/>
          <p:cNvSpPr txBox="1"/>
          <p:nvPr/>
        </p:nvSpPr>
        <p:spPr>
          <a:xfrm>
            <a:off x="6538595" y="3524250"/>
            <a:ext cx="4462145" cy="368300"/>
          </a:xfrm>
          <a:prstGeom prst="rect">
            <a:avLst/>
          </a:prstGeom>
          <a:solidFill>
            <a:schemeClr val="accent4">
              <a:lumMod val="20000"/>
              <a:lumOff val="80000"/>
            </a:schemeClr>
          </a:solidFill>
        </p:spPr>
        <p:txBody>
          <a:bodyPr wrap="none" rtlCol="0" anchor="t">
            <a:spAutoFit/>
          </a:bodyPr>
          <a:lstStyle/>
          <a:p>
            <a:r>
              <a:rPr lang="zh-CN" altLang="en-US" b="1" dirty="0">
                <a:latin typeface="Times New Roman" panose="02020603050405020304" pitchFamily="18" charset="0"/>
                <a:ea typeface="仿宋_GB2312" pitchFamily="49" charset="-122"/>
                <a:cs typeface="Times New Roman" panose="02020603050405020304" pitchFamily="18" charset="0"/>
                <a:sym typeface="+mn-ea"/>
              </a:rPr>
              <a:t>其中</a:t>
            </a:r>
            <a:r>
              <a:rPr lang="en-US" altLang="zh-CN" b="1" i="1" dirty="0">
                <a:latin typeface="Times New Roman" panose="02020603050405020304" pitchFamily="18" charset="0"/>
                <a:ea typeface="仿宋_GB2312" pitchFamily="49" charset="-122"/>
                <a:cs typeface="Times New Roman" panose="02020603050405020304" pitchFamily="18" charset="0"/>
                <a:sym typeface="+mn-ea"/>
              </a:rPr>
              <a:t>P</a:t>
            </a:r>
            <a:r>
              <a:rPr lang="en-US" altLang="zh-CN" b="1" i="1" baseline="-25000" dirty="0">
                <a:latin typeface="Times New Roman" panose="02020603050405020304" pitchFamily="18" charset="0"/>
                <a:ea typeface="仿宋_GB2312" pitchFamily="49" charset="-122"/>
                <a:cs typeface="Times New Roman" panose="02020603050405020304" pitchFamily="18" charset="0"/>
                <a:sym typeface="+mn-ea"/>
              </a:rPr>
              <a:t>i</a:t>
            </a:r>
            <a:r>
              <a:rPr lang="zh-CN" altLang="en-US" b="1" dirty="0">
                <a:latin typeface="Times New Roman" panose="02020603050405020304" pitchFamily="18" charset="0"/>
                <a:ea typeface="仿宋_GB2312" pitchFamily="49" charset="-122"/>
                <a:cs typeface="Times New Roman" panose="02020603050405020304" pitchFamily="18" charset="0"/>
                <a:sym typeface="+mn-ea"/>
              </a:rPr>
              <a:t>表示第</a:t>
            </a:r>
            <a:r>
              <a:rPr lang="en-US" altLang="zh-CN" b="1" i="1" dirty="0">
                <a:latin typeface="Times New Roman" panose="02020603050405020304" pitchFamily="18" charset="0"/>
                <a:ea typeface="仿宋_GB2312" pitchFamily="49" charset="-122"/>
                <a:cs typeface="Times New Roman" panose="02020603050405020304" pitchFamily="18" charset="0"/>
                <a:sym typeface="+mn-ea"/>
              </a:rPr>
              <a:t>i</a:t>
            </a:r>
            <a:r>
              <a:rPr lang="zh-CN" altLang="en-US" b="1" dirty="0">
                <a:latin typeface="Times New Roman" panose="02020603050405020304" pitchFamily="18" charset="0"/>
                <a:ea typeface="仿宋_GB2312" pitchFamily="49" charset="-122"/>
                <a:cs typeface="Times New Roman" panose="02020603050405020304" pitchFamily="18" charset="0"/>
                <a:sym typeface="+mn-ea"/>
              </a:rPr>
              <a:t>类样本在样本集</a:t>
            </a:r>
            <a:r>
              <a:rPr lang="en-US" altLang="zh-CN" b="1" i="1" dirty="0">
                <a:latin typeface="Times New Roman" panose="02020603050405020304" pitchFamily="18" charset="0"/>
                <a:ea typeface="仿宋_GB2312" pitchFamily="49" charset="-122"/>
                <a:cs typeface="Times New Roman" panose="02020603050405020304" pitchFamily="18" charset="0"/>
                <a:sym typeface="+mn-ea"/>
              </a:rPr>
              <a:t>S</a:t>
            </a:r>
            <a:r>
              <a:rPr lang="zh-CN" altLang="en-US" b="1" dirty="0">
                <a:latin typeface="Times New Roman" panose="02020603050405020304" pitchFamily="18" charset="0"/>
                <a:ea typeface="仿宋_GB2312" pitchFamily="49" charset="-122"/>
                <a:cs typeface="Times New Roman" panose="02020603050405020304" pitchFamily="18" charset="0"/>
                <a:sym typeface="+mn-ea"/>
              </a:rPr>
              <a:t>中所占比例</a:t>
            </a:r>
            <a:endParaRPr lang="zh-CN" altLang="en-US">
              <a:latin typeface="Times New Roman" panose="02020603050405020304" pitchFamily="18" charset="0"/>
              <a:cs typeface="Times New Roman" panose="02020603050405020304" pitchFamily="18" charset="0"/>
            </a:endParaRPr>
          </a:p>
        </p:txBody>
      </p:sp>
      <p:graphicFrame>
        <p:nvGraphicFramePr>
          <p:cNvPr id="50180" name="Object 4"/>
          <p:cNvGraphicFramePr>
            <a:graphicFrameLocks noChangeAspect="1"/>
          </p:cNvGraphicFramePr>
          <p:nvPr/>
        </p:nvGraphicFramePr>
        <p:xfrm>
          <a:off x="1435100" y="4817428"/>
          <a:ext cx="7915275" cy="1604645"/>
        </p:xfrm>
        <a:graphic>
          <a:graphicData uri="http://schemas.openxmlformats.org/presentationml/2006/ole">
            <mc:AlternateContent xmlns:mc="http://schemas.openxmlformats.org/markup-compatibility/2006">
              <mc:Choice xmlns:v="urn:schemas-microsoft-com:vml" Requires="v">
                <p:oleObj spid="_x0000_s3122" r:id="rId5" imgW="3098800" imgH="660400" progId="Equation.3">
                  <p:embed/>
                </p:oleObj>
              </mc:Choice>
              <mc:Fallback>
                <p:oleObj r:id="rId5" imgW="3098800" imgH="660400" progId="Equation.3">
                  <p:embed/>
                  <p:pic>
                    <p:nvPicPr>
                      <p:cNvPr id="0" name="图片 3078"/>
                      <p:cNvPicPr/>
                      <p:nvPr/>
                    </p:nvPicPr>
                    <p:blipFill>
                      <a:blip r:embed="rId6"/>
                      <a:stretch>
                        <a:fillRect/>
                      </a:stretch>
                    </p:blipFill>
                    <p:spPr>
                      <a:xfrm>
                        <a:off x="1435100" y="4817428"/>
                        <a:ext cx="7915275" cy="1604645"/>
                      </a:xfrm>
                      <a:prstGeom prst="rect">
                        <a:avLst/>
                      </a:prstGeom>
                      <a:noFill/>
                      <a:ln w="38100">
                        <a:noFill/>
                        <a:miter/>
                      </a:ln>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5.3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决策树（</a:t>
            </a:r>
            <a:r>
              <a:rPr lang="zh-CN" altLang="en-US"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Decision Tree</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a:t>
            </a: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90851"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eaLnBrk="1" hangingPunct="1">
              <a:lnSpc>
                <a:spcPct val="150000"/>
              </a:lnSpc>
              <a:buFont typeface="Wingdings" panose="05000000000000000000" charset="0"/>
              <a:buNone/>
            </a:pP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3</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ID3</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算法</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实例（例</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5.1</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p>
        </p:txBody>
      </p:sp>
      <p:graphicFrame>
        <p:nvGraphicFramePr>
          <p:cNvPr id="59465" name="Group 73"/>
          <p:cNvGraphicFramePr>
            <a:graphicFrameLocks noGrp="1"/>
          </p:cNvGraphicFramePr>
          <p:nvPr>
            <p:custDataLst>
              <p:tags r:id="rId1"/>
            </p:custDataLst>
          </p:nvPr>
        </p:nvGraphicFramePr>
        <p:xfrm>
          <a:off x="850900" y="1726248"/>
          <a:ext cx="6806883" cy="3657772"/>
        </p:xfrm>
        <a:graphic>
          <a:graphicData uri="http://schemas.openxmlformats.org/drawingml/2006/table">
            <a:tbl>
              <a:tblPr/>
              <a:tblGrid>
                <a:gridCol w="1008063">
                  <a:extLst>
                    <a:ext uri="{9D8B030D-6E8A-4147-A177-3AD203B41FA5}">
                      <a16:colId xmlns:a16="http://schemas.microsoft.com/office/drawing/2014/main" val="20000"/>
                    </a:ext>
                  </a:extLst>
                </a:gridCol>
                <a:gridCol w="1304925">
                  <a:extLst>
                    <a:ext uri="{9D8B030D-6E8A-4147-A177-3AD203B41FA5}">
                      <a16:colId xmlns:a16="http://schemas.microsoft.com/office/drawing/2014/main" val="20001"/>
                    </a:ext>
                  </a:extLst>
                </a:gridCol>
                <a:gridCol w="1336675">
                  <a:extLst>
                    <a:ext uri="{9D8B030D-6E8A-4147-A177-3AD203B41FA5}">
                      <a16:colId xmlns:a16="http://schemas.microsoft.com/office/drawing/2014/main" val="20002"/>
                    </a:ext>
                  </a:extLst>
                </a:gridCol>
                <a:gridCol w="1362075">
                  <a:extLst>
                    <a:ext uri="{9D8B030D-6E8A-4147-A177-3AD203B41FA5}">
                      <a16:colId xmlns:a16="http://schemas.microsoft.com/office/drawing/2014/main" val="20003"/>
                    </a:ext>
                  </a:extLst>
                </a:gridCol>
                <a:gridCol w="1795145">
                  <a:extLst>
                    <a:ext uri="{9D8B030D-6E8A-4147-A177-3AD203B41FA5}">
                      <a16:colId xmlns:a16="http://schemas.microsoft.com/office/drawing/2014/main" val="20004"/>
                    </a:ext>
                  </a:extLst>
                </a:gridCol>
              </a:tblGrid>
              <a:tr h="365760">
                <a:tc row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dirty="0">
                          <a:ln>
                            <a:noFill/>
                          </a:ln>
                          <a:solidFill>
                            <a:srgbClr val="0000CC"/>
                          </a:solidFill>
                          <a:effectLst/>
                          <a:latin typeface="Times New Roman" panose="02020603050405020304" pitchFamily="18" charset="0"/>
                          <a:ea typeface="楷体_GB2312" pitchFamily="49" charset="-122"/>
                        </a:rPr>
                        <a:t>序号</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a:ln>
                            <a:noFill/>
                          </a:ln>
                          <a:solidFill>
                            <a:srgbClr val="0000CC"/>
                          </a:solidFill>
                          <a:effectLst/>
                          <a:latin typeface="Times New Roman" panose="02020603050405020304" pitchFamily="18" charset="0"/>
                          <a:ea typeface="楷体_GB2312" pitchFamily="49" charset="-122"/>
                        </a:rPr>
                        <a:t>属性值（</a:t>
                      </a:r>
                      <a:r>
                        <a:rPr kumimoji="0" lang="en-US" altLang="zh-CN" sz="1800" b="1" i="1" u="none" strike="noStrike" cap="none" normalizeH="0" baseline="0">
                          <a:ln>
                            <a:noFill/>
                          </a:ln>
                          <a:solidFill>
                            <a:srgbClr val="0000CC"/>
                          </a:solidFill>
                          <a:effectLst/>
                          <a:latin typeface="Times New Roman" panose="02020603050405020304" pitchFamily="18" charset="0"/>
                          <a:ea typeface="楷体_GB2312" pitchFamily="49" charset="-122"/>
                        </a:rPr>
                        <a:t>X</a:t>
                      </a:r>
                      <a:r>
                        <a:rPr kumimoji="0" lang="zh-CN" altLang="en-US" sz="1800" b="1" i="0" u="none" strike="noStrike" cap="none" normalizeH="0" baseline="0">
                          <a:ln>
                            <a:noFill/>
                          </a:ln>
                          <a:solidFill>
                            <a:srgbClr val="0000CC"/>
                          </a:solidFill>
                          <a:effectLst/>
                          <a:latin typeface="Times New Roman" panose="02020603050405020304" pitchFamily="18" charset="0"/>
                          <a:ea typeface="楷体_GB2312" pitchFamily="49" charset="-122"/>
                        </a:rPr>
                        <a:t>）</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N"/>
                    </a:p>
                  </a:txBody>
                  <a:tcPr/>
                </a:tc>
                <a:tc hMerge="1">
                  <a:txBody>
                    <a:bodyPr/>
                    <a:lstStyle/>
                    <a:p>
                      <a:endParaRPr lang="en-CN"/>
                    </a:p>
                  </a:txBody>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dirty="0">
                          <a:ln>
                            <a:noFill/>
                          </a:ln>
                          <a:solidFill>
                            <a:srgbClr val="0000CC"/>
                          </a:solidFill>
                          <a:effectLst/>
                          <a:latin typeface="Times New Roman" panose="02020603050405020304" pitchFamily="18" charset="0"/>
                          <a:ea typeface="楷体_GB2312" pitchFamily="49" charset="-122"/>
                        </a:rPr>
                        <a:t>决策方案（</a:t>
                      </a:r>
                      <a:r>
                        <a:rPr lang="en-US" altLang="zh-CN" sz="1800" b="1" i="1">
                          <a:ln>
                            <a:noFill/>
                          </a:ln>
                          <a:solidFill>
                            <a:srgbClr val="0000CC"/>
                          </a:solidFill>
                          <a:effectLst/>
                          <a:latin typeface="Times New Roman" panose="02020603050405020304" pitchFamily="18" charset="0"/>
                          <a:ea typeface="楷体_GB2312" pitchFamily="49" charset="-122"/>
                          <a:sym typeface="+mn-ea"/>
                        </a:rPr>
                        <a:t>Y</a:t>
                      </a:r>
                      <a:r>
                        <a:rPr kumimoji="0" lang="zh-CN" altLang="en-US" sz="1800" b="1" i="0" u="none" strike="noStrike" cap="none" normalizeH="0" baseline="0" dirty="0">
                          <a:ln>
                            <a:noFill/>
                          </a:ln>
                          <a:solidFill>
                            <a:srgbClr val="0000CC"/>
                          </a:solidFill>
                          <a:effectLst/>
                          <a:latin typeface="Times New Roman" panose="02020603050405020304" pitchFamily="18" charset="0"/>
                          <a:ea typeface="楷体_GB2312" pitchFamily="49" charset="-122"/>
                        </a:rPr>
                        <a:t>）</a:t>
                      </a: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dirty="0" err="1">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1" u="none" strike="noStrike" cap="none" normalizeH="0" baseline="-25000" dirty="0" err="1">
                          <a:ln>
                            <a:noFill/>
                          </a:ln>
                          <a:solidFill>
                            <a:srgbClr val="0000CC"/>
                          </a:solidFill>
                          <a:effectLst/>
                          <a:latin typeface="Times New Roman" panose="02020603050405020304" pitchFamily="18" charset="0"/>
                          <a:ea typeface="宋体" panose="02010600030101010101" pitchFamily="2" charset="-122"/>
                        </a:rPr>
                        <a:t>j</a:t>
                      </a:r>
                      <a:endParaRPr kumimoji="0" lang="en-US" altLang="zh-CN" sz="1800" b="1" i="1" u="none" strike="noStrike" cap="none" normalizeH="0" baseline="-25000" dirty="0">
                        <a:ln>
                          <a:noFill/>
                        </a:ln>
                        <a:solidFill>
                          <a:srgbClr val="0000CC"/>
                        </a:solidFill>
                        <a:effectLst/>
                        <a:latin typeface="Times New Roman" panose="02020603050405020304" pitchFamily="18" charset="0"/>
                        <a:ea typeface="宋体" panose="02010600030101010101" pitchFamily="2"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91">
                <a:tc vMerge="1">
                  <a:txBody>
                    <a:bodyPr/>
                    <a:lstStyle/>
                    <a:p>
                      <a:endParaRPr lang="en-CN"/>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x</a:t>
                      </a:r>
                      <a:r>
                        <a:rPr kumimoji="0" lang="en-US" altLang="zh-CN" sz="1800" b="1" i="0" u="none" strike="noStrike" cap="none" normalizeH="0" baseline="-25000" dirty="0">
                          <a:ln>
                            <a:noFill/>
                          </a:ln>
                          <a:solidFill>
                            <a:srgbClr val="0000CC"/>
                          </a:solidFill>
                          <a:effectLst/>
                          <a:latin typeface="Times New Roman" panose="02020603050405020304" pitchFamily="18" charset="0"/>
                          <a:ea typeface="宋体" panose="02010600030101010101" pitchFamily="2" charset="-122"/>
                        </a:rPr>
                        <a:t>1</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（层次）</a:t>
                      </a:r>
                      <a:endParaRPr kumimoji="0" lang="en-US" altLang="zh-CN"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altLang="zh-CN" sz="1800" b="1" i="1"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x</a:t>
                      </a:r>
                      <a:r>
                        <a:rPr kumimoji="0" lang="en-US" altLang="zh-CN" sz="1800" b="1" i="0" u="none" strike="noStrike" cap="none" normalizeH="0" baseline="-25000" dirty="0">
                          <a:ln>
                            <a:noFill/>
                          </a:ln>
                          <a:solidFill>
                            <a:srgbClr val="0000CC"/>
                          </a:solidFill>
                          <a:effectLst/>
                          <a:latin typeface="Times New Roman" panose="02020603050405020304" pitchFamily="18" charset="0"/>
                          <a:ea typeface="宋体" panose="02010600030101010101" pitchFamily="2" charset="-122"/>
                        </a:rPr>
                        <a:t>2</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（专业）</a:t>
                      </a:r>
                      <a:endParaRPr kumimoji="0" lang="en-US" altLang="zh-CN" sz="1800" b="1" i="0" u="none" strike="noStrike" cap="none" normalizeH="0" baseline="-25000" dirty="0">
                        <a:ln>
                          <a:noFill/>
                        </a:ln>
                        <a:solidFill>
                          <a:srgbClr val="0000CC"/>
                        </a:solidFill>
                        <a:effectLst/>
                        <a:latin typeface="Times New Roman" panose="02020603050405020304" pitchFamily="18" charset="0"/>
                        <a:ea typeface="宋体" panose="02010600030101010101" pitchFamily="2"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altLang="zh-CN" sz="1800" b="1" i="1"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x</a:t>
                      </a:r>
                      <a:r>
                        <a:rPr kumimoji="0" lang="en-US" altLang="zh-CN" sz="1800" b="1" i="0" u="none" strike="noStrike" cap="none" normalizeH="0" baseline="-25000" dirty="0">
                          <a:ln>
                            <a:noFill/>
                          </a:ln>
                          <a:solidFill>
                            <a:srgbClr val="0000CC"/>
                          </a:solidFill>
                          <a:effectLst/>
                          <a:latin typeface="Times New Roman" panose="02020603050405020304" pitchFamily="18" charset="0"/>
                          <a:ea typeface="宋体" panose="02010600030101010101" pitchFamily="2" charset="-122"/>
                        </a:rPr>
                        <a:t>3</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（学否）</a:t>
                      </a:r>
                      <a:endParaRPr kumimoji="0" lang="en-US" altLang="zh-CN" sz="1800" b="1" i="0" u="none" strike="noStrike" cap="none" normalizeH="0" baseline="-25000" dirty="0">
                        <a:ln>
                          <a:noFill/>
                        </a:ln>
                        <a:solidFill>
                          <a:srgbClr val="0000CC"/>
                        </a:solidFill>
                        <a:effectLst/>
                        <a:latin typeface="Times New Roman" panose="02020603050405020304" pitchFamily="18" charset="0"/>
                        <a:ea typeface="宋体" panose="02010600030101010101" pitchFamily="2"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CN"/>
                    </a:p>
                  </a:txBody>
                  <a:tcPr/>
                </a:tc>
                <a:extLst>
                  <a:ext uri="{0D108BD9-81ED-4DB2-BD59-A6C34878D82A}">
                    <a16:rowId xmlns:a16="http://schemas.microsoft.com/office/drawing/2014/main" val="10001"/>
                  </a:ext>
                </a:extLst>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4</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79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5</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79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6</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79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7</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76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8</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4" name="文本框 3"/>
          <p:cNvSpPr txBox="1"/>
          <p:nvPr/>
        </p:nvSpPr>
        <p:spPr>
          <a:xfrm>
            <a:off x="7901305" y="1726565"/>
            <a:ext cx="1902460" cy="1322070"/>
          </a:xfrm>
          <a:prstGeom prst="rect">
            <a:avLst/>
          </a:prstGeom>
          <a:noFill/>
        </p:spPr>
        <p:txBody>
          <a:bodyPr wrap="square" rtlCol="0" anchor="t">
            <a:spAutoFit/>
          </a:bodyPr>
          <a:lstStyle/>
          <a:p>
            <a:pPr>
              <a:lnSpc>
                <a:spcPts val="3200"/>
              </a:lnSpc>
            </a:pPr>
            <a:r>
              <a:rPr lang="en-US" altLang="zh-CN" b="1" i="1" dirty="0">
                <a:solidFill>
                  <a:srgbClr val="0000CC"/>
                </a:solidFill>
                <a:latin typeface="Times New Roman" panose="02020603050405020304" pitchFamily="18" charset="0"/>
                <a:ea typeface="楷体_GB2312" pitchFamily="49" charset="-122"/>
                <a:sym typeface="+mn-ea"/>
              </a:rPr>
              <a:t>y</a:t>
            </a:r>
            <a:r>
              <a:rPr lang="en-US" altLang="zh-CN" b="1" baseline="-25000" dirty="0">
                <a:solidFill>
                  <a:srgbClr val="0000CC"/>
                </a:solidFill>
                <a:latin typeface="Times New Roman" panose="02020603050405020304" pitchFamily="18" charset="0"/>
                <a:ea typeface="楷体_GB2312" pitchFamily="49" charset="-122"/>
                <a:sym typeface="+mn-ea"/>
              </a:rPr>
              <a:t>1</a:t>
            </a:r>
            <a:r>
              <a:rPr lang="zh-CN" altLang="en-US" b="1" dirty="0">
                <a:solidFill>
                  <a:srgbClr val="0000CC"/>
                </a:solidFill>
                <a:latin typeface="Times New Roman" panose="02020603050405020304" pitchFamily="18" charset="0"/>
                <a:ea typeface="楷体_GB2312" pitchFamily="49" charset="-122"/>
                <a:sym typeface="+mn-ea"/>
              </a:rPr>
              <a:t>：必修</a:t>
            </a:r>
            <a:r>
              <a:rPr lang="en-US" altLang="zh-CN" b="1" dirty="0">
                <a:solidFill>
                  <a:srgbClr val="0000CC"/>
                </a:solidFill>
                <a:latin typeface="Times New Roman" panose="02020603050405020304" pitchFamily="18" charset="0"/>
                <a:ea typeface="楷体_GB2312" pitchFamily="49" charset="-122"/>
                <a:sym typeface="+mn-ea"/>
              </a:rPr>
              <a:t>AI</a:t>
            </a:r>
            <a:endParaRPr lang="en-US" altLang="zh-CN" b="1" dirty="0">
              <a:solidFill>
                <a:srgbClr val="0000CC"/>
              </a:solidFill>
              <a:latin typeface="Times New Roman" panose="02020603050405020304" pitchFamily="18" charset="0"/>
              <a:ea typeface="楷体_GB2312" pitchFamily="49" charset="-122"/>
            </a:endParaRPr>
          </a:p>
          <a:p>
            <a:pPr>
              <a:lnSpc>
                <a:spcPts val="3200"/>
              </a:lnSpc>
            </a:pPr>
            <a:r>
              <a:rPr lang="en-US" altLang="zh-CN" b="1" i="1" dirty="0">
                <a:solidFill>
                  <a:srgbClr val="0000CC"/>
                </a:solidFill>
                <a:latin typeface="Times New Roman" panose="02020603050405020304" pitchFamily="18" charset="0"/>
                <a:ea typeface="楷体_GB2312" pitchFamily="49" charset="-122"/>
                <a:sym typeface="+mn-ea"/>
              </a:rPr>
              <a:t>y</a:t>
            </a:r>
            <a:r>
              <a:rPr lang="en-US" altLang="zh-CN" b="1" baseline="-25000" dirty="0">
                <a:solidFill>
                  <a:srgbClr val="0000CC"/>
                </a:solidFill>
                <a:latin typeface="Times New Roman" panose="02020603050405020304" pitchFamily="18" charset="0"/>
                <a:ea typeface="楷体_GB2312" pitchFamily="49" charset="-122"/>
                <a:sym typeface="+mn-ea"/>
              </a:rPr>
              <a:t>2</a:t>
            </a:r>
            <a:r>
              <a:rPr lang="zh-CN" altLang="en-US" b="1" dirty="0">
                <a:solidFill>
                  <a:srgbClr val="0000CC"/>
                </a:solidFill>
                <a:latin typeface="Times New Roman" panose="02020603050405020304" pitchFamily="18" charset="0"/>
                <a:ea typeface="楷体_GB2312" pitchFamily="49" charset="-122"/>
                <a:sym typeface="+mn-ea"/>
              </a:rPr>
              <a:t>：选修</a:t>
            </a:r>
            <a:r>
              <a:rPr lang="en-US" altLang="zh-CN" b="1" dirty="0">
                <a:solidFill>
                  <a:srgbClr val="0000CC"/>
                </a:solidFill>
                <a:latin typeface="Times New Roman" panose="02020603050405020304" pitchFamily="18" charset="0"/>
                <a:ea typeface="楷体_GB2312" pitchFamily="49" charset="-122"/>
                <a:sym typeface="+mn-ea"/>
              </a:rPr>
              <a:t>AI</a:t>
            </a:r>
            <a:endParaRPr lang="en-US" altLang="zh-CN" b="1" dirty="0">
              <a:solidFill>
                <a:srgbClr val="0000CC"/>
              </a:solidFill>
              <a:latin typeface="Times New Roman" panose="02020603050405020304" pitchFamily="18" charset="0"/>
              <a:ea typeface="楷体_GB2312" pitchFamily="49" charset="-122"/>
            </a:endParaRPr>
          </a:p>
          <a:p>
            <a:pPr>
              <a:lnSpc>
                <a:spcPts val="3200"/>
              </a:lnSpc>
            </a:pPr>
            <a:r>
              <a:rPr lang="en-US" altLang="zh-CN" b="1" i="1" dirty="0">
                <a:solidFill>
                  <a:srgbClr val="0000CC"/>
                </a:solidFill>
                <a:latin typeface="Times New Roman" panose="02020603050405020304" pitchFamily="18" charset="0"/>
                <a:ea typeface="楷体_GB2312" pitchFamily="49" charset="-122"/>
                <a:sym typeface="+mn-ea"/>
              </a:rPr>
              <a:t>y</a:t>
            </a:r>
            <a:r>
              <a:rPr lang="en-US" altLang="zh-CN" b="1" baseline="-25000" dirty="0">
                <a:solidFill>
                  <a:srgbClr val="0000CC"/>
                </a:solidFill>
                <a:latin typeface="Times New Roman" panose="02020603050405020304" pitchFamily="18" charset="0"/>
                <a:ea typeface="楷体_GB2312" pitchFamily="49" charset="-122"/>
                <a:sym typeface="+mn-ea"/>
              </a:rPr>
              <a:t>3</a:t>
            </a:r>
            <a:r>
              <a:rPr lang="zh-CN" altLang="en-US" b="1" dirty="0">
                <a:solidFill>
                  <a:srgbClr val="0000CC"/>
                </a:solidFill>
                <a:latin typeface="Times New Roman" panose="02020603050405020304" pitchFamily="18" charset="0"/>
                <a:ea typeface="楷体_GB2312" pitchFamily="49" charset="-122"/>
                <a:sym typeface="+mn-ea"/>
              </a:rPr>
              <a:t>：不修</a:t>
            </a:r>
            <a:r>
              <a:rPr lang="en-US" altLang="zh-CN" b="1" dirty="0">
                <a:solidFill>
                  <a:srgbClr val="0000CC"/>
                </a:solidFill>
                <a:latin typeface="Times New Roman" panose="02020603050405020304" pitchFamily="18" charset="0"/>
                <a:ea typeface="楷体_GB2312" pitchFamily="49" charset="-122"/>
                <a:sym typeface="+mn-ea"/>
              </a:rPr>
              <a:t>AI</a:t>
            </a:r>
            <a:endParaRPr lang="zh-CN" altLang="en-US"/>
          </a:p>
        </p:txBody>
      </p:sp>
      <p:sp>
        <p:nvSpPr>
          <p:cNvPr id="5" name="文本框 4"/>
          <p:cNvSpPr txBox="1"/>
          <p:nvPr/>
        </p:nvSpPr>
        <p:spPr>
          <a:xfrm>
            <a:off x="7901305" y="3409315"/>
            <a:ext cx="4089400" cy="1322070"/>
          </a:xfrm>
          <a:prstGeom prst="rect">
            <a:avLst/>
          </a:prstGeom>
          <a:noFill/>
        </p:spPr>
        <p:txBody>
          <a:bodyPr wrap="square" rtlCol="0" anchor="t">
            <a:spAutoFit/>
          </a:bodyPr>
          <a:lstStyle/>
          <a:p>
            <a:pPr>
              <a:lnSpc>
                <a:spcPts val="3200"/>
              </a:lnSpc>
            </a:pPr>
            <a:r>
              <a:rPr lang="en-US" altLang="zh-CN" b="1" i="1" dirty="0">
                <a:solidFill>
                  <a:srgbClr val="0000CC"/>
                </a:solidFill>
                <a:latin typeface="Times New Roman" panose="02020603050405020304" pitchFamily="18" charset="0"/>
                <a:ea typeface="楷体_GB2312" pitchFamily="49" charset="-122"/>
                <a:sym typeface="+mn-ea"/>
              </a:rPr>
              <a:t>x</a:t>
            </a:r>
            <a:r>
              <a:rPr lang="en-US" altLang="zh-CN" b="1" baseline="-25000" dirty="0">
                <a:solidFill>
                  <a:srgbClr val="0000CC"/>
                </a:solidFill>
                <a:latin typeface="Times New Roman" panose="02020603050405020304" pitchFamily="18" charset="0"/>
                <a:ea typeface="楷体_GB2312" pitchFamily="49" charset="-122"/>
                <a:sym typeface="+mn-ea"/>
              </a:rPr>
              <a:t>1</a:t>
            </a:r>
            <a:r>
              <a:rPr lang="zh-CN" altLang="en-US" b="1" dirty="0">
                <a:solidFill>
                  <a:srgbClr val="0000CC"/>
                </a:solidFill>
                <a:latin typeface="Times New Roman" panose="02020603050405020304" pitchFamily="18" charset="0"/>
                <a:ea typeface="楷体_GB2312" pitchFamily="49" charset="-122"/>
                <a:sym typeface="+mn-ea"/>
              </a:rPr>
              <a:t>：学历层次</a:t>
            </a:r>
            <a:r>
              <a:rPr lang="en-US" altLang="zh-CN" b="1" dirty="0">
                <a:solidFill>
                  <a:srgbClr val="0000CC"/>
                </a:solidFill>
                <a:latin typeface="Times New Roman" panose="02020603050405020304" pitchFamily="18" charset="0"/>
                <a:ea typeface="楷体_GB2312" pitchFamily="49" charset="-122"/>
                <a:sym typeface="+mn-ea"/>
              </a:rPr>
              <a:t> {1-</a:t>
            </a:r>
            <a:r>
              <a:rPr lang="zh-CN" altLang="en-US" b="1" dirty="0">
                <a:solidFill>
                  <a:srgbClr val="0000CC"/>
                </a:solidFill>
                <a:latin typeface="Times New Roman" panose="02020603050405020304" pitchFamily="18" charset="0"/>
                <a:ea typeface="楷体_GB2312" pitchFamily="49" charset="-122"/>
                <a:sym typeface="+mn-ea"/>
              </a:rPr>
              <a:t>研究生，</a:t>
            </a:r>
            <a:r>
              <a:rPr lang="en-US" altLang="zh-CN" b="1" dirty="0">
                <a:solidFill>
                  <a:srgbClr val="0000CC"/>
                </a:solidFill>
                <a:latin typeface="Times New Roman" panose="02020603050405020304" pitchFamily="18" charset="0"/>
                <a:ea typeface="楷体_GB2312" pitchFamily="49" charset="-122"/>
                <a:sym typeface="+mn-ea"/>
              </a:rPr>
              <a:t>2-</a:t>
            </a:r>
            <a:r>
              <a:rPr lang="zh-CN" altLang="en-US" b="1" dirty="0">
                <a:solidFill>
                  <a:srgbClr val="0000CC"/>
                </a:solidFill>
                <a:latin typeface="Times New Roman" panose="02020603050405020304" pitchFamily="18" charset="0"/>
                <a:ea typeface="楷体_GB2312" pitchFamily="49" charset="-122"/>
                <a:sym typeface="+mn-ea"/>
              </a:rPr>
              <a:t>本科</a:t>
            </a:r>
            <a:r>
              <a:rPr lang="en-US" altLang="zh-CN" b="1" dirty="0">
                <a:solidFill>
                  <a:srgbClr val="0000CC"/>
                </a:solidFill>
                <a:latin typeface="Times New Roman" panose="02020603050405020304" pitchFamily="18" charset="0"/>
                <a:ea typeface="楷体_GB2312" pitchFamily="49" charset="-122"/>
                <a:sym typeface="+mn-ea"/>
              </a:rPr>
              <a:t>}</a:t>
            </a:r>
            <a:endParaRPr lang="zh-CN" altLang="en-US" b="1" dirty="0">
              <a:solidFill>
                <a:srgbClr val="0000CC"/>
              </a:solidFill>
              <a:latin typeface="Times New Roman" panose="02020603050405020304" pitchFamily="18" charset="0"/>
              <a:ea typeface="楷体_GB2312" pitchFamily="49" charset="-122"/>
            </a:endParaRPr>
          </a:p>
          <a:p>
            <a:pPr>
              <a:lnSpc>
                <a:spcPts val="3200"/>
              </a:lnSpc>
            </a:pPr>
            <a:r>
              <a:rPr lang="en-US" altLang="zh-CN" b="1" i="1" dirty="0">
                <a:solidFill>
                  <a:srgbClr val="0000CC"/>
                </a:solidFill>
                <a:latin typeface="Times New Roman" panose="02020603050405020304" pitchFamily="18" charset="0"/>
                <a:ea typeface="楷体_GB2312" pitchFamily="49" charset="-122"/>
                <a:sym typeface="+mn-ea"/>
              </a:rPr>
              <a:t>x</a:t>
            </a:r>
            <a:r>
              <a:rPr lang="en-US" altLang="zh-CN" b="1" baseline="-25000" dirty="0">
                <a:solidFill>
                  <a:srgbClr val="0000CC"/>
                </a:solidFill>
                <a:latin typeface="Times New Roman" panose="02020603050405020304" pitchFamily="18" charset="0"/>
                <a:ea typeface="楷体_GB2312" pitchFamily="49" charset="-122"/>
                <a:sym typeface="+mn-ea"/>
              </a:rPr>
              <a:t>2</a:t>
            </a:r>
            <a:r>
              <a:rPr lang="zh-CN" altLang="en-US" b="1" dirty="0">
                <a:solidFill>
                  <a:srgbClr val="0000CC"/>
                </a:solidFill>
                <a:latin typeface="Times New Roman" panose="02020603050405020304" pitchFamily="18" charset="0"/>
                <a:ea typeface="楷体_GB2312" pitchFamily="49" charset="-122"/>
                <a:sym typeface="+mn-ea"/>
              </a:rPr>
              <a:t>：专业类别</a:t>
            </a:r>
            <a:r>
              <a:rPr lang="en-US" altLang="zh-CN" b="1" dirty="0">
                <a:solidFill>
                  <a:srgbClr val="0000CC"/>
                </a:solidFill>
                <a:latin typeface="Times New Roman" panose="02020603050405020304" pitchFamily="18" charset="0"/>
                <a:ea typeface="楷体_GB2312" pitchFamily="49" charset="-122"/>
                <a:sym typeface="+mn-ea"/>
              </a:rPr>
              <a:t> {1-</a:t>
            </a:r>
            <a:r>
              <a:rPr lang="zh-CN" altLang="en-US" b="1" dirty="0">
                <a:solidFill>
                  <a:srgbClr val="0000CC"/>
                </a:solidFill>
                <a:latin typeface="Times New Roman" panose="02020603050405020304" pitchFamily="18" charset="0"/>
                <a:ea typeface="楷体_GB2312" pitchFamily="49" charset="-122"/>
                <a:sym typeface="+mn-ea"/>
              </a:rPr>
              <a:t>电信类，</a:t>
            </a:r>
            <a:r>
              <a:rPr lang="en-US" altLang="zh-CN" b="1" i="1" dirty="0">
                <a:solidFill>
                  <a:srgbClr val="0000CC"/>
                </a:solidFill>
                <a:latin typeface="Times New Roman" panose="02020603050405020304" pitchFamily="18" charset="0"/>
                <a:ea typeface="楷体_GB2312" pitchFamily="49" charset="-122"/>
                <a:sym typeface="+mn-ea"/>
              </a:rPr>
              <a:t>x</a:t>
            </a:r>
            <a:r>
              <a:rPr lang="en-US" altLang="zh-CN" b="1" baseline="-25000" dirty="0">
                <a:solidFill>
                  <a:srgbClr val="0000CC"/>
                </a:solidFill>
                <a:latin typeface="Times New Roman" panose="02020603050405020304" pitchFamily="18" charset="0"/>
                <a:ea typeface="楷体_GB2312" pitchFamily="49" charset="-122"/>
                <a:sym typeface="+mn-ea"/>
              </a:rPr>
              <a:t>2</a:t>
            </a:r>
            <a:r>
              <a:rPr lang="en-US" altLang="zh-CN" b="1" dirty="0">
                <a:solidFill>
                  <a:srgbClr val="0000CC"/>
                </a:solidFill>
                <a:latin typeface="Times New Roman" panose="02020603050405020304" pitchFamily="18" charset="0"/>
                <a:ea typeface="楷体_GB2312" pitchFamily="49" charset="-122"/>
                <a:sym typeface="+mn-ea"/>
              </a:rPr>
              <a:t>=2-</a:t>
            </a:r>
            <a:r>
              <a:rPr lang="zh-CN" altLang="en-US" b="1" dirty="0">
                <a:solidFill>
                  <a:srgbClr val="0000CC"/>
                </a:solidFill>
                <a:latin typeface="Times New Roman" panose="02020603050405020304" pitchFamily="18" charset="0"/>
                <a:ea typeface="楷体_GB2312" pitchFamily="49" charset="-122"/>
                <a:sym typeface="+mn-ea"/>
              </a:rPr>
              <a:t>机电类</a:t>
            </a:r>
            <a:r>
              <a:rPr lang="en-US" altLang="zh-CN" b="1" dirty="0">
                <a:solidFill>
                  <a:srgbClr val="0000CC"/>
                </a:solidFill>
                <a:latin typeface="Times New Roman" panose="02020603050405020304" pitchFamily="18" charset="0"/>
                <a:ea typeface="楷体_GB2312" pitchFamily="49" charset="-122"/>
                <a:sym typeface="+mn-ea"/>
              </a:rPr>
              <a:t>}</a:t>
            </a:r>
          </a:p>
          <a:p>
            <a:pPr>
              <a:lnSpc>
                <a:spcPts val="3200"/>
              </a:lnSpc>
            </a:pPr>
            <a:r>
              <a:rPr lang="en-US" altLang="zh-CN" b="1" i="1" dirty="0">
                <a:solidFill>
                  <a:srgbClr val="0000CC"/>
                </a:solidFill>
                <a:latin typeface="Times New Roman" panose="02020603050405020304" pitchFamily="18" charset="0"/>
                <a:ea typeface="楷体_GB2312" pitchFamily="49" charset="-122"/>
                <a:sym typeface="+mn-ea"/>
              </a:rPr>
              <a:t>x</a:t>
            </a:r>
            <a:r>
              <a:rPr lang="en-US" altLang="zh-CN" b="1" baseline="-25000" dirty="0">
                <a:solidFill>
                  <a:srgbClr val="0000CC"/>
                </a:solidFill>
                <a:latin typeface="Times New Roman" panose="02020603050405020304" pitchFamily="18" charset="0"/>
                <a:ea typeface="楷体_GB2312" pitchFamily="49" charset="-122"/>
                <a:sym typeface="+mn-ea"/>
              </a:rPr>
              <a:t>3</a:t>
            </a:r>
            <a:r>
              <a:rPr lang="zh-CN" altLang="en-US" b="1" dirty="0">
                <a:solidFill>
                  <a:srgbClr val="0000CC"/>
                </a:solidFill>
                <a:latin typeface="Times New Roman" panose="02020603050405020304" pitchFamily="18" charset="0"/>
                <a:ea typeface="楷体_GB2312" pitchFamily="49" charset="-122"/>
                <a:sym typeface="+mn-ea"/>
              </a:rPr>
              <a:t>：学习基础</a:t>
            </a:r>
            <a:r>
              <a:rPr lang="en-US" altLang="zh-CN" b="1" dirty="0">
                <a:solidFill>
                  <a:srgbClr val="0000CC"/>
                </a:solidFill>
                <a:latin typeface="Times New Roman" panose="02020603050405020304" pitchFamily="18" charset="0"/>
                <a:ea typeface="楷体_GB2312" pitchFamily="49" charset="-122"/>
                <a:sym typeface="+mn-ea"/>
              </a:rPr>
              <a:t> {1-</a:t>
            </a:r>
            <a:r>
              <a:rPr lang="zh-CN" altLang="en-US" b="1" dirty="0">
                <a:solidFill>
                  <a:srgbClr val="0000CC"/>
                </a:solidFill>
                <a:latin typeface="Times New Roman" panose="02020603050405020304" pitchFamily="18" charset="0"/>
                <a:ea typeface="楷体_GB2312" pitchFamily="49" charset="-122"/>
                <a:sym typeface="+mn-ea"/>
              </a:rPr>
              <a:t>修过</a:t>
            </a:r>
            <a:r>
              <a:rPr lang="en-US" altLang="zh-CN" b="1" dirty="0">
                <a:solidFill>
                  <a:srgbClr val="0000CC"/>
                </a:solidFill>
                <a:latin typeface="Times New Roman" panose="02020603050405020304" pitchFamily="18" charset="0"/>
                <a:ea typeface="楷体_GB2312" pitchFamily="49" charset="-122"/>
                <a:sym typeface="+mn-ea"/>
              </a:rPr>
              <a:t>AI</a:t>
            </a:r>
            <a:r>
              <a:rPr lang="zh-CN" altLang="en-US" b="1" dirty="0">
                <a:solidFill>
                  <a:srgbClr val="0000CC"/>
                </a:solidFill>
                <a:latin typeface="Times New Roman" panose="02020603050405020304" pitchFamily="18" charset="0"/>
                <a:ea typeface="楷体_GB2312" pitchFamily="49" charset="-122"/>
                <a:sym typeface="+mn-ea"/>
              </a:rPr>
              <a:t>，</a:t>
            </a:r>
            <a:r>
              <a:rPr lang="en-US" altLang="zh-CN" b="1" dirty="0">
                <a:solidFill>
                  <a:srgbClr val="0000CC"/>
                </a:solidFill>
                <a:latin typeface="Times New Roman" panose="02020603050405020304" pitchFamily="18" charset="0"/>
                <a:ea typeface="楷体_GB2312" pitchFamily="49" charset="-122"/>
                <a:sym typeface="+mn-ea"/>
              </a:rPr>
              <a:t>2-</a:t>
            </a:r>
            <a:r>
              <a:rPr lang="zh-CN" altLang="en-US" b="1" dirty="0">
                <a:solidFill>
                  <a:srgbClr val="0000CC"/>
                </a:solidFill>
                <a:latin typeface="Times New Roman" panose="02020603050405020304" pitchFamily="18" charset="0"/>
                <a:ea typeface="楷体_GB2312" pitchFamily="49" charset="-122"/>
                <a:sym typeface="+mn-ea"/>
              </a:rPr>
              <a:t>未修</a:t>
            </a:r>
            <a:r>
              <a:rPr lang="en-US" altLang="zh-CN" b="1" dirty="0">
                <a:solidFill>
                  <a:srgbClr val="0000CC"/>
                </a:solidFill>
                <a:latin typeface="Times New Roman" panose="02020603050405020304" pitchFamily="18" charset="0"/>
                <a:ea typeface="楷体_GB2312" pitchFamily="49" charset="-122"/>
                <a:sym typeface="+mn-ea"/>
              </a:rPr>
              <a:t>AI}</a:t>
            </a:r>
            <a:endParaRPr lang="zh-CN" altLang="en-US"/>
          </a:p>
        </p:txBody>
      </p:sp>
      <p:sp>
        <p:nvSpPr>
          <p:cNvPr id="6" name="文本框 5"/>
          <p:cNvSpPr txBox="1"/>
          <p:nvPr/>
        </p:nvSpPr>
        <p:spPr>
          <a:xfrm>
            <a:off x="850900" y="5835650"/>
            <a:ext cx="4213860" cy="398780"/>
          </a:xfrm>
          <a:prstGeom prst="rect">
            <a:avLst/>
          </a:prstGeom>
          <a:noFill/>
        </p:spPr>
        <p:txBody>
          <a:bodyPr wrap="square" rtlCol="0" anchor="t">
            <a:spAutoFit/>
          </a:bodyPr>
          <a:lstStyle/>
          <a:p>
            <a:r>
              <a:rPr lang="zh-CN" altLang="en-US" sz="2000" b="1" dirty="0">
                <a:solidFill>
                  <a:srgbClr val="0000CC"/>
                </a:solidFill>
                <a:latin typeface="Times New Roman" panose="02020603050405020304" pitchFamily="18" charset="0"/>
                <a:ea typeface="楷体_GB2312" pitchFamily="49" charset="-122"/>
                <a:sym typeface="+mn-ea"/>
              </a:rPr>
              <a:t>用</a:t>
            </a:r>
            <a:r>
              <a:rPr lang="en-US" altLang="zh-CN" sz="2000" b="1" dirty="0">
                <a:solidFill>
                  <a:srgbClr val="0000CC"/>
                </a:solidFill>
                <a:latin typeface="Times New Roman" panose="02020603050405020304" pitchFamily="18" charset="0"/>
                <a:ea typeface="楷体_GB2312" pitchFamily="49" charset="-122"/>
                <a:sym typeface="+mn-ea"/>
              </a:rPr>
              <a:t>ID3</a:t>
            </a:r>
            <a:r>
              <a:rPr lang="zh-CN" altLang="en-US" sz="2000" b="1" dirty="0">
                <a:solidFill>
                  <a:srgbClr val="0000CC"/>
                </a:solidFill>
                <a:latin typeface="Times New Roman" panose="02020603050405020304" pitchFamily="18" charset="0"/>
                <a:ea typeface="楷体_GB2312" pitchFamily="49" charset="-122"/>
                <a:sym typeface="+mn-ea"/>
              </a:rPr>
              <a:t>算法完成下述学生选课的例子</a:t>
            </a:r>
            <a:endParaRPr lang="zh-CN" altLang="en-US" sz="20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5.3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决策树（</a:t>
            </a:r>
            <a:r>
              <a:rPr lang="zh-CN" altLang="en-US"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Decision Tree</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a:t>
            </a: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90851"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eaLnBrk="1" hangingPunct="1">
              <a:lnSpc>
                <a:spcPct val="150000"/>
              </a:lnSpc>
              <a:buFont typeface="Wingdings" panose="05000000000000000000" charset="0"/>
              <a:buNone/>
            </a:pP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3</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ID3</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算法</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实例（例</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5.1</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p>
        </p:txBody>
      </p:sp>
      <p:graphicFrame>
        <p:nvGraphicFramePr>
          <p:cNvPr id="59465" name="Group 73"/>
          <p:cNvGraphicFramePr>
            <a:graphicFrameLocks noGrp="1"/>
          </p:cNvGraphicFramePr>
          <p:nvPr>
            <p:custDataLst>
              <p:tags r:id="rId2"/>
            </p:custDataLst>
          </p:nvPr>
        </p:nvGraphicFramePr>
        <p:xfrm>
          <a:off x="850900" y="1726248"/>
          <a:ext cx="6806883" cy="3657703"/>
        </p:xfrm>
        <a:graphic>
          <a:graphicData uri="http://schemas.openxmlformats.org/drawingml/2006/table">
            <a:tbl>
              <a:tblPr/>
              <a:tblGrid>
                <a:gridCol w="1008063">
                  <a:extLst>
                    <a:ext uri="{9D8B030D-6E8A-4147-A177-3AD203B41FA5}">
                      <a16:colId xmlns:a16="http://schemas.microsoft.com/office/drawing/2014/main" val="20000"/>
                    </a:ext>
                  </a:extLst>
                </a:gridCol>
                <a:gridCol w="1304925">
                  <a:extLst>
                    <a:ext uri="{9D8B030D-6E8A-4147-A177-3AD203B41FA5}">
                      <a16:colId xmlns:a16="http://schemas.microsoft.com/office/drawing/2014/main" val="20001"/>
                    </a:ext>
                  </a:extLst>
                </a:gridCol>
                <a:gridCol w="1336675">
                  <a:extLst>
                    <a:ext uri="{9D8B030D-6E8A-4147-A177-3AD203B41FA5}">
                      <a16:colId xmlns:a16="http://schemas.microsoft.com/office/drawing/2014/main" val="20002"/>
                    </a:ext>
                  </a:extLst>
                </a:gridCol>
                <a:gridCol w="1362075">
                  <a:extLst>
                    <a:ext uri="{9D8B030D-6E8A-4147-A177-3AD203B41FA5}">
                      <a16:colId xmlns:a16="http://schemas.microsoft.com/office/drawing/2014/main" val="20003"/>
                    </a:ext>
                  </a:extLst>
                </a:gridCol>
                <a:gridCol w="1795145">
                  <a:extLst>
                    <a:ext uri="{9D8B030D-6E8A-4147-A177-3AD203B41FA5}">
                      <a16:colId xmlns:a16="http://schemas.microsoft.com/office/drawing/2014/main" val="20004"/>
                    </a:ext>
                  </a:extLst>
                </a:gridCol>
              </a:tblGrid>
              <a:tr h="365760">
                <a:tc row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dirty="0">
                          <a:ln>
                            <a:noFill/>
                          </a:ln>
                          <a:solidFill>
                            <a:srgbClr val="0000CC"/>
                          </a:solidFill>
                          <a:effectLst/>
                          <a:latin typeface="Times New Roman" panose="02020603050405020304" pitchFamily="18" charset="0"/>
                          <a:ea typeface="楷体_GB2312" pitchFamily="49" charset="-122"/>
                        </a:rPr>
                        <a:t>序号</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a:ln>
                            <a:noFill/>
                          </a:ln>
                          <a:solidFill>
                            <a:srgbClr val="0000CC"/>
                          </a:solidFill>
                          <a:effectLst/>
                          <a:latin typeface="Times New Roman" panose="02020603050405020304" pitchFamily="18" charset="0"/>
                          <a:ea typeface="楷体_GB2312" pitchFamily="49" charset="-122"/>
                        </a:rPr>
                        <a:t>属性值（</a:t>
                      </a:r>
                      <a:r>
                        <a:rPr kumimoji="0" lang="en-US" altLang="zh-CN" sz="1800" b="1" i="1" u="none" strike="noStrike" cap="none" normalizeH="0" baseline="0">
                          <a:ln>
                            <a:noFill/>
                          </a:ln>
                          <a:solidFill>
                            <a:srgbClr val="0000CC"/>
                          </a:solidFill>
                          <a:effectLst/>
                          <a:latin typeface="Times New Roman" panose="02020603050405020304" pitchFamily="18" charset="0"/>
                          <a:ea typeface="楷体_GB2312" pitchFamily="49" charset="-122"/>
                        </a:rPr>
                        <a:t>X</a:t>
                      </a:r>
                      <a:r>
                        <a:rPr kumimoji="0" lang="zh-CN" altLang="en-US" sz="1800" b="1" i="0" u="none" strike="noStrike" cap="none" normalizeH="0" baseline="0">
                          <a:ln>
                            <a:noFill/>
                          </a:ln>
                          <a:solidFill>
                            <a:srgbClr val="0000CC"/>
                          </a:solidFill>
                          <a:effectLst/>
                          <a:latin typeface="Times New Roman" panose="02020603050405020304" pitchFamily="18" charset="0"/>
                          <a:ea typeface="楷体_GB2312" pitchFamily="49" charset="-122"/>
                        </a:rPr>
                        <a:t>）</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N"/>
                    </a:p>
                  </a:txBody>
                  <a:tcPr/>
                </a:tc>
                <a:tc hMerge="1">
                  <a:txBody>
                    <a:bodyPr/>
                    <a:lstStyle/>
                    <a:p>
                      <a:endParaRPr lang="en-CN"/>
                    </a:p>
                  </a:txBody>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dirty="0">
                          <a:ln>
                            <a:noFill/>
                          </a:ln>
                          <a:solidFill>
                            <a:srgbClr val="0000CC"/>
                          </a:solidFill>
                          <a:effectLst/>
                          <a:latin typeface="Times New Roman" panose="02020603050405020304" pitchFamily="18" charset="0"/>
                          <a:ea typeface="楷体_GB2312" pitchFamily="49" charset="-122"/>
                        </a:rPr>
                        <a:t>决策方案（</a:t>
                      </a:r>
                      <a:r>
                        <a:rPr lang="en-US" altLang="zh-CN" sz="1800" b="1" i="1">
                          <a:ln>
                            <a:noFill/>
                          </a:ln>
                          <a:solidFill>
                            <a:srgbClr val="0000CC"/>
                          </a:solidFill>
                          <a:effectLst/>
                          <a:latin typeface="Times New Roman" panose="02020603050405020304" pitchFamily="18" charset="0"/>
                          <a:ea typeface="楷体_GB2312" pitchFamily="49" charset="-122"/>
                          <a:sym typeface="+mn-ea"/>
                        </a:rPr>
                        <a:t>Y</a:t>
                      </a:r>
                      <a:r>
                        <a:rPr kumimoji="0" lang="zh-CN" altLang="en-US" sz="1800" b="1" i="0" u="none" strike="noStrike" cap="none" normalizeH="0" baseline="0" dirty="0">
                          <a:ln>
                            <a:noFill/>
                          </a:ln>
                          <a:solidFill>
                            <a:srgbClr val="0000CC"/>
                          </a:solidFill>
                          <a:effectLst/>
                          <a:latin typeface="Times New Roman" panose="02020603050405020304" pitchFamily="18" charset="0"/>
                          <a:ea typeface="楷体_GB2312" pitchFamily="49" charset="-122"/>
                        </a:rPr>
                        <a:t>）</a:t>
                      </a: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dirty="0" err="1">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1" u="none" strike="noStrike" cap="none" normalizeH="0" baseline="-25000" dirty="0" err="1">
                          <a:ln>
                            <a:noFill/>
                          </a:ln>
                          <a:solidFill>
                            <a:srgbClr val="0000CC"/>
                          </a:solidFill>
                          <a:effectLst/>
                          <a:latin typeface="Times New Roman" panose="02020603050405020304" pitchFamily="18" charset="0"/>
                          <a:ea typeface="宋体" panose="02010600030101010101" pitchFamily="2" charset="-122"/>
                        </a:rPr>
                        <a:t>j</a:t>
                      </a:r>
                      <a:endParaRPr kumimoji="0" lang="en-US" altLang="zh-CN" sz="1800" b="1" i="1" u="none" strike="noStrike" cap="none" normalizeH="0" baseline="-25000" dirty="0">
                        <a:ln>
                          <a:noFill/>
                        </a:ln>
                        <a:solidFill>
                          <a:srgbClr val="0000CC"/>
                        </a:solidFill>
                        <a:effectLst/>
                        <a:latin typeface="Times New Roman" panose="02020603050405020304" pitchFamily="18" charset="0"/>
                        <a:ea typeface="宋体" panose="02010600030101010101" pitchFamily="2"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91">
                <a:tc vMerge="1">
                  <a:txBody>
                    <a:bodyPr/>
                    <a:lstStyle/>
                    <a:p>
                      <a:endParaRPr lang="en-CN"/>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x</a:t>
                      </a:r>
                      <a:r>
                        <a:rPr kumimoji="0" lang="en-US" altLang="zh-CN" sz="1800" b="1" i="0" u="none" strike="noStrike" cap="none" normalizeH="0" baseline="-25000" dirty="0">
                          <a:ln>
                            <a:noFill/>
                          </a:ln>
                          <a:solidFill>
                            <a:srgbClr val="0000CC"/>
                          </a:solidFill>
                          <a:effectLst/>
                          <a:latin typeface="Times New Roman" panose="02020603050405020304" pitchFamily="18" charset="0"/>
                          <a:ea typeface="宋体" panose="02010600030101010101" pitchFamily="2" charset="-122"/>
                        </a:rPr>
                        <a:t>1</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（层次）</a:t>
                      </a:r>
                      <a:endParaRPr kumimoji="0" lang="en-US" altLang="zh-CN"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altLang="zh-CN" sz="1800" b="1" i="1"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x</a:t>
                      </a:r>
                      <a:r>
                        <a:rPr kumimoji="0" lang="en-US" altLang="zh-CN" sz="1800" b="1" i="0" u="none" strike="noStrike" cap="none" normalizeH="0" baseline="-25000" dirty="0">
                          <a:ln>
                            <a:noFill/>
                          </a:ln>
                          <a:solidFill>
                            <a:srgbClr val="0000CC"/>
                          </a:solidFill>
                          <a:effectLst/>
                          <a:latin typeface="Times New Roman" panose="02020603050405020304" pitchFamily="18" charset="0"/>
                          <a:ea typeface="宋体" panose="02010600030101010101" pitchFamily="2" charset="-122"/>
                        </a:rPr>
                        <a:t>2</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（专业）</a:t>
                      </a:r>
                      <a:endParaRPr kumimoji="0" lang="en-US" altLang="zh-CN" sz="1800" b="1" i="0" u="none" strike="noStrike" cap="none" normalizeH="0" baseline="-25000" dirty="0">
                        <a:ln>
                          <a:noFill/>
                        </a:ln>
                        <a:solidFill>
                          <a:srgbClr val="0000CC"/>
                        </a:solidFill>
                        <a:effectLst/>
                        <a:latin typeface="Times New Roman" panose="02020603050405020304" pitchFamily="18" charset="0"/>
                        <a:ea typeface="宋体" panose="02010600030101010101" pitchFamily="2"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altLang="zh-CN" sz="1800" b="1" i="1"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x</a:t>
                      </a:r>
                      <a:r>
                        <a:rPr kumimoji="0" lang="en-US" altLang="zh-CN" sz="1800" b="1" i="0" u="none" strike="noStrike" cap="none" normalizeH="0" baseline="-25000" dirty="0">
                          <a:ln>
                            <a:noFill/>
                          </a:ln>
                          <a:solidFill>
                            <a:srgbClr val="0000CC"/>
                          </a:solidFill>
                          <a:effectLst/>
                          <a:latin typeface="Times New Roman" panose="02020603050405020304" pitchFamily="18" charset="0"/>
                          <a:ea typeface="宋体" panose="02010600030101010101" pitchFamily="2" charset="-122"/>
                        </a:rPr>
                        <a:t>3</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（学否）</a:t>
                      </a:r>
                      <a:endParaRPr kumimoji="0" lang="en-US" altLang="zh-CN" sz="1800" b="1" i="0" u="none" strike="noStrike" cap="none" normalizeH="0" baseline="-25000" dirty="0">
                        <a:ln>
                          <a:noFill/>
                        </a:ln>
                        <a:solidFill>
                          <a:srgbClr val="0000CC"/>
                        </a:solidFill>
                        <a:effectLst/>
                        <a:latin typeface="Times New Roman" panose="02020603050405020304" pitchFamily="18" charset="0"/>
                        <a:ea typeface="宋体" panose="02010600030101010101" pitchFamily="2"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CN"/>
                    </a:p>
                  </a:txBody>
                  <a:tcPr/>
                </a:tc>
                <a:extLst>
                  <a:ext uri="{0D108BD9-81ED-4DB2-BD59-A6C34878D82A}">
                    <a16:rowId xmlns:a16="http://schemas.microsoft.com/office/drawing/2014/main" val="10001"/>
                  </a:ext>
                </a:extLst>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4</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5</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6</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7</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8</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6" name="文本框 5"/>
          <p:cNvSpPr txBox="1"/>
          <p:nvPr/>
        </p:nvSpPr>
        <p:spPr>
          <a:xfrm>
            <a:off x="850900" y="5835650"/>
            <a:ext cx="4213860" cy="398780"/>
          </a:xfrm>
          <a:prstGeom prst="rect">
            <a:avLst/>
          </a:prstGeom>
          <a:noFill/>
        </p:spPr>
        <p:txBody>
          <a:bodyPr wrap="square" rtlCol="0" anchor="t">
            <a:spAutoFit/>
          </a:bodyPr>
          <a:lstStyle/>
          <a:p>
            <a:r>
              <a:rPr lang="zh-CN" altLang="en-US" sz="2000" b="1" dirty="0">
                <a:solidFill>
                  <a:srgbClr val="0000CC"/>
                </a:solidFill>
                <a:latin typeface="Times New Roman" panose="02020603050405020304" pitchFamily="18" charset="0"/>
                <a:ea typeface="楷体_GB2312" pitchFamily="49" charset="-122"/>
                <a:sym typeface="+mn-ea"/>
              </a:rPr>
              <a:t>用</a:t>
            </a:r>
            <a:r>
              <a:rPr lang="en-US" altLang="zh-CN" sz="2000" b="1" dirty="0">
                <a:solidFill>
                  <a:srgbClr val="0000CC"/>
                </a:solidFill>
                <a:latin typeface="Times New Roman" panose="02020603050405020304" pitchFamily="18" charset="0"/>
                <a:ea typeface="楷体_GB2312" pitchFamily="49" charset="-122"/>
                <a:sym typeface="+mn-ea"/>
              </a:rPr>
              <a:t>ID3</a:t>
            </a:r>
            <a:r>
              <a:rPr lang="zh-CN" altLang="en-US" sz="2000" b="1" dirty="0">
                <a:solidFill>
                  <a:srgbClr val="0000CC"/>
                </a:solidFill>
                <a:latin typeface="Times New Roman" panose="02020603050405020304" pitchFamily="18" charset="0"/>
                <a:ea typeface="楷体_GB2312" pitchFamily="49" charset="-122"/>
                <a:sym typeface="+mn-ea"/>
              </a:rPr>
              <a:t>算法完成下述学生选课的例子</a:t>
            </a:r>
            <a:endParaRPr lang="zh-CN" altLang="en-US" sz="2000"/>
          </a:p>
        </p:txBody>
      </p:sp>
      <p:sp>
        <p:nvSpPr>
          <p:cNvPr id="2" name="文本框 1"/>
          <p:cNvSpPr txBox="1"/>
          <p:nvPr/>
        </p:nvSpPr>
        <p:spPr>
          <a:xfrm>
            <a:off x="7934325" y="1726565"/>
            <a:ext cx="3856355" cy="3169285"/>
          </a:xfrm>
          <a:prstGeom prst="rect">
            <a:avLst/>
          </a:prstGeom>
          <a:noFill/>
        </p:spPr>
        <p:txBody>
          <a:bodyPr wrap="square" rtlCol="0" anchor="t">
            <a:spAutoFit/>
          </a:bodyPr>
          <a:lstStyle/>
          <a:p>
            <a:r>
              <a:rPr lang="zh-CN" altLang="en-US" sz="2000" b="1" dirty="0">
                <a:solidFill>
                  <a:srgbClr val="0000CC"/>
                </a:solidFill>
                <a:latin typeface="Times New Roman" panose="02020603050405020304" pitchFamily="18" charset="0"/>
                <a:ea typeface="楷体_GB2312" pitchFamily="49" charset="-122"/>
                <a:sym typeface="+mn-ea"/>
              </a:rPr>
              <a:t>以</a:t>
            </a:r>
            <a:r>
              <a:rPr lang="en-US" altLang="zh-CN" sz="2000" b="1" dirty="0">
                <a:solidFill>
                  <a:srgbClr val="0000CC"/>
                </a:solidFill>
                <a:latin typeface="Times New Roman" panose="02020603050405020304" pitchFamily="18" charset="0"/>
                <a:ea typeface="楷体_GB2312" pitchFamily="49" charset="-122"/>
                <a:sym typeface="+mn-ea"/>
              </a:rPr>
              <a:t>(</a:t>
            </a:r>
            <a:r>
              <a:rPr lang="en-US" altLang="zh-CN" sz="2000" b="1" i="1" dirty="0">
                <a:solidFill>
                  <a:srgbClr val="0000CC"/>
                </a:solidFill>
                <a:latin typeface="Times New Roman" panose="02020603050405020304" pitchFamily="18" charset="0"/>
                <a:ea typeface="楷体_GB2312" pitchFamily="49" charset="-122"/>
                <a:sym typeface="+mn-ea"/>
              </a:rPr>
              <a:t>S</a:t>
            </a:r>
            <a:r>
              <a:rPr lang="en-US" altLang="zh-CN" sz="2000" b="1" dirty="0">
                <a:solidFill>
                  <a:srgbClr val="0000CC"/>
                </a:solidFill>
                <a:latin typeface="Times New Roman" panose="02020603050405020304" pitchFamily="18" charset="0"/>
                <a:ea typeface="楷体_GB2312" pitchFamily="49" charset="-122"/>
                <a:sym typeface="+mn-ea"/>
              </a:rPr>
              <a:t>,</a:t>
            </a:r>
            <a:r>
              <a:rPr lang="en-US" altLang="zh-CN" sz="2000" b="1" i="1" dirty="0">
                <a:solidFill>
                  <a:srgbClr val="0000CC"/>
                </a:solidFill>
                <a:latin typeface="Times New Roman" panose="02020603050405020304" pitchFamily="18" charset="0"/>
                <a:ea typeface="楷体_GB2312" pitchFamily="49" charset="-122"/>
                <a:sym typeface="+mn-ea"/>
              </a:rPr>
              <a:t>X</a:t>
            </a:r>
            <a:r>
              <a:rPr lang="en-US" altLang="zh-CN" sz="2000" b="1" dirty="0">
                <a:solidFill>
                  <a:srgbClr val="0000CC"/>
                </a:solidFill>
                <a:latin typeface="Times New Roman" panose="02020603050405020304" pitchFamily="18" charset="0"/>
                <a:ea typeface="楷体_GB2312" pitchFamily="49" charset="-122"/>
                <a:sym typeface="+mn-ea"/>
              </a:rPr>
              <a:t>)</a:t>
            </a:r>
            <a:r>
              <a:rPr lang="zh-CN" altLang="en-US" sz="2000" b="1" dirty="0">
                <a:solidFill>
                  <a:srgbClr val="0000CC"/>
                </a:solidFill>
                <a:latin typeface="Times New Roman" panose="02020603050405020304" pitchFamily="18" charset="0"/>
                <a:ea typeface="楷体_GB2312" pitchFamily="49" charset="-122"/>
                <a:sym typeface="+mn-ea"/>
              </a:rPr>
              <a:t>为根节点，按照信息熵下降最大的原则来构造决策树。计算根节点的信息熵：</a:t>
            </a:r>
          </a:p>
          <a:p>
            <a:endParaRPr lang="zh-CN" altLang="en-US" sz="2000" b="1" dirty="0">
              <a:solidFill>
                <a:srgbClr val="0000CC"/>
              </a:solidFill>
              <a:latin typeface="Times New Roman" panose="02020603050405020304" pitchFamily="18" charset="0"/>
              <a:ea typeface="楷体_GB2312" pitchFamily="49" charset="-122"/>
              <a:sym typeface="+mn-ea"/>
            </a:endParaRPr>
          </a:p>
          <a:p>
            <a:endParaRPr lang="zh-CN" altLang="en-US" sz="2000" b="1" dirty="0">
              <a:solidFill>
                <a:srgbClr val="0000CC"/>
              </a:solidFill>
              <a:latin typeface="Times New Roman" panose="02020603050405020304" pitchFamily="18" charset="0"/>
              <a:ea typeface="楷体_GB2312" pitchFamily="49" charset="-122"/>
              <a:sym typeface="+mn-ea"/>
            </a:endParaRPr>
          </a:p>
          <a:p>
            <a:endParaRPr lang="zh-CN" altLang="en-US" sz="2000" b="1" dirty="0">
              <a:solidFill>
                <a:srgbClr val="0000CC"/>
              </a:solidFill>
              <a:latin typeface="Times New Roman" panose="02020603050405020304" pitchFamily="18" charset="0"/>
              <a:ea typeface="楷体_GB2312" pitchFamily="49" charset="-122"/>
              <a:sym typeface="+mn-ea"/>
            </a:endParaRPr>
          </a:p>
          <a:p>
            <a:endParaRPr lang="zh-CN" altLang="en-US" sz="2000" b="1" dirty="0">
              <a:solidFill>
                <a:srgbClr val="0000CC"/>
              </a:solidFill>
              <a:latin typeface="Times New Roman" panose="02020603050405020304" pitchFamily="18" charset="0"/>
              <a:ea typeface="楷体_GB2312" pitchFamily="49" charset="-122"/>
              <a:sym typeface="+mn-ea"/>
            </a:endParaRPr>
          </a:p>
          <a:p>
            <a:endParaRPr lang="zh-CN" altLang="en-US" sz="2000" b="1" dirty="0">
              <a:solidFill>
                <a:srgbClr val="0000CC"/>
              </a:solidFill>
              <a:latin typeface="Times New Roman" panose="02020603050405020304" pitchFamily="18" charset="0"/>
              <a:ea typeface="楷体_GB2312" pitchFamily="49" charset="-122"/>
              <a:sym typeface="+mn-ea"/>
            </a:endParaRPr>
          </a:p>
          <a:p>
            <a:r>
              <a:rPr lang="zh-CN" altLang="en-US" sz="2000" b="1" dirty="0">
                <a:solidFill>
                  <a:srgbClr val="0000CC"/>
                </a:solidFill>
                <a:latin typeface="Times New Roman" panose="02020603050405020304" pitchFamily="18" charset="0"/>
                <a:ea typeface="楷体_GB2312" pitchFamily="49" charset="-122"/>
                <a:sym typeface="+mn-ea"/>
              </a:rPr>
              <a:t>计算根节点</a:t>
            </a:r>
            <a:r>
              <a:rPr lang="en-US" altLang="zh-CN" sz="2000" b="1" dirty="0">
                <a:solidFill>
                  <a:srgbClr val="0000CC"/>
                </a:solidFill>
                <a:latin typeface="Times New Roman" panose="02020603050405020304" pitchFamily="18" charset="0"/>
                <a:ea typeface="楷体_GB2312" pitchFamily="49" charset="-122"/>
                <a:sym typeface="+mn-ea"/>
              </a:rPr>
              <a:t>(</a:t>
            </a:r>
            <a:r>
              <a:rPr lang="en-US" altLang="zh-CN" sz="2000" b="1" i="1" dirty="0">
                <a:solidFill>
                  <a:srgbClr val="0000CC"/>
                </a:solidFill>
                <a:latin typeface="Times New Roman" panose="02020603050405020304" pitchFamily="18" charset="0"/>
                <a:ea typeface="楷体_GB2312" pitchFamily="49" charset="-122"/>
                <a:sym typeface="+mn-ea"/>
              </a:rPr>
              <a:t>S</a:t>
            </a:r>
            <a:r>
              <a:rPr lang="en-US" altLang="zh-CN" sz="2000" b="1" dirty="0">
                <a:solidFill>
                  <a:srgbClr val="0000CC"/>
                </a:solidFill>
                <a:latin typeface="Times New Roman" panose="02020603050405020304" pitchFamily="18" charset="0"/>
                <a:ea typeface="楷体_GB2312" pitchFamily="49" charset="-122"/>
                <a:sym typeface="+mn-ea"/>
              </a:rPr>
              <a:t>,</a:t>
            </a:r>
            <a:r>
              <a:rPr lang="en-US" altLang="zh-CN" sz="2000" b="1" i="1" dirty="0">
                <a:solidFill>
                  <a:srgbClr val="0000CC"/>
                </a:solidFill>
                <a:latin typeface="Times New Roman" panose="02020603050405020304" pitchFamily="18" charset="0"/>
                <a:ea typeface="楷体_GB2312" pitchFamily="49" charset="-122"/>
                <a:sym typeface="+mn-ea"/>
              </a:rPr>
              <a:t>X</a:t>
            </a:r>
            <a:r>
              <a:rPr lang="en-US" altLang="zh-CN" sz="2000" b="1" dirty="0">
                <a:solidFill>
                  <a:srgbClr val="0000CC"/>
                </a:solidFill>
                <a:latin typeface="Times New Roman" panose="02020603050405020304" pitchFamily="18" charset="0"/>
                <a:ea typeface="楷体_GB2312" pitchFamily="49" charset="-122"/>
                <a:sym typeface="+mn-ea"/>
              </a:rPr>
              <a:t>)</a:t>
            </a:r>
            <a:r>
              <a:rPr lang="zh-CN" altLang="en-US" sz="2000" b="1" dirty="0">
                <a:solidFill>
                  <a:srgbClr val="0000CC"/>
                </a:solidFill>
                <a:latin typeface="Times New Roman" panose="02020603050405020304" pitchFamily="18" charset="0"/>
                <a:ea typeface="楷体_GB2312" pitchFamily="49" charset="-122"/>
                <a:sym typeface="+mn-ea"/>
              </a:rPr>
              <a:t>关于每个属性（特征）的加权信息熵：</a:t>
            </a:r>
          </a:p>
        </p:txBody>
      </p:sp>
      <p:graphicFrame>
        <p:nvGraphicFramePr>
          <p:cNvPr id="49156" name="Object 4"/>
          <p:cNvGraphicFramePr>
            <a:graphicFrameLocks noChangeAspect="1"/>
          </p:cNvGraphicFramePr>
          <p:nvPr/>
        </p:nvGraphicFramePr>
        <p:xfrm>
          <a:off x="8077200" y="2604770"/>
          <a:ext cx="3270885" cy="1536700"/>
        </p:xfrm>
        <a:graphic>
          <a:graphicData uri="http://schemas.openxmlformats.org/presentationml/2006/ole">
            <mc:AlternateContent xmlns:mc="http://schemas.openxmlformats.org/markup-compatibility/2006">
              <mc:Choice xmlns:v="urn:schemas-microsoft-com:vml" Requires="v">
                <p:oleObj spid="_x0000_s4139" r:id="rId4" imgW="2362200" imgH="1104900" progId="Equation.3">
                  <p:embed/>
                </p:oleObj>
              </mc:Choice>
              <mc:Fallback>
                <p:oleObj r:id="rId4" imgW="2362200" imgH="1104900" progId="Equation.3">
                  <p:embed/>
                  <p:pic>
                    <p:nvPicPr>
                      <p:cNvPr id="0" name="图片 3075"/>
                      <p:cNvPicPr/>
                      <p:nvPr/>
                    </p:nvPicPr>
                    <p:blipFill>
                      <a:blip r:embed="rId5"/>
                      <a:stretch>
                        <a:fillRect/>
                      </a:stretch>
                    </p:blipFill>
                    <p:spPr>
                      <a:xfrm>
                        <a:off x="8077200" y="2604770"/>
                        <a:ext cx="3270885" cy="1536700"/>
                      </a:xfrm>
                      <a:prstGeom prst="rect">
                        <a:avLst/>
                      </a:prstGeom>
                      <a:noFill/>
                      <a:ln w="38100">
                        <a:noFill/>
                        <a:miter/>
                      </a:ln>
                    </p:spPr>
                  </p:pic>
                </p:oleObj>
              </mc:Fallback>
            </mc:AlternateContent>
          </a:graphicData>
        </a:graphic>
      </p:graphicFrame>
      <p:graphicFrame>
        <p:nvGraphicFramePr>
          <p:cNvPr id="7" name="Object 4"/>
          <p:cNvGraphicFramePr>
            <a:graphicFrameLocks noChangeAspect="1"/>
          </p:cNvGraphicFramePr>
          <p:nvPr/>
        </p:nvGraphicFramePr>
        <p:xfrm>
          <a:off x="7934008" y="4815205"/>
          <a:ext cx="4146550" cy="638810"/>
        </p:xfrm>
        <a:graphic>
          <a:graphicData uri="http://schemas.openxmlformats.org/presentationml/2006/ole">
            <mc:AlternateContent xmlns:mc="http://schemas.openxmlformats.org/markup-compatibility/2006">
              <mc:Choice xmlns:v="urn:schemas-microsoft-com:vml" Requires="v">
                <p:oleObj spid="_x0000_s4140" r:id="rId6" imgW="3238500" imgH="584200" progId="Equation.3">
                  <p:embed/>
                </p:oleObj>
              </mc:Choice>
              <mc:Fallback>
                <p:oleObj r:id="rId6" imgW="3238500" imgH="584200" progId="Equation.3">
                  <p:embed/>
                  <p:pic>
                    <p:nvPicPr>
                      <p:cNvPr id="0" name="图片 3075"/>
                      <p:cNvPicPr/>
                      <p:nvPr/>
                    </p:nvPicPr>
                    <p:blipFill>
                      <a:blip r:embed="rId7"/>
                      <a:stretch>
                        <a:fillRect/>
                      </a:stretch>
                    </p:blipFill>
                    <p:spPr>
                      <a:xfrm>
                        <a:off x="7934008" y="4815205"/>
                        <a:ext cx="4146550" cy="638810"/>
                      </a:xfrm>
                      <a:prstGeom prst="rect">
                        <a:avLst/>
                      </a:prstGeom>
                      <a:noFill/>
                      <a:ln w="38100">
                        <a:noFill/>
                        <a:miter/>
                      </a:ln>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5.3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决策树（</a:t>
            </a:r>
            <a:r>
              <a:rPr lang="zh-CN" altLang="en-US"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Decision Tree</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a:t>
            </a: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90851"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eaLnBrk="1" hangingPunct="1">
              <a:lnSpc>
                <a:spcPct val="150000"/>
              </a:lnSpc>
              <a:buFont typeface="Wingdings" panose="05000000000000000000" charset="0"/>
              <a:buNone/>
            </a:pP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3</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ID3</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算法</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实例（例</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5.1</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p>
        </p:txBody>
      </p:sp>
      <p:graphicFrame>
        <p:nvGraphicFramePr>
          <p:cNvPr id="59465" name="Group 73"/>
          <p:cNvGraphicFramePr>
            <a:graphicFrameLocks noGrp="1"/>
          </p:cNvGraphicFramePr>
          <p:nvPr>
            <p:custDataLst>
              <p:tags r:id="rId2"/>
            </p:custDataLst>
          </p:nvPr>
        </p:nvGraphicFramePr>
        <p:xfrm>
          <a:off x="850900" y="1726248"/>
          <a:ext cx="6806883" cy="3657749"/>
        </p:xfrm>
        <a:graphic>
          <a:graphicData uri="http://schemas.openxmlformats.org/drawingml/2006/table">
            <a:tbl>
              <a:tblPr/>
              <a:tblGrid>
                <a:gridCol w="1008063">
                  <a:extLst>
                    <a:ext uri="{9D8B030D-6E8A-4147-A177-3AD203B41FA5}">
                      <a16:colId xmlns:a16="http://schemas.microsoft.com/office/drawing/2014/main" val="20000"/>
                    </a:ext>
                  </a:extLst>
                </a:gridCol>
                <a:gridCol w="1304925">
                  <a:extLst>
                    <a:ext uri="{9D8B030D-6E8A-4147-A177-3AD203B41FA5}">
                      <a16:colId xmlns:a16="http://schemas.microsoft.com/office/drawing/2014/main" val="20001"/>
                    </a:ext>
                  </a:extLst>
                </a:gridCol>
                <a:gridCol w="1336675">
                  <a:extLst>
                    <a:ext uri="{9D8B030D-6E8A-4147-A177-3AD203B41FA5}">
                      <a16:colId xmlns:a16="http://schemas.microsoft.com/office/drawing/2014/main" val="20002"/>
                    </a:ext>
                  </a:extLst>
                </a:gridCol>
                <a:gridCol w="1362075">
                  <a:extLst>
                    <a:ext uri="{9D8B030D-6E8A-4147-A177-3AD203B41FA5}">
                      <a16:colId xmlns:a16="http://schemas.microsoft.com/office/drawing/2014/main" val="20003"/>
                    </a:ext>
                  </a:extLst>
                </a:gridCol>
                <a:gridCol w="1795145">
                  <a:extLst>
                    <a:ext uri="{9D8B030D-6E8A-4147-A177-3AD203B41FA5}">
                      <a16:colId xmlns:a16="http://schemas.microsoft.com/office/drawing/2014/main" val="20004"/>
                    </a:ext>
                  </a:extLst>
                </a:gridCol>
              </a:tblGrid>
              <a:tr h="365760">
                <a:tc row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dirty="0">
                          <a:ln>
                            <a:noFill/>
                          </a:ln>
                          <a:solidFill>
                            <a:srgbClr val="0000CC"/>
                          </a:solidFill>
                          <a:effectLst/>
                          <a:latin typeface="Times New Roman" panose="02020603050405020304" pitchFamily="18" charset="0"/>
                          <a:ea typeface="楷体_GB2312" pitchFamily="49" charset="-122"/>
                        </a:rPr>
                        <a:t>序号</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a:ln>
                            <a:noFill/>
                          </a:ln>
                          <a:solidFill>
                            <a:srgbClr val="0000CC"/>
                          </a:solidFill>
                          <a:effectLst/>
                          <a:latin typeface="Times New Roman" panose="02020603050405020304" pitchFamily="18" charset="0"/>
                          <a:ea typeface="楷体_GB2312" pitchFamily="49" charset="-122"/>
                        </a:rPr>
                        <a:t>属性值（</a:t>
                      </a:r>
                      <a:r>
                        <a:rPr kumimoji="0" lang="en-US" altLang="zh-CN" sz="1800" b="1" i="1" u="none" strike="noStrike" cap="none" normalizeH="0" baseline="0">
                          <a:ln>
                            <a:noFill/>
                          </a:ln>
                          <a:solidFill>
                            <a:srgbClr val="0000CC"/>
                          </a:solidFill>
                          <a:effectLst/>
                          <a:latin typeface="Times New Roman" panose="02020603050405020304" pitchFamily="18" charset="0"/>
                          <a:ea typeface="楷体_GB2312" pitchFamily="49" charset="-122"/>
                        </a:rPr>
                        <a:t>X</a:t>
                      </a:r>
                      <a:r>
                        <a:rPr kumimoji="0" lang="zh-CN" altLang="en-US" sz="1800" b="1" i="0" u="none" strike="noStrike" cap="none" normalizeH="0" baseline="0">
                          <a:ln>
                            <a:noFill/>
                          </a:ln>
                          <a:solidFill>
                            <a:srgbClr val="0000CC"/>
                          </a:solidFill>
                          <a:effectLst/>
                          <a:latin typeface="Times New Roman" panose="02020603050405020304" pitchFamily="18" charset="0"/>
                          <a:ea typeface="楷体_GB2312" pitchFamily="49" charset="-122"/>
                        </a:rPr>
                        <a:t>）</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N"/>
                    </a:p>
                  </a:txBody>
                  <a:tcPr/>
                </a:tc>
                <a:tc hMerge="1">
                  <a:txBody>
                    <a:bodyPr/>
                    <a:lstStyle/>
                    <a:p>
                      <a:endParaRPr lang="en-CN"/>
                    </a:p>
                  </a:txBody>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dirty="0">
                          <a:ln>
                            <a:noFill/>
                          </a:ln>
                          <a:solidFill>
                            <a:srgbClr val="0000CC"/>
                          </a:solidFill>
                          <a:effectLst/>
                          <a:latin typeface="Times New Roman" panose="02020603050405020304" pitchFamily="18" charset="0"/>
                          <a:ea typeface="楷体_GB2312" pitchFamily="49" charset="-122"/>
                        </a:rPr>
                        <a:t>决策方案（</a:t>
                      </a:r>
                      <a:r>
                        <a:rPr lang="en-US" altLang="zh-CN" sz="1800" b="1" i="1">
                          <a:ln>
                            <a:noFill/>
                          </a:ln>
                          <a:solidFill>
                            <a:srgbClr val="0000CC"/>
                          </a:solidFill>
                          <a:effectLst/>
                          <a:latin typeface="Times New Roman" panose="02020603050405020304" pitchFamily="18" charset="0"/>
                          <a:ea typeface="楷体_GB2312" pitchFamily="49" charset="-122"/>
                          <a:sym typeface="+mn-ea"/>
                        </a:rPr>
                        <a:t>Y</a:t>
                      </a:r>
                      <a:r>
                        <a:rPr kumimoji="0" lang="zh-CN" altLang="en-US" sz="1800" b="1" i="0" u="none" strike="noStrike" cap="none" normalizeH="0" baseline="0" dirty="0">
                          <a:ln>
                            <a:noFill/>
                          </a:ln>
                          <a:solidFill>
                            <a:srgbClr val="0000CC"/>
                          </a:solidFill>
                          <a:effectLst/>
                          <a:latin typeface="Times New Roman" panose="02020603050405020304" pitchFamily="18" charset="0"/>
                          <a:ea typeface="楷体_GB2312" pitchFamily="49" charset="-122"/>
                        </a:rPr>
                        <a:t>）</a:t>
                      </a: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dirty="0" err="1">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1" u="none" strike="noStrike" cap="none" normalizeH="0" baseline="-25000" dirty="0" err="1">
                          <a:ln>
                            <a:noFill/>
                          </a:ln>
                          <a:solidFill>
                            <a:srgbClr val="0000CC"/>
                          </a:solidFill>
                          <a:effectLst/>
                          <a:latin typeface="Times New Roman" panose="02020603050405020304" pitchFamily="18" charset="0"/>
                          <a:ea typeface="宋体" panose="02010600030101010101" pitchFamily="2" charset="-122"/>
                        </a:rPr>
                        <a:t>j</a:t>
                      </a:r>
                      <a:endParaRPr kumimoji="0" lang="en-US" altLang="zh-CN" sz="1800" b="1" i="1" u="none" strike="noStrike" cap="none" normalizeH="0" baseline="-25000" dirty="0">
                        <a:ln>
                          <a:noFill/>
                        </a:ln>
                        <a:solidFill>
                          <a:srgbClr val="0000CC"/>
                        </a:solidFill>
                        <a:effectLst/>
                        <a:latin typeface="Times New Roman" panose="02020603050405020304" pitchFamily="18" charset="0"/>
                        <a:ea typeface="宋体" panose="02010600030101010101" pitchFamily="2"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91">
                <a:tc vMerge="1">
                  <a:txBody>
                    <a:bodyPr/>
                    <a:lstStyle/>
                    <a:p>
                      <a:endParaRPr lang="en-CN"/>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x</a:t>
                      </a:r>
                      <a:r>
                        <a:rPr kumimoji="0" lang="en-US" altLang="zh-CN" sz="1800" b="1" i="0" u="none" strike="noStrike" cap="none" normalizeH="0" baseline="-25000" dirty="0">
                          <a:ln>
                            <a:noFill/>
                          </a:ln>
                          <a:solidFill>
                            <a:srgbClr val="0000CC"/>
                          </a:solidFill>
                          <a:effectLst/>
                          <a:latin typeface="Times New Roman" panose="02020603050405020304" pitchFamily="18" charset="0"/>
                          <a:ea typeface="宋体" panose="02010600030101010101" pitchFamily="2" charset="-122"/>
                        </a:rPr>
                        <a:t>1</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（层次）</a:t>
                      </a:r>
                      <a:endParaRPr kumimoji="0" lang="en-US" altLang="zh-CN"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altLang="zh-CN" sz="1800" b="1" i="1"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x</a:t>
                      </a:r>
                      <a:r>
                        <a:rPr kumimoji="0" lang="en-US" altLang="zh-CN" sz="1800" b="1" i="0" u="none" strike="noStrike" cap="none" normalizeH="0" baseline="-25000" dirty="0">
                          <a:ln>
                            <a:noFill/>
                          </a:ln>
                          <a:solidFill>
                            <a:srgbClr val="0000CC"/>
                          </a:solidFill>
                          <a:effectLst/>
                          <a:latin typeface="Times New Roman" panose="02020603050405020304" pitchFamily="18" charset="0"/>
                          <a:ea typeface="宋体" panose="02010600030101010101" pitchFamily="2" charset="-122"/>
                        </a:rPr>
                        <a:t>2</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（专业）</a:t>
                      </a:r>
                      <a:endParaRPr kumimoji="0" lang="en-US" altLang="zh-CN" sz="1800" b="1" i="0" u="none" strike="noStrike" cap="none" normalizeH="0" baseline="-25000" dirty="0">
                        <a:ln>
                          <a:noFill/>
                        </a:ln>
                        <a:solidFill>
                          <a:srgbClr val="0000CC"/>
                        </a:solidFill>
                        <a:effectLst/>
                        <a:latin typeface="Times New Roman" panose="02020603050405020304" pitchFamily="18" charset="0"/>
                        <a:ea typeface="宋体" panose="02010600030101010101" pitchFamily="2"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altLang="zh-CN" sz="1800" b="1" i="1"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x</a:t>
                      </a:r>
                      <a:r>
                        <a:rPr kumimoji="0" lang="en-US" altLang="zh-CN" sz="1800" b="1" i="0" u="none" strike="noStrike" cap="none" normalizeH="0" baseline="-25000" dirty="0">
                          <a:ln>
                            <a:noFill/>
                          </a:ln>
                          <a:solidFill>
                            <a:srgbClr val="0000CC"/>
                          </a:solidFill>
                          <a:effectLst/>
                          <a:latin typeface="Times New Roman" panose="02020603050405020304" pitchFamily="18" charset="0"/>
                          <a:ea typeface="宋体" panose="02010600030101010101" pitchFamily="2" charset="-122"/>
                        </a:rPr>
                        <a:t>3</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（学否）</a:t>
                      </a:r>
                      <a:endParaRPr kumimoji="0" lang="en-US" altLang="zh-CN" sz="1800" b="1" i="0" u="none" strike="noStrike" cap="none" normalizeH="0" baseline="-25000" dirty="0">
                        <a:ln>
                          <a:noFill/>
                        </a:ln>
                        <a:solidFill>
                          <a:srgbClr val="0000CC"/>
                        </a:solidFill>
                        <a:effectLst/>
                        <a:latin typeface="Times New Roman" panose="02020603050405020304" pitchFamily="18" charset="0"/>
                        <a:ea typeface="宋体" panose="02010600030101010101" pitchFamily="2"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CN"/>
                    </a:p>
                  </a:txBody>
                  <a:tcPr/>
                </a:tc>
                <a:extLst>
                  <a:ext uri="{0D108BD9-81ED-4DB2-BD59-A6C34878D82A}">
                    <a16:rowId xmlns:a16="http://schemas.microsoft.com/office/drawing/2014/main" val="10001"/>
                  </a:ext>
                </a:extLst>
              </a:tr>
              <a:tr h="27940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383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6573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4</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2763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5</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79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6</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79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7</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76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8</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6" name="文本框 5"/>
          <p:cNvSpPr txBox="1"/>
          <p:nvPr/>
        </p:nvSpPr>
        <p:spPr>
          <a:xfrm>
            <a:off x="850900" y="5835650"/>
            <a:ext cx="4213860" cy="398780"/>
          </a:xfrm>
          <a:prstGeom prst="rect">
            <a:avLst/>
          </a:prstGeom>
          <a:noFill/>
        </p:spPr>
        <p:txBody>
          <a:bodyPr wrap="square" rtlCol="0" anchor="t">
            <a:spAutoFit/>
          </a:bodyPr>
          <a:lstStyle/>
          <a:p>
            <a:r>
              <a:rPr lang="zh-CN" altLang="en-US" sz="2000" b="1" dirty="0">
                <a:solidFill>
                  <a:srgbClr val="0000CC"/>
                </a:solidFill>
                <a:latin typeface="Times New Roman" panose="02020603050405020304" pitchFamily="18" charset="0"/>
                <a:ea typeface="楷体_GB2312" pitchFamily="49" charset="-122"/>
                <a:sym typeface="+mn-ea"/>
              </a:rPr>
              <a:t>用</a:t>
            </a:r>
            <a:r>
              <a:rPr lang="en-US" altLang="zh-CN" sz="2000" b="1" dirty="0">
                <a:solidFill>
                  <a:srgbClr val="0000CC"/>
                </a:solidFill>
                <a:latin typeface="Times New Roman" panose="02020603050405020304" pitchFamily="18" charset="0"/>
                <a:ea typeface="楷体_GB2312" pitchFamily="49" charset="-122"/>
                <a:sym typeface="+mn-ea"/>
              </a:rPr>
              <a:t>ID3</a:t>
            </a:r>
            <a:r>
              <a:rPr lang="zh-CN" altLang="en-US" sz="2000" b="1" dirty="0">
                <a:solidFill>
                  <a:srgbClr val="0000CC"/>
                </a:solidFill>
                <a:latin typeface="Times New Roman" panose="02020603050405020304" pitchFamily="18" charset="0"/>
                <a:ea typeface="楷体_GB2312" pitchFamily="49" charset="-122"/>
                <a:sym typeface="+mn-ea"/>
              </a:rPr>
              <a:t>算法完成下述学生选课的例子</a:t>
            </a:r>
            <a:endParaRPr lang="zh-CN" altLang="en-US" sz="2000"/>
          </a:p>
        </p:txBody>
      </p:sp>
      <p:sp>
        <p:nvSpPr>
          <p:cNvPr id="2" name="文本框 1"/>
          <p:cNvSpPr txBox="1"/>
          <p:nvPr/>
        </p:nvSpPr>
        <p:spPr>
          <a:xfrm>
            <a:off x="7934325" y="1726565"/>
            <a:ext cx="3856355" cy="1322070"/>
          </a:xfrm>
          <a:prstGeom prst="rect">
            <a:avLst/>
          </a:prstGeom>
          <a:noFill/>
        </p:spPr>
        <p:txBody>
          <a:bodyPr wrap="square" rtlCol="0" anchor="t">
            <a:spAutoFit/>
          </a:bodyPr>
          <a:lstStyle/>
          <a:p>
            <a:endParaRPr lang="zh-CN" altLang="en-US" sz="2000" b="1" dirty="0">
              <a:solidFill>
                <a:srgbClr val="0000CC"/>
              </a:solidFill>
              <a:latin typeface="Times New Roman" panose="02020603050405020304" pitchFamily="18" charset="0"/>
              <a:ea typeface="楷体_GB2312" pitchFamily="49" charset="-122"/>
              <a:sym typeface="+mn-ea"/>
            </a:endParaRPr>
          </a:p>
          <a:p>
            <a:r>
              <a:rPr lang="zh-CN" altLang="en-US" sz="2000" b="1" dirty="0">
                <a:solidFill>
                  <a:srgbClr val="0000CC"/>
                </a:solidFill>
                <a:latin typeface="Times New Roman" panose="02020603050405020304" pitchFamily="18" charset="0"/>
                <a:ea typeface="楷体_GB2312" pitchFamily="49" charset="-122"/>
                <a:sym typeface="+mn-ea"/>
              </a:rPr>
              <a:t>计算根节点</a:t>
            </a:r>
            <a:r>
              <a:rPr lang="en-US" altLang="zh-CN" sz="2000" b="1" dirty="0">
                <a:solidFill>
                  <a:srgbClr val="0000CC"/>
                </a:solidFill>
                <a:latin typeface="Times New Roman" panose="02020603050405020304" pitchFamily="18" charset="0"/>
                <a:ea typeface="楷体_GB2312" pitchFamily="49" charset="-122"/>
                <a:sym typeface="+mn-ea"/>
              </a:rPr>
              <a:t>(</a:t>
            </a:r>
            <a:r>
              <a:rPr lang="en-US" altLang="zh-CN" sz="2000" b="1" i="1" dirty="0">
                <a:solidFill>
                  <a:srgbClr val="0000CC"/>
                </a:solidFill>
                <a:latin typeface="Times New Roman" panose="02020603050405020304" pitchFamily="18" charset="0"/>
                <a:ea typeface="楷体_GB2312" pitchFamily="49" charset="-122"/>
                <a:sym typeface="+mn-ea"/>
              </a:rPr>
              <a:t>S</a:t>
            </a:r>
            <a:r>
              <a:rPr lang="en-US" altLang="zh-CN" sz="2000" b="1" dirty="0">
                <a:solidFill>
                  <a:srgbClr val="0000CC"/>
                </a:solidFill>
                <a:latin typeface="Times New Roman" panose="02020603050405020304" pitchFamily="18" charset="0"/>
                <a:ea typeface="楷体_GB2312" pitchFamily="49" charset="-122"/>
                <a:sym typeface="+mn-ea"/>
              </a:rPr>
              <a:t>,</a:t>
            </a:r>
            <a:r>
              <a:rPr lang="en-US" altLang="zh-CN" sz="2000" b="1" i="1" dirty="0">
                <a:solidFill>
                  <a:srgbClr val="0000CC"/>
                </a:solidFill>
                <a:latin typeface="Times New Roman" panose="02020603050405020304" pitchFamily="18" charset="0"/>
                <a:ea typeface="楷体_GB2312" pitchFamily="49" charset="-122"/>
                <a:sym typeface="+mn-ea"/>
              </a:rPr>
              <a:t>X</a:t>
            </a:r>
            <a:r>
              <a:rPr lang="en-US" altLang="zh-CN" sz="2000" b="1" dirty="0">
                <a:solidFill>
                  <a:srgbClr val="0000CC"/>
                </a:solidFill>
                <a:latin typeface="Times New Roman" panose="02020603050405020304" pitchFamily="18" charset="0"/>
                <a:ea typeface="楷体_GB2312" pitchFamily="49" charset="-122"/>
                <a:sym typeface="+mn-ea"/>
              </a:rPr>
              <a:t>)</a:t>
            </a:r>
            <a:r>
              <a:rPr lang="zh-CN" altLang="en-US" sz="2000" b="1" dirty="0">
                <a:solidFill>
                  <a:srgbClr val="0000CC"/>
                </a:solidFill>
                <a:latin typeface="Times New Roman" panose="02020603050405020304" pitchFamily="18" charset="0"/>
                <a:ea typeface="楷体_GB2312" pitchFamily="49" charset="-122"/>
                <a:sym typeface="+mn-ea"/>
              </a:rPr>
              <a:t>关于每个属性（特征）的加权信息熵：</a:t>
            </a:r>
          </a:p>
          <a:p>
            <a:endParaRPr lang="zh-CN" altLang="en-US" sz="2000" b="1" dirty="0">
              <a:solidFill>
                <a:srgbClr val="0000CC"/>
              </a:solidFill>
              <a:latin typeface="Times New Roman" panose="02020603050405020304" pitchFamily="18" charset="0"/>
              <a:ea typeface="楷体_GB2312" pitchFamily="49" charset="-122"/>
              <a:sym typeface="+mn-ea"/>
            </a:endParaRPr>
          </a:p>
        </p:txBody>
      </p:sp>
      <p:graphicFrame>
        <p:nvGraphicFramePr>
          <p:cNvPr id="49156" name="Object 4"/>
          <p:cNvGraphicFramePr>
            <a:graphicFrameLocks noChangeAspect="1"/>
          </p:cNvGraphicFramePr>
          <p:nvPr/>
        </p:nvGraphicFramePr>
        <p:xfrm>
          <a:off x="7934008" y="1726565"/>
          <a:ext cx="2480310" cy="283210"/>
        </p:xfrm>
        <a:graphic>
          <a:graphicData uri="http://schemas.openxmlformats.org/presentationml/2006/ole">
            <mc:AlternateContent xmlns:mc="http://schemas.openxmlformats.org/markup-compatibility/2006">
              <mc:Choice xmlns:v="urn:schemas-microsoft-com:vml" Requires="v">
                <p:oleObj spid="_x0000_s5184" r:id="rId4" imgW="1790700" imgH="203200" progId="Equation.3">
                  <p:embed/>
                </p:oleObj>
              </mc:Choice>
              <mc:Fallback>
                <p:oleObj r:id="rId4" imgW="1790700" imgH="203200" progId="Equation.3">
                  <p:embed/>
                  <p:pic>
                    <p:nvPicPr>
                      <p:cNvPr id="0" name="图片 3075"/>
                      <p:cNvPicPr/>
                      <p:nvPr/>
                    </p:nvPicPr>
                    <p:blipFill>
                      <a:blip r:embed="rId5"/>
                      <a:stretch>
                        <a:fillRect/>
                      </a:stretch>
                    </p:blipFill>
                    <p:spPr>
                      <a:xfrm>
                        <a:off x="7934008" y="1726565"/>
                        <a:ext cx="2480310" cy="283210"/>
                      </a:xfrm>
                      <a:prstGeom prst="rect">
                        <a:avLst/>
                      </a:prstGeom>
                      <a:noFill/>
                      <a:ln w="38100">
                        <a:noFill/>
                        <a:miter/>
                      </a:ln>
                    </p:spPr>
                  </p:pic>
                </p:oleObj>
              </mc:Fallback>
            </mc:AlternateContent>
          </a:graphicData>
        </a:graphic>
      </p:graphicFrame>
      <p:sp>
        <p:nvSpPr>
          <p:cNvPr id="4" name="椭圆 3"/>
          <p:cNvSpPr/>
          <p:nvPr/>
        </p:nvSpPr>
        <p:spPr>
          <a:xfrm>
            <a:off x="2207260" y="2487295"/>
            <a:ext cx="628650" cy="141097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439535" y="2487295"/>
            <a:ext cx="628650" cy="141097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2207260" y="3963035"/>
            <a:ext cx="628650" cy="141097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39535" y="3963035"/>
            <a:ext cx="628650" cy="141097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4" name="Object 4"/>
          <p:cNvGraphicFramePr>
            <a:graphicFrameLocks noChangeAspect="1"/>
          </p:cNvGraphicFramePr>
          <p:nvPr/>
        </p:nvGraphicFramePr>
        <p:xfrm>
          <a:off x="7934008" y="2685415"/>
          <a:ext cx="4146550" cy="638810"/>
        </p:xfrm>
        <a:graphic>
          <a:graphicData uri="http://schemas.openxmlformats.org/presentationml/2006/ole">
            <mc:AlternateContent xmlns:mc="http://schemas.openxmlformats.org/markup-compatibility/2006">
              <mc:Choice xmlns:v="urn:schemas-microsoft-com:vml" Requires="v">
                <p:oleObj spid="_x0000_s5185" r:id="rId6" imgW="3238500" imgH="584200" progId="Equation.3">
                  <p:embed/>
                </p:oleObj>
              </mc:Choice>
              <mc:Fallback>
                <p:oleObj r:id="rId6" imgW="3238500" imgH="584200" progId="Equation.3">
                  <p:embed/>
                  <p:pic>
                    <p:nvPicPr>
                      <p:cNvPr id="0" name="图片 3075"/>
                      <p:cNvPicPr/>
                      <p:nvPr/>
                    </p:nvPicPr>
                    <p:blipFill>
                      <a:blip r:embed="rId7"/>
                      <a:stretch>
                        <a:fillRect/>
                      </a:stretch>
                    </p:blipFill>
                    <p:spPr>
                      <a:xfrm>
                        <a:off x="7934008" y="2685415"/>
                        <a:ext cx="4146550" cy="638810"/>
                      </a:xfrm>
                      <a:prstGeom prst="rect">
                        <a:avLst/>
                      </a:prstGeom>
                      <a:noFill/>
                      <a:ln w="38100">
                        <a:noFill/>
                        <a:miter/>
                      </a:ln>
                    </p:spPr>
                  </p:pic>
                </p:oleObj>
              </mc:Fallback>
            </mc:AlternateContent>
          </a:graphicData>
        </a:graphic>
      </p:graphicFrame>
      <p:graphicFrame>
        <p:nvGraphicFramePr>
          <p:cNvPr id="26" name="Object 4"/>
          <p:cNvGraphicFramePr>
            <a:graphicFrameLocks noChangeAspect="1"/>
          </p:cNvGraphicFramePr>
          <p:nvPr/>
        </p:nvGraphicFramePr>
        <p:xfrm>
          <a:off x="7933691" y="3323908"/>
          <a:ext cx="4147185" cy="1972945"/>
        </p:xfrm>
        <a:graphic>
          <a:graphicData uri="http://schemas.openxmlformats.org/presentationml/2006/ole">
            <mc:AlternateContent xmlns:mc="http://schemas.openxmlformats.org/markup-compatibility/2006">
              <mc:Choice xmlns:v="urn:schemas-microsoft-com:vml" Requires="v">
                <p:oleObj spid="_x0000_s5186" r:id="rId8" imgW="3238500" imgH="1803400" progId="Equation.3">
                  <p:embed/>
                </p:oleObj>
              </mc:Choice>
              <mc:Fallback>
                <p:oleObj r:id="rId8" imgW="3238500" imgH="1803400" progId="Equation.3">
                  <p:embed/>
                  <p:pic>
                    <p:nvPicPr>
                      <p:cNvPr id="0" name="图片 3075"/>
                      <p:cNvPicPr/>
                      <p:nvPr/>
                    </p:nvPicPr>
                    <p:blipFill>
                      <a:blip r:embed="rId9"/>
                      <a:stretch>
                        <a:fillRect/>
                      </a:stretch>
                    </p:blipFill>
                    <p:spPr>
                      <a:xfrm>
                        <a:off x="7933691" y="3323908"/>
                        <a:ext cx="4147185" cy="1972945"/>
                      </a:xfrm>
                      <a:prstGeom prst="rect">
                        <a:avLst/>
                      </a:prstGeom>
                      <a:noFill/>
                      <a:ln w="38100">
                        <a:noFill/>
                        <a:miter/>
                      </a:ln>
                    </p:spPr>
                  </p:pic>
                </p:oleObj>
              </mc:Fallback>
            </mc:AlternateContent>
          </a:graphicData>
        </a:graphic>
      </p:graphicFrame>
      <p:cxnSp>
        <p:nvCxnSpPr>
          <p:cNvPr id="28" name="直接箭头连接符 27"/>
          <p:cNvCxnSpPr/>
          <p:nvPr/>
        </p:nvCxnSpPr>
        <p:spPr>
          <a:xfrm>
            <a:off x="2835910" y="3183255"/>
            <a:ext cx="5305425" cy="95504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2" idx="6"/>
          </p:cNvCxnSpPr>
          <p:nvPr/>
        </p:nvCxnSpPr>
        <p:spPr>
          <a:xfrm flipV="1">
            <a:off x="2835910" y="4566920"/>
            <a:ext cx="5295900" cy="101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6864985" y="3090545"/>
            <a:ext cx="1733550" cy="9810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6845935" y="3747770"/>
            <a:ext cx="2743200" cy="3714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6826885" y="3442970"/>
            <a:ext cx="3686175" cy="65722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6855460" y="2719070"/>
            <a:ext cx="3648075" cy="1371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par>
                                <p:cTn id="8" presetID="3" presetClass="entr" presetSubtype="1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linds(horizontal)">
                                      <p:cBhvr>
                                        <p:cTn id="10" dur="500"/>
                                        <p:tgtEl>
                                          <p:spTgt spid="30"/>
                                        </p:tgtEl>
                                      </p:cBhvr>
                                    </p:animEffect>
                                  </p:childTnLst>
                                </p:cTn>
                              </p:par>
                              <p:par>
                                <p:cTn id="11" presetID="3" presetClass="entr" presetSubtype="1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linds(horizontal)">
                                      <p:cBhvr>
                                        <p:cTn id="13" dur="500"/>
                                        <p:tgtEl>
                                          <p:spTgt spid="32"/>
                                        </p:tgtEl>
                                      </p:cBhvr>
                                    </p:animEffect>
                                  </p:childTnLst>
                                </p:cTn>
                              </p:par>
                              <p:par>
                                <p:cTn id="14" presetID="3" presetClass="entr" presetSubtype="1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blinds(horizontal)">
                                      <p:cBhvr>
                                        <p:cTn id="16" dur="500"/>
                                        <p:tgtEl>
                                          <p:spTgt spid="31"/>
                                        </p:tgtEl>
                                      </p:cBhvr>
                                    </p:animEffect>
                                  </p:childTnLst>
                                </p:cTn>
                              </p:par>
                              <p:par>
                                <p:cTn id="17" presetID="3" presetClass="entr" presetSubtype="1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blinds(horizontal)">
                                      <p:cBhvr>
                                        <p:cTn id="19" dur="500"/>
                                        <p:tgtEl>
                                          <p:spTgt spid="28"/>
                                        </p:tgtEl>
                                      </p:cBhvr>
                                    </p:animEffect>
                                  </p:childTnLst>
                                </p:cTn>
                              </p:par>
                              <p:par>
                                <p:cTn id="20" presetID="3" presetClass="entr" presetSubtype="1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blinds(horizontal)">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5.3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决策树（</a:t>
            </a:r>
            <a:r>
              <a:rPr lang="zh-CN" altLang="en-US"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Decision Tree</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a:t>
            </a: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90851"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eaLnBrk="1" hangingPunct="1">
              <a:lnSpc>
                <a:spcPct val="150000"/>
              </a:lnSpc>
              <a:buFont typeface="Wingdings" panose="05000000000000000000" charset="0"/>
              <a:buNone/>
            </a:pP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3</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ID3</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算法</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实例（例</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5.1</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p>
        </p:txBody>
      </p:sp>
      <p:graphicFrame>
        <p:nvGraphicFramePr>
          <p:cNvPr id="59465" name="Group 73"/>
          <p:cNvGraphicFramePr>
            <a:graphicFrameLocks noGrp="1"/>
          </p:cNvGraphicFramePr>
          <p:nvPr>
            <p:custDataLst>
              <p:tags r:id="rId2"/>
            </p:custDataLst>
          </p:nvPr>
        </p:nvGraphicFramePr>
        <p:xfrm>
          <a:off x="850900" y="1726248"/>
          <a:ext cx="6806883" cy="3657749"/>
        </p:xfrm>
        <a:graphic>
          <a:graphicData uri="http://schemas.openxmlformats.org/drawingml/2006/table">
            <a:tbl>
              <a:tblPr/>
              <a:tblGrid>
                <a:gridCol w="1008063">
                  <a:extLst>
                    <a:ext uri="{9D8B030D-6E8A-4147-A177-3AD203B41FA5}">
                      <a16:colId xmlns:a16="http://schemas.microsoft.com/office/drawing/2014/main" val="20000"/>
                    </a:ext>
                  </a:extLst>
                </a:gridCol>
                <a:gridCol w="1304925">
                  <a:extLst>
                    <a:ext uri="{9D8B030D-6E8A-4147-A177-3AD203B41FA5}">
                      <a16:colId xmlns:a16="http://schemas.microsoft.com/office/drawing/2014/main" val="20001"/>
                    </a:ext>
                  </a:extLst>
                </a:gridCol>
                <a:gridCol w="1336675">
                  <a:extLst>
                    <a:ext uri="{9D8B030D-6E8A-4147-A177-3AD203B41FA5}">
                      <a16:colId xmlns:a16="http://schemas.microsoft.com/office/drawing/2014/main" val="20002"/>
                    </a:ext>
                  </a:extLst>
                </a:gridCol>
                <a:gridCol w="1362075">
                  <a:extLst>
                    <a:ext uri="{9D8B030D-6E8A-4147-A177-3AD203B41FA5}">
                      <a16:colId xmlns:a16="http://schemas.microsoft.com/office/drawing/2014/main" val="20003"/>
                    </a:ext>
                  </a:extLst>
                </a:gridCol>
                <a:gridCol w="1795145">
                  <a:extLst>
                    <a:ext uri="{9D8B030D-6E8A-4147-A177-3AD203B41FA5}">
                      <a16:colId xmlns:a16="http://schemas.microsoft.com/office/drawing/2014/main" val="20004"/>
                    </a:ext>
                  </a:extLst>
                </a:gridCol>
              </a:tblGrid>
              <a:tr h="365760">
                <a:tc row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dirty="0">
                          <a:ln>
                            <a:noFill/>
                          </a:ln>
                          <a:solidFill>
                            <a:srgbClr val="0000CC"/>
                          </a:solidFill>
                          <a:effectLst/>
                          <a:latin typeface="Times New Roman" panose="02020603050405020304" pitchFamily="18" charset="0"/>
                          <a:ea typeface="楷体_GB2312" pitchFamily="49" charset="-122"/>
                        </a:rPr>
                        <a:t>序号</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a:ln>
                            <a:noFill/>
                          </a:ln>
                          <a:solidFill>
                            <a:srgbClr val="0000CC"/>
                          </a:solidFill>
                          <a:effectLst/>
                          <a:latin typeface="Times New Roman" panose="02020603050405020304" pitchFamily="18" charset="0"/>
                          <a:ea typeface="楷体_GB2312" pitchFamily="49" charset="-122"/>
                        </a:rPr>
                        <a:t>属性值（</a:t>
                      </a:r>
                      <a:r>
                        <a:rPr kumimoji="0" lang="en-US" altLang="zh-CN" sz="1800" b="1" i="1" u="none" strike="noStrike" cap="none" normalizeH="0" baseline="0">
                          <a:ln>
                            <a:noFill/>
                          </a:ln>
                          <a:solidFill>
                            <a:srgbClr val="0000CC"/>
                          </a:solidFill>
                          <a:effectLst/>
                          <a:latin typeface="Times New Roman" panose="02020603050405020304" pitchFamily="18" charset="0"/>
                          <a:ea typeface="楷体_GB2312" pitchFamily="49" charset="-122"/>
                        </a:rPr>
                        <a:t>X</a:t>
                      </a:r>
                      <a:r>
                        <a:rPr kumimoji="0" lang="zh-CN" altLang="en-US" sz="1800" b="1" i="0" u="none" strike="noStrike" cap="none" normalizeH="0" baseline="0">
                          <a:ln>
                            <a:noFill/>
                          </a:ln>
                          <a:solidFill>
                            <a:srgbClr val="0000CC"/>
                          </a:solidFill>
                          <a:effectLst/>
                          <a:latin typeface="Times New Roman" panose="02020603050405020304" pitchFamily="18" charset="0"/>
                          <a:ea typeface="楷体_GB2312" pitchFamily="49" charset="-122"/>
                        </a:rPr>
                        <a:t>）</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N"/>
                    </a:p>
                  </a:txBody>
                  <a:tcPr/>
                </a:tc>
                <a:tc hMerge="1">
                  <a:txBody>
                    <a:bodyPr/>
                    <a:lstStyle/>
                    <a:p>
                      <a:endParaRPr lang="en-CN"/>
                    </a:p>
                  </a:txBody>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dirty="0">
                          <a:ln>
                            <a:noFill/>
                          </a:ln>
                          <a:solidFill>
                            <a:srgbClr val="0000CC"/>
                          </a:solidFill>
                          <a:effectLst/>
                          <a:latin typeface="Times New Roman" panose="02020603050405020304" pitchFamily="18" charset="0"/>
                          <a:ea typeface="楷体_GB2312" pitchFamily="49" charset="-122"/>
                        </a:rPr>
                        <a:t>决策方案（</a:t>
                      </a:r>
                      <a:r>
                        <a:rPr lang="en-US" altLang="zh-CN" sz="1800" b="1" i="1">
                          <a:ln>
                            <a:noFill/>
                          </a:ln>
                          <a:solidFill>
                            <a:srgbClr val="0000CC"/>
                          </a:solidFill>
                          <a:effectLst/>
                          <a:latin typeface="Times New Roman" panose="02020603050405020304" pitchFamily="18" charset="0"/>
                          <a:ea typeface="楷体_GB2312" pitchFamily="49" charset="-122"/>
                          <a:sym typeface="+mn-ea"/>
                        </a:rPr>
                        <a:t>Y</a:t>
                      </a:r>
                      <a:r>
                        <a:rPr kumimoji="0" lang="zh-CN" altLang="en-US" sz="1800" b="1" i="0" u="none" strike="noStrike" cap="none" normalizeH="0" baseline="0" dirty="0">
                          <a:ln>
                            <a:noFill/>
                          </a:ln>
                          <a:solidFill>
                            <a:srgbClr val="0000CC"/>
                          </a:solidFill>
                          <a:effectLst/>
                          <a:latin typeface="Times New Roman" panose="02020603050405020304" pitchFamily="18" charset="0"/>
                          <a:ea typeface="楷体_GB2312" pitchFamily="49" charset="-122"/>
                        </a:rPr>
                        <a:t>）</a:t>
                      </a: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dirty="0" err="1">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1" u="none" strike="noStrike" cap="none" normalizeH="0" baseline="-25000" dirty="0" err="1">
                          <a:ln>
                            <a:noFill/>
                          </a:ln>
                          <a:solidFill>
                            <a:srgbClr val="0000CC"/>
                          </a:solidFill>
                          <a:effectLst/>
                          <a:latin typeface="Times New Roman" panose="02020603050405020304" pitchFamily="18" charset="0"/>
                          <a:ea typeface="宋体" panose="02010600030101010101" pitchFamily="2" charset="-122"/>
                        </a:rPr>
                        <a:t>j</a:t>
                      </a:r>
                      <a:endParaRPr kumimoji="0" lang="en-US" altLang="zh-CN" sz="1800" b="1" i="1" u="none" strike="noStrike" cap="none" normalizeH="0" baseline="-25000" dirty="0">
                        <a:ln>
                          <a:noFill/>
                        </a:ln>
                        <a:solidFill>
                          <a:srgbClr val="0000CC"/>
                        </a:solidFill>
                        <a:effectLst/>
                        <a:latin typeface="Times New Roman" panose="02020603050405020304" pitchFamily="18" charset="0"/>
                        <a:ea typeface="宋体" panose="02010600030101010101" pitchFamily="2"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91">
                <a:tc vMerge="1">
                  <a:txBody>
                    <a:bodyPr/>
                    <a:lstStyle/>
                    <a:p>
                      <a:endParaRPr lang="en-CN"/>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x</a:t>
                      </a:r>
                      <a:r>
                        <a:rPr kumimoji="0" lang="en-US" altLang="zh-CN" sz="1800" b="1" i="0" u="none" strike="noStrike" cap="none" normalizeH="0" baseline="-25000" dirty="0">
                          <a:ln>
                            <a:noFill/>
                          </a:ln>
                          <a:solidFill>
                            <a:srgbClr val="0000CC"/>
                          </a:solidFill>
                          <a:effectLst/>
                          <a:latin typeface="Times New Roman" panose="02020603050405020304" pitchFamily="18" charset="0"/>
                          <a:ea typeface="宋体" panose="02010600030101010101" pitchFamily="2" charset="-122"/>
                        </a:rPr>
                        <a:t>1</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（层次）</a:t>
                      </a:r>
                      <a:endParaRPr kumimoji="0" lang="en-US" altLang="zh-CN"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altLang="zh-CN" sz="1800" b="1" i="1"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x</a:t>
                      </a:r>
                      <a:r>
                        <a:rPr kumimoji="0" lang="en-US" altLang="zh-CN" sz="1800" b="1" i="0" u="none" strike="noStrike" cap="none" normalizeH="0" baseline="-25000" dirty="0">
                          <a:ln>
                            <a:noFill/>
                          </a:ln>
                          <a:solidFill>
                            <a:srgbClr val="0000CC"/>
                          </a:solidFill>
                          <a:effectLst/>
                          <a:latin typeface="Times New Roman" panose="02020603050405020304" pitchFamily="18" charset="0"/>
                          <a:ea typeface="宋体" panose="02010600030101010101" pitchFamily="2" charset="-122"/>
                        </a:rPr>
                        <a:t>2</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（专业）</a:t>
                      </a:r>
                      <a:endParaRPr kumimoji="0" lang="en-US" altLang="zh-CN" sz="1800" b="1" i="0" u="none" strike="noStrike" cap="none" normalizeH="0" baseline="-25000" dirty="0">
                        <a:ln>
                          <a:noFill/>
                        </a:ln>
                        <a:solidFill>
                          <a:srgbClr val="0000CC"/>
                        </a:solidFill>
                        <a:effectLst/>
                        <a:latin typeface="Times New Roman" panose="02020603050405020304" pitchFamily="18" charset="0"/>
                        <a:ea typeface="宋体" panose="02010600030101010101" pitchFamily="2"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altLang="zh-CN" sz="1800" b="1" i="1"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x</a:t>
                      </a:r>
                      <a:r>
                        <a:rPr kumimoji="0" lang="en-US" altLang="zh-CN" sz="1800" b="1" i="0" u="none" strike="noStrike" cap="none" normalizeH="0" baseline="-25000" dirty="0">
                          <a:ln>
                            <a:noFill/>
                          </a:ln>
                          <a:solidFill>
                            <a:srgbClr val="0000CC"/>
                          </a:solidFill>
                          <a:effectLst/>
                          <a:latin typeface="Times New Roman" panose="02020603050405020304" pitchFamily="18" charset="0"/>
                          <a:ea typeface="宋体" panose="02010600030101010101" pitchFamily="2" charset="-122"/>
                        </a:rPr>
                        <a:t>3</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（学否）</a:t>
                      </a:r>
                      <a:endParaRPr kumimoji="0" lang="en-US" altLang="zh-CN" sz="1800" b="1" i="0" u="none" strike="noStrike" cap="none" normalizeH="0" baseline="-25000" dirty="0">
                        <a:ln>
                          <a:noFill/>
                        </a:ln>
                        <a:solidFill>
                          <a:srgbClr val="0000CC"/>
                        </a:solidFill>
                        <a:effectLst/>
                        <a:latin typeface="Times New Roman" panose="02020603050405020304" pitchFamily="18" charset="0"/>
                        <a:ea typeface="宋体" panose="02010600030101010101" pitchFamily="2"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CN"/>
                    </a:p>
                  </a:txBody>
                  <a:tcPr/>
                </a:tc>
                <a:extLst>
                  <a:ext uri="{0D108BD9-81ED-4DB2-BD59-A6C34878D82A}">
                    <a16:rowId xmlns:a16="http://schemas.microsoft.com/office/drawing/2014/main" val="10001"/>
                  </a:ext>
                </a:extLst>
              </a:tr>
              <a:tr h="27940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383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6573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4</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2763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5</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79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6</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79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7</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76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8</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6" name="文本框 5"/>
          <p:cNvSpPr txBox="1"/>
          <p:nvPr/>
        </p:nvSpPr>
        <p:spPr>
          <a:xfrm>
            <a:off x="850900" y="5835650"/>
            <a:ext cx="4213860" cy="398780"/>
          </a:xfrm>
          <a:prstGeom prst="rect">
            <a:avLst/>
          </a:prstGeom>
          <a:noFill/>
        </p:spPr>
        <p:txBody>
          <a:bodyPr wrap="square" rtlCol="0" anchor="t">
            <a:spAutoFit/>
          </a:bodyPr>
          <a:lstStyle/>
          <a:p>
            <a:r>
              <a:rPr lang="zh-CN" altLang="en-US" sz="2000" b="1" dirty="0">
                <a:solidFill>
                  <a:srgbClr val="0000CC"/>
                </a:solidFill>
                <a:latin typeface="Times New Roman" panose="02020603050405020304" pitchFamily="18" charset="0"/>
                <a:ea typeface="楷体_GB2312" pitchFamily="49" charset="-122"/>
                <a:sym typeface="+mn-ea"/>
              </a:rPr>
              <a:t>用</a:t>
            </a:r>
            <a:r>
              <a:rPr lang="en-US" altLang="zh-CN" sz="2000" b="1" dirty="0">
                <a:solidFill>
                  <a:srgbClr val="0000CC"/>
                </a:solidFill>
                <a:latin typeface="Times New Roman" panose="02020603050405020304" pitchFamily="18" charset="0"/>
                <a:ea typeface="楷体_GB2312" pitchFamily="49" charset="-122"/>
                <a:sym typeface="+mn-ea"/>
              </a:rPr>
              <a:t>ID3</a:t>
            </a:r>
            <a:r>
              <a:rPr lang="zh-CN" altLang="en-US" sz="2000" b="1" dirty="0">
                <a:solidFill>
                  <a:srgbClr val="0000CC"/>
                </a:solidFill>
                <a:latin typeface="Times New Roman" panose="02020603050405020304" pitchFamily="18" charset="0"/>
                <a:ea typeface="楷体_GB2312" pitchFamily="49" charset="-122"/>
                <a:sym typeface="+mn-ea"/>
              </a:rPr>
              <a:t>算法完成下述学生选课的例子</a:t>
            </a:r>
            <a:endParaRPr lang="zh-CN" altLang="en-US" sz="2000"/>
          </a:p>
        </p:txBody>
      </p:sp>
      <p:sp>
        <p:nvSpPr>
          <p:cNvPr id="2" name="文本框 1"/>
          <p:cNvSpPr txBox="1"/>
          <p:nvPr/>
        </p:nvSpPr>
        <p:spPr>
          <a:xfrm>
            <a:off x="7934325" y="1726565"/>
            <a:ext cx="3856355" cy="1322070"/>
          </a:xfrm>
          <a:prstGeom prst="rect">
            <a:avLst/>
          </a:prstGeom>
          <a:noFill/>
        </p:spPr>
        <p:txBody>
          <a:bodyPr wrap="square" rtlCol="0" anchor="t">
            <a:spAutoFit/>
          </a:bodyPr>
          <a:lstStyle/>
          <a:p>
            <a:endParaRPr lang="zh-CN" altLang="en-US" sz="2000" b="1" dirty="0">
              <a:solidFill>
                <a:srgbClr val="0000CC"/>
              </a:solidFill>
              <a:latin typeface="Times New Roman" panose="02020603050405020304" pitchFamily="18" charset="0"/>
              <a:ea typeface="楷体_GB2312" pitchFamily="49" charset="-122"/>
              <a:sym typeface="+mn-ea"/>
            </a:endParaRPr>
          </a:p>
          <a:p>
            <a:r>
              <a:rPr lang="zh-CN" altLang="en-US" sz="2000" b="1" dirty="0">
                <a:solidFill>
                  <a:srgbClr val="0000CC"/>
                </a:solidFill>
                <a:latin typeface="Times New Roman" panose="02020603050405020304" pitchFamily="18" charset="0"/>
                <a:ea typeface="楷体_GB2312" pitchFamily="49" charset="-122"/>
                <a:sym typeface="+mn-ea"/>
              </a:rPr>
              <a:t>计算根节点</a:t>
            </a:r>
            <a:r>
              <a:rPr lang="en-US" altLang="zh-CN" sz="2000" b="1" dirty="0">
                <a:solidFill>
                  <a:srgbClr val="0000CC"/>
                </a:solidFill>
                <a:latin typeface="Times New Roman" panose="02020603050405020304" pitchFamily="18" charset="0"/>
                <a:ea typeface="楷体_GB2312" pitchFamily="49" charset="-122"/>
                <a:sym typeface="+mn-ea"/>
              </a:rPr>
              <a:t>(</a:t>
            </a:r>
            <a:r>
              <a:rPr lang="en-US" altLang="zh-CN" sz="2000" b="1" i="1" dirty="0">
                <a:solidFill>
                  <a:srgbClr val="0000CC"/>
                </a:solidFill>
                <a:latin typeface="Times New Roman" panose="02020603050405020304" pitchFamily="18" charset="0"/>
                <a:ea typeface="楷体_GB2312" pitchFamily="49" charset="-122"/>
                <a:sym typeface="+mn-ea"/>
              </a:rPr>
              <a:t>S</a:t>
            </a:r>
            <a:r>
              <a:rPr lang="en-US" altLang="zh-CN" sz="2000" b="1" dirty="0">
                <a:solidFill>
                  <a:srgbClr val="0000CC"/>
                </a:solidFill>
                <a:latin typeface="Times New Roman" panose="02020603050405020304" pitchFamily="18" charset="0"/>
                <a:ea typeface="楷体_GB2312" pitchFamily="49" charset="-122"/>
                <a:sym typeface="+mn-ea"/>
              </a:rPr>
              <a:t>,</a:t>
            </a:r>
            <a:r>
              <a:rPr lang="en-US" altLang="zh-CN" sz="2000" b="1" i="1" dirty="0">
                <a:solidFill>
                  <a:srgbClr val="0000CC"/>
                </a:solidFill>
                <a:latin typeface="Times New Roman" panose="02020603050405020304" pitchFamily="18" charset="0"/>
                <a:ea typeface="楷体_GB2312" pitchFamily="49" charset="-122"/>
                <a:sym typeface="+mn-ea"/>
              </a:rPr>
              <a:t>X</a:t>
            </a:r>
            <a:r>
              <a:rPr lang="en-US" altLang="zh-CN" sz="2000" b="1" dirty="0">
                <a:solidFill>
                  <a:srgbClr val="0000CC"/>
                </a:solidFill>
                <a:latin typeface="Times New Roman" panose="02020603050405020304" pitchFamily="18" charset="0"/>
                <a:ea typeface="楷体_GB2312" pitchFamily="49" charset="-122"/>
                <a:sym typeface="+mn-ea"/>
              </a:rPr>
              <a:t>)</a:t>
            </a:r>
            <a:r>
              <a:rPr lang="zh-CN" altLang="en-US" sz="2000" b="1" dirty="0">
                <a:solidFill>
                  <a:srgbClr val="0000CC"/>
                </a:solidFill>
                <a:latin typeface="Times New Roman" panose="02020603050405020304" pitchFamily="18" charset="0"/>
                <a:ea typeface="楷体_GB2312" pitchFamily="49" charset="-122"/>
                <a:sym typeface="+mn-ea"/>
              </a:rPr>
              <a:t>关于每个属性（特征）的加权信息熵：</a:t>
            </a:r>
          </a:p>
          <a:p>
            <a:endParaRPr lang="zh-CN" altLang="en-US" sz="2000" b="1" dirty="0">
              <a:solidFill>
                <a:srgbClr val="0000CC"/>
              </a:solidFill>
              <a:latin typeface="Times New Roman" panose="02020603050405020304" pitchFamily="18" charset="0"/>
              <a:ea typeface="楷体_GB2312" pitchFamily="49" charset="-122"/>
              <a:sym typeface="+mn-ea"/>
            </a:endParaRPr>
          </a:p>
        </p:txBody>
      </p:sp>
      <p:graphicFrame>
        <p:nvGraphicFramePr>
          <p:cNvPr id="49156" name="Object 4"/>
          <p:cNvGraphicFramePr>
            <a:graphicFrameLocks noChangeAspect="1"/>
          </p:cNvGraphicFramePr>
          <p:nvPr/>
        </p:nvGraphicFramePr>
        <p:xfrm>
          <a:off x="7939723" y="1726565"/>
          <a:ext cx="2480310" cy="283210"/>
        </p:xfrm>
        <a:graphic>
          <a:graphicData uri="http://schemas.openxmlformats.org/presentationml/2006/ole">
            <mc:AlternateContent xmlns:mc="http://schemas.openxmlformats.org/markup-compatibility/2006">
              <mc:Choice xmlns:v="urn:schemas-microsoft-com:vml" Requires="v">
                <p:oleObj spid="_x0000_s6313" r:id="rId4" imgW="1790700" imgH="203200" progId="Equation.3">
                  <p:embed/>
                </p:oleObj>
              </mc:Choice>
              <mc:Fallback>
                <p:oleObj r:id="rId4" imgW="1790700" imgH="203200" progId="Equation.3">
                  <p:embed/>
                  <p:pic>
                    <p:nvPicPr>
                      <p:cNvPr id="0" name="图片 3075"/>
                      <p:cNvPicPr/>
                      <p:nvPr/>
                    </p:nvPicPr>
                    <p:blipFill>
                      <a:blip r:embed="rId5"/>
                      <a:stretch>
                        <a:fillRect/>
                      </a:stretch>
                    </p:blipFill>
                    <p:spPr>
                      <a:xfrm>
                        <a:off x="7939723" y="1726565"/>
                        <a:ext cx="2480310" cy="283210"/>
                      </a:xfrm>
                      <a:prstGeom prst="rect">
                        <a:avLst/>
                      </a:prstGeom>
                      <a:noFill/>
                      <a:ln w="38100">
                        <a:noFill/>
                        <a:miter/>
                      </a:ln>
                    </p:spPr>
                  </p:pic>
                </p:oleObj>
              </mc:Fallback>
            </mc:AlternateContent>
          </a:graphicData>
        </a:graphic>
      </p:graphicFrame>
      <p:graphicFrame>
        <p:nvGraphicFramePr>
          <p:cNvPr id="24" name="Object 4"/>
          <p:cNvGraphicFramePr>
            <a:graphicFrameLocks noChangeAspect="1"/>
          </p:cNvGraphicFramePr>
          <p:nvPr/>
        </p:nvGraphicFramePr>
        <p:xfrm>
          <a:off x="7934008" y="2685415"/>
          <a:ext cx="4146550" cy="638810"/>
        </p:xfrm>
        <a:graphic>
          <a:graphicData uri="http://schemas.openxmlformats.org/presentationml/2006/ole">
            <mc:AlternateContent xmlns:mc="http://schemas.openxmlformats.org/markup-compatibility/2006">
              <mc:Choice xmlns:v="urn:schemas-microsoft-com:vml" Requires="v">
                <p:oleObj spid="_x0000_s6314" r:id="rId6" imgW="3238500" imgH="584200" progId="Equation.3">
                  <p:embed/>
                </p:oleObj>
              </mc:Choice>
              <mc:Fallback>
                <p:oleObj r:id="rId6" imgW="3238500" imgH="584200" progId="Equation.3">
                  <p:embed/>
                  <p:pic>
                    <p:nvPicPr>
                      <p:cNvPr id="0" name="图片 3075"/>
                      <p:cNvPicPr/>
                      <p:nvPr/>
                    </p:nvPicPr>
                    <p:blipFill>
                      <a:blip r:embed="rId7"/>
                      <a:stretch>
                        <a:fillRect/>
                      </a:stretch>
                    </p:blipFill>
                    <p:spPr>
                      <a:xfrm>
                        <a:off x="7934008" y="2685415"/>
                        <a:ext cx="4146550" cy="638810"/>
                      </a:xfrm>
                      <a:prstGeom prst="rect">
                        <a:avLst/>
                      </a:prstGeom>
                      <a:noFill/>
                      <a:ln w="38100">
                        <a:noFill/>
                        <a:miter/>
                      </a:ln>
                    </p:spPr>
                  </p:pic>
                </p:oleObj>
              </mc:Fallback>
            </mc:AlternateContent>
          </a:graphicData>
        </a:graphic>
      </p:graphicFrame>
      <p:graphicFrame>
        <p:nvGraphicFramePr>
          <p:cNvPr id="26" name="Object 4"/>
          <p:cNvGraphicFramePr>
            <a:graphicFrameLocks noChangeAspect="1"/>
          </p:cNvGraphicFramePr>
          <p:nvPr/>
        </p:nvGraphicFramePr>
        <p:xfrm>
          <a:off x="7923531" y="3844608"/>
          <a:ext cx="2927985" cy="294640"/>
        </p:xfrm>
        <a:graphic>
          <a:graphicData uri="http://schemas.openxmlformats.org/presentationml/2006/ole">
            <mc:AlternateContent xmlns:mc="http://schemas.openxmlformats.org/markup-compatibility/2006">
              <mc:Choice xmlns:v="urn:schemas-microsoft-com:vml" Requires="v">
                <p:oleObj spid="_x0000_s6315" r:id="rId8" imgW="2286000" imgH="266700" progId="Equation.3">
                  <p:embed/>
                </p:oleObj>
              </mc:Choice>
              <mc:Fallback>
                <p:oleObj r:id="rId8" imgW="2286000" imgH="266700" progId="Equation.3">
                  <p:embed/>
                  <p:pic>
                    <p:nvPicPr>
                      <p:cNvPr id="0" name="图片 3075"/>
                      <p:cNvPicPr/>
                      <p:nvPr/>
                    </p:nvPicPr>
                    <p:blipFill>
                      <a:blip r:embed="rId9"/>
                      <a:stretch>
                        <a:fillRect/>
                      </a:stretch>
                    </p:blipFill>
                    <p:spPr>
                      <a:xfrm>
                        <a:off x="7923531" y="3844608"/>
                        <a:ext cx="2927985" cy="294640"/>
                      </a:xfrm>
                      <a:prstGeom prst="rect">
                        <a:avLst/>
                      </a:prstGeom>
                      <a:noFill/>
                      <a:ln w="38100">
                        <a:noFill/>
                        <a:miter/>
                      </a:ln>
                    </p:spPr>
                  </p:pic>
                </p:oleObj>
              </mc:Fallback>
            </mc:AlternateContent>
          </a:graphicData>
        </a:graphic>
      </p:graphicFrame>
      <p:graphicFrame>
        <p:nvGraphicFramePr>
          <p:cNvPr id="7" name="Object 4"/>
          <p:cNvGraphicFramePr>
            <a:graphicFrameLocks noChangeAspect="1"/>
          </p:cNvGraphicFramePr>
          <p:nvPr/>
        </p:nvGraphicFramePr>
        <p:xfrm>
          <a:off x="7939724" y="4282758"/>
          <a:ext cx="2733040" cy="307975"/>
        </p:xfrm>
        <a:graphic>
          <a:graphicData uri="http://schemas.openxmlformats.org/presentationml/2006/ole">
            <mc:AlternateContent xmlns:mc="http://schemas.openxmlformats.org/markup-compatibility/2006">
              <mc:Choice xmlns:v="urn:schemas-microsoft-com:vml" Requires="v">
                <p:oleObj spid="_x0000_s6316" r:id="rId10" imgW="2133600" imgH="279400" progId="Equation.3">
                  <p:embed/>
                </p:oleObj>
              </mc:Choice>
              <mc:Fallback>
                <p:oleObj r:id="rId10" imgW="2133600" imgH="279400" progId="Equation.3">
                  <p:embed/>
                  <p:pic>
                    <p:nvPicPr>
                      <p:cNvPr id="0" name="图片 3075"/>
                      <p:cNvPicPr/>
                      <p:nvPr/>
                    </p:nvPicPr>
                    <p:blipFill>
                      <a:blip r:embed="rId11"/>
                      <a:stretch>
                        <a:fillRect/>
                      </a:stretch>
                    </p:blipFill>
                    <p:spPr>
                      <a:xfrm>
                        <a:off x="7939724" y="4282758"/>
                        <a:ext cx="2733040" cy="307975"/>
                      </a:xfrm>
                      <a:prstGeom prst="rect">
                        <a:avLst/>
                      </a:prstGeom>
                      <a:noFill/>
                      <a:ln w="38100">
                        <a:noFill/>
                        <a:miter/>
                      </a:ln>
                    </p:spPr>
                  </p:pic>
                </p:oleObj>
              </mc:Fallback>
            </mc:AlternateContent>
          </a:graphicData>
        </a:graphic>
      </p:graphicFrame>
      <p:graphicFrame>
        <p:nvGraphicFramePr>
          <p:cNvPr id="9" name="Object 4"/>
          <p:cNvGraphicFramePr>
            <a:graphicFrameLocks noChangeAspect="1"/>
          </p:cNvGraphicFramePr>
          <p:nvPr/>
        </p:nvGraphicFramePr>
        <p:xfrm>
          <a:off x="7940041" y="3406776"/>
          <a:ext cx="2861945" cy="294640"/>
        </p:xfrm>
        <a:graphic>
          <a:graphicData uri="http://schemas.openxmlformats.org/presentationml/2006/ole">
            <mc:AlternateContent xmlns:mc="http://schemas.openxmlformats.org/markup-compatibility/2006">
              <mc:Choice xmlns:v="urn:schemas-microsoft-com:vml" Requires="v">
                <p:oleObj spid="_x0000_s6317" r:id="rId12" imgW="2234565" imgH="266700" progId="Equation.3">
                  <p:embed/>
                </p:oleObj>
              </mc:Choice>
              <mc:Fallback>
                <p:oleObj r:id="rId12" imgW="2234565" imgH="266700" progId="Equation.3">
                  <p:embed/>
                  <p:pic>
                    <p:nvPicPr>
                      <p:cNvPr id="0" name="图片 3075"/>
                      <p:cNvPicPr/>
                      <p:nvPr/>
                    </p:nvPicPr>
                    <p:blipFill>
                      <a:blip r:embed="rId13"/>
                      <a:stretch>
                        <a:fillRect/>
                      </a:stretch>
                    </p:blipFill>
                    <p:spPr>
                      <a:xfrm>
                        <a:off x="7940041" y="3406776"/>
                        <a:ext cx="2861945" cy="294640"/>
                      </a:xfrm>
                      <a:prstGeom prst="rect">
                        <a:avLst/>
                      </a:prstGeom>
                      <a:noFill/>
                      <a:ln w="38100">
                        <a:noFill/>
                        <a:miter/>
                      </a:ln>
                    </p:spPr>
                  </p:pic>
                </p:oleObj>
              </mc:Fallback>
            </mc:AlternateContent>
          </a:graphicData>
        </a:graphic>
      </p:graphicFrame>
      <p:graphicFrame>
        <p:nvGraphicFramePr>
          <p:cNvPr id="11" name="对象 10"/>
          <p:cNvGraphicFramePr/>
          <p:nvPr/>
        </p:nvGraphicFramePr>
        <p:xfrm>
          <a:off x="7940040" y="4688840"/>
          <a:ext cx="4051935" cy="273050"/>
        </p:xfrm>
        <a:graphic>
          <a:graphicData uri="http://schemas.openxmlformats.org/presentationml/2006/ole">
            <mc:AlternateContent xmlns:mc="http://schemas.openxmlformats.org/markup-compatibility/2006">
              <mc:Choice xmlns:v="urn:schemas-microsoft-com:vml" Requires="v">
                <p:oleObj spid="_x0000_s6318" r:id="rId14" imgW="3568700" imgH="266700" progId="Equation.KSEE3">
                  <p:embed/>
                </p:oleObj>
              </mc:Choice>
              <mc:Fallback>
                <p:oleObj r:id="rId14" imgW="3568700" imgH="266700" progId="Equation.KSEE3">
                  <p:embed/>
                  <p:pic>
                    <p:nvPicPr>
                      <p:cNvPr id="0" name="图片 11"/>
                      <p:cNvPicPr/>
                      <p:nvPr/>
                    </p:nvPicPr>
                    <p:blipFill>
                      <a:blip r:embed="rId15"/>
                      <a:stretch>
                        <a:fillRect/>
                      </a:stretch>
                    </p:blipFill>
                    <p:spPr>
                      <a:xfrm>
                        <a:off x="7940040" y="4688840"/>
                        <a:ext cx="4051935" cy="273050"/>
                      </a:xfrm>
                      <a:prstGeom prst="rect">
                        <a:avLst/>
                      </a:prstGeom>
                    </p:spPr>
                  </p:pic>
                </p:oleObj>
              </mc:Fallback>
            </mc:AlternateContent>
          </a:graphicData>
        </a:graphic>
      </p:graphicFrame>
      <p:graphicFrame>
        <p:nvGraphicFramePr>
          <p:cNvPr id="13" name="对象 12"/>
          <p:cNvGraphicFramePr/>
          <p:nvPr/>
        </p:nvGraphicFramePr>
        <p:xfrm>
          <a:off x="7940040" y="4994910"/>
          <a:ext cx="4109720" cy="273050"/>
        </p:xfrm>
        <a:graphic>
          <a:graphicData uri="http://schemas.openxmlformats.org/presentationml/2006/ole">
            <mc:AlternateContent xmlns:mc="http://schemas.openxmlformats.org/markup-compatibility/2006">
              <mc:Choice xmlns:v="urn:schemas-microsoft-com:vml" Requires="v">
                <p:oleObj spid="_x0000_s6319" r:id="rId16" imgW="3619500" imgH="266700" progId="Equation.KSEE3">
                  <p:embed/>
                </p:oleObj>
              </mc:Choice>
              <mc:Fallback>
                <p:oleObj r:id="rId16" imgW="3619500" imgH="266700" progId="Equation.KSEE3">
                  <p:embed/>
                  <p:pic>
                    <p:nvPicPr>
                      <p:cNvPr id="0" name="图片 11"/>
                      <p:cNvPicPr/>
                      <p:nvPr/>
                    </p:nvPicPr>
                    <p:blipFill>
                      <a:blip r:embed="rId17"/>
                      <a:stretch>
                        <a:fillRect/>
                      </a:stretch>
                    </p:blipFill>
                    <p:spPr>
                      <a:xfrm>
                        <a:off x="7940040" y="4994910"/>
                        <a:ext cx="4109720" cy="273050"/>
                      </a:xfrm>
                      <a:prstGeom prst="rect">
                        <a:avLst/>
                      </a:prstGeom>
                    </p:spPr>
                  </p:pic>
                </p:oleObj>
              </mc:Fallback>
            </mc:AlternateContent>
          </a:graphicData>
        </a:graphic>
      </p:graphicFrame>
      <p:graphicFrame>
        <p:nvGraphicFramePr>
          <p:cNvPr id="15" name="对象 14"/>
          <p:cNvGraphicFramePr/>
          <p:nvPr/>
        </p:nvGraphicFramePr>
        <p:xfrm>
          <a:off x="7923530" y="5300980"/>
          <a:ext cx="3936365" cy="285750"/>
        </p:xfrm>
        <a:graphic>
          <a:graphicData uri="http://schemas.openxmlformats.org/presentationml/2006/ole">
            <mc:AlternateContent xmlns:mc="http://schemas.openxmlformats.org/markup-compatibility/2006">
              <mc:Choice xmlns:v="urn:schemas-microsoft-com:vml" Requires="v">
                <p:oleObj spid="_x0000_s6320" r:id="rId18" imgW="3467100" imgH="279400" progId="Equation.KSEE3">
                  <p:embed/>
                </p:oleObj>
              </mc:Choice>
              <mc:Fallback>
                <p:oleObj r:id="rId18" imgW="3467100" imgH="279400" progId="Equation.KSEE3">
                  <p:embed/>
                  <p:pic>
                    <p:nvPicPr>
                      <p:cNvPr id="0" name="图片 11"/>
                      <p:cNvPicPr/>
                      <p:nvPr/>
                    </p:nvPicPr>
                    <p:blipFill>
                      <a:blip r:embed="rId19"/>
                      <a:stretch>
                        <a:fillRect/>
                      </a:stretch>
                    </p:blipFill>
                    <p:spPr>
                      <a:xfrm>
                        <a:off x="7923530" y="5300980"/>
                        <a:ext cx="3936365" cy="285750"/>
                      </a:xfrm>
                      <a:prstGeom prst="rect">
                        <a:avLst/>
                      </a:prstGeom>
                      <a:ln>
                        <a:solidFill>
                          <a:srgbClr val="FF0000"/>
                        </a:solidFill>
                      </a:ln>
                    </p:spPr>
                  </p:pic>
                </p:oleObj>
              </mc:Fallback>
            </mc:AlternateContent>
          </a:graphicData>
        </a:graphic>
      </p:graphicFrame>
      <p:sp>
        <p:nvSpPr>
          <p:cNvPr id="17" name="文本框 16"/>
          <p:cNvSpPr txBox="1"/>
          <p:nvPr/>
        </p:nvSpPr>
        <p:spPr>
          <a:xfrm>
            <a:off x="11859895" y="5219700"/>
            <a:ext cx="308610" cy="368300"/>
          </a:xfrm>
          <a:prstGeom prst="rect">
            <a:avLst/>
          </a:prstGeom>
          <a:noFill/>
        </p:spPr>
        <p:txBody>
          <a:bodyPr wrap="none" rtlCol="0" anchor="t">
            <a:spAutoFit/>
          </a:bodyPr>
          <a:lstStyle/>
          <a:p>
            <a:r>
              <a:rPr lang="zh-CN" altLang="en-US" b="1">
                <a:solidFill>
                  <a:srgbClr val="FF0000"/>
                </a:solidFill>
                <a:latin typeface="Arial" panose="020B0604020202020204" pitchFamily="34" charset="0"/>
                <a:cs typeface="Arial" panose="020B0604020202020204" pitchFamily="34" charset="0"/>
              </a:rPr>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5.3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决策树（</a:t>
            </a:r>
            <a:r>
              <a:rPr lang="zh-CN" altLang="en-US"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Decision Tree</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a:t>
            </a: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90851"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eaLnBrk="1" hangingPunct="1">
              <a:lnSpc>
                <a:spcPct val="150000"/>
              </a:lnSpc>
              <a:buFont typeface="Wingdings" panose="05000000000000000000" charset="0"/>
              <a:buNone/>
            </a:pP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3</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ID3</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算法</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实例（例</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5.1</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p>
        </p:txBody>
      </p:sp>
      <p:graphicFrame>
        <p:nvGraphicFramePr>
          <p:cNvPr id="59465" name="Group 73"/>
          <p:cNvGraphicFramePr>
            <a:graphicFrameLocks noGrp="1"/>
          </p:cNvGraphicFramePr>
          <p:nvPr>
            <p:custDataLst>
              <p:tags r:id="rId1"/>
            </p:custDataLst>
          </p:nvPr>
        </p:nvGraphicFramePr>
        <p:xfrm>
          <a:off x="850900" y="1726248"/>
          <a:ext cx="6806883" cy="3657749"/>
        </p:xfrm>
        <a:graphic>
          <a:graphicData uri="http://schemas.openxmlformats.org/drawingml/2006/table">
            <a:tbl>
              <a:tblPr/>
              <a:tblGrid>
                <a:gridCol w="1008063">
                  <a:extLst>
                    <a:ext uri="{9D8B030D-6E8A-4147-A177-3AD203B41FA5}">
                      <a16:colId xmlns:a16="http://schemas.microsoft.com/office/drawing/2014/main" val="20000"/>
                    </a:ext>
                  </a:extLst>
                </a:gridCol>
                <a:gridCol w="1304925">
                  <a:extLst>
                    <a:ext uri="{9D8B030D-6E8A-4147-A177-3AD203B41FA5}">
                      <a16:colId xmlns:a16="http://schemas.microsoft.com/office/drawing/2014/main" val="20001"/>
                    </a:ext>
                  </a:extLst>
                </a:gridCol>
                <a:gridCol w="1336675">
                  <a:extLst>
                    <a:ext uri="{9D8B030D-6E8A-4147-A177-3AD203B41FA5}">
                      <a16:colId xmlns:a16="http://schemas.microsoft.com/office/drawing/2014/main" val="20002"/>
                    </a:ext>
                  </a:extLst>
                </a:gridCol>
                <a:gridCol w="1362075">
                  <a:extLst>
                    <a:ext uri="{9D8B030D-6E8A-4147-A177-3AD203B41FA5}">
                      <a16:colId xmlns:a16="http://schemas.microsoft.com/office/drawing/2014/main" val="20003"/>
                    </a:ext>
                  </a:extLst>
                </a:gridCol>
                <a:gridCol w="1795145">
                  <a:extLst>
                    <a:ext uri="{9D8B030D-6E8A-4147-A177-3AD203B41FA5}">
                      <a16:colId xmlns:a16="http://schemas.microsoft.com/office/drawing/2014/main" val="20004"/>
                    </a:ext>
                  </a:extLst>
                </a:gridCol>
              </a:tblGrid>
              <a:tr h="365760">
                <a:tc row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dirty="0">
                          <a:ln>
                            <a:noFill/>
                          </a:ln>
                          <a:solidFill>
                            <a:srgbClr val="0000CC"/>
                          </a:solidFill>
                          <a:effectLst/>
                          <a:latin typeface="Times New Roman" panose="02020603050405020304" pitchFamily="18" charset="0"/>
                          <a:ea typeface="楷体_GB2312" pitchFamily="49" charset="-122"/>
                        </a:rPr>
                        <a:t>序号</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a:ln>
                            <a:noFill/>
                          </a:ln>
                          <a:solidFill>
                            <a:srgbClr val="0000CC"/>
                          </a:solidFill>
                          <a:effectLst/>
                          <a:latin typeface="Times New Roman" panose="02020603050405020304" pitchFamily="18" charset="0"/>
                          <a:ea typeface="楷体_GB2312" pitchFamily="49" charset="-122"/>
                        </a:rPr>
                        <a:t>属性值（</a:t>
                      </a:r>
                      <a:r>
                        <a:rPr kumimoji="0" lang="en-US" altLang="zh-CN" sz="1800" b="1" i="1" u="none" strike="noStrike" cap="none" normalizeH="0" baseline="0">
                          <a:ln>
                            <a:noFill/>
                          </a:ln>
                          <a:solidFill>
                            <a:srgbClr val="0000CC"/>
                          </a:solidFill>
                          <a:effectLst/>
                          <a:latin typeface="Times New Roman" panose="02020603050405020304" pitchFamily="18" charset="0"/>
                          <a:ea typeface="楷体_GB2312" pitchFamily="49" charset="-122"/>
                        </a:rPr>
                        <a:t>X</a:t>
                      </a:r>
                      <a:r>
                        <a:rPr kumimoji="0" lang="zh-CN" altLang="en-US" sz="1800" b="1" i="0" u="none" strike="noStrike" cap="none" normalizeH="0" baseline="0">
                          <a:ln>
                            <a:noFill/>
                          </a:ln>
                          <a:solidFill>
                            <a:srgbClr val="0000CC"/>
                          </a:solidFill>
                          <a:effectLst/>
                          <a:latin typeface="Times New Roman" panose="02020603050405020304" pitchFamily="18" charset="0"/>
                          <a:ea typeface="楷体_GB2312" pitchFamily="49" charset="-122"/>
                        </a:rPr>
                        <a:t>）</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CN"/>
                    </a:p>
                  </a:txBody>
                  <a:tcPr/>
                </a:tc>
                <a:tc hMerge="1">
                  <a:txBody>
                    <a:bodyPr/>
                    <a:lstStyle/>
                    <a:p>
                      <a:endParaRPr lang="en-CN"/>
                    </a:p>
                  </a:txBody>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dirty="0">
                          <a:ln>
                            <a:noFill/>
                          </a:ln>
                          <a:solidFill>
                            <a:srgbClr val="0000CC"/>
                          </a:solidFill>
                          <a:effectLst/>
                          <a:latin typeface="Times New Roman" panose="02020603050405020304" pitchFamily="18" charset="0"/>
                          <a:ea typeface="楷体_GB2312" pitchFamily="49" charset="-122"/>
                        </a:rPr>
                        <a:t>决策方案（</a:t>
                      </a:r>
                      <a:r>
                        <a:rPr lang="en-US" altLang="zh-CN" sz="1800" b="1" i="1">
                          <a:ln>
                            <a:noFill/>
                          </a:ln>
                          <a:solidFill>
                            <a:srgbClr val="0000CC"/>
                          </a:solidFill>
                          <a:effectLst/>
                          <a:latin typeface="Times New Roman" panose="02020603050405020304" pitchFamily="18" charset="0"/>
                          <a:ea typeface="楷体_GB2312" pitchFamily="49" charset="-122"/>
                          <a:sym typeface="+mn-ea"/>
                        </a:rPr>
                        <a:t>Y</a:t>
                      </a:r>
                      <a:r>
                        <a:rPr kumimoji="0" lang="zh-CN" altLang="en-US" sz="1800" b="1" i="0" u="none" strike="noStrike" cap="none" normalizeH="0" baseline="0" dirty="0">
                          <a:ln>
                            <a:noFill/>
                          </a:ln>
                          <a:solidFill>
                            <a:srgbClr val="0000CC"/>
                          </a:solidFill>
                          <a:effectLst/>
                          <a:latin typeface="Times New Roman" panose="02020603050405020304" pitchFamily="18" charset="0"/>
                          <a:ea typeface="楷体_GB2312" pitchFamily="49" charset="-122"/>
                        </a:rPr>
                        <a:t>）</a:t>
                      </a:r>
                    </a:p>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dirty="0" err="1">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1" u="none" strike="noStrike" cap="none" normalizeH="0" baseline="-25000" dirty="0" err="1">
                          <a:ln>
                            <a:noFill/>
                          </a:ln>
                          <a:solidFill>
                            <a:srgbClr val="0000CC"/>
                          </a:solidFill>
                          <a:effectLst/>
                          <a:latin typeface="Times New Roman" panose="02020603050405020304" pitchFamily="18" charset="0"/>
                          <a:ea typeface="宋体" panose="02010600030101010101" pitchFamily="2" charset="-122"/>
                        </a:rPr>
                        <a:t>j</a:t>
                      </a:r>
                      <a:endParaRPr kumimoji="0" lang="en-US" altLang="zh-CN" sz="1800" b="1" i="1" u="none" strike="noStrike" cap="none" normalizeH="0" baseline="-25000" dirty="0">
                        <a:ln>
                          <a:noFill/>
                        </a:ln>
                        <a:solidFill>
                          <a:srgbClr val="0000CC"/>
                        </a:solidFill>
                        <a:effectLst/>
                        <a:latin typeface="Times New Roman" panose="02020603050405020304" pitchFamily="18" charset="0"/>
                        <a:ea typeface="宋体" panose="02010600030101010101" pitchFamily="2"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91">
                <a:tc vMerge="1">
                  <a:txBody>
                    <a:bodyPr/>
                    <a:lstStyle/>
                    <a:p>
                      <a:endParaRPr lang="en-CN"/>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x</a:t>
                      </a:r>
                      <a:r>
                        <a:rPr kumimoji="0" lang="en-US" altLang="zh-CN" sz="1800" b="1" i="0" u="none" strike="noStrike" cap="none" normalizeH="0" baseline="-25000" dirty="0">
                          <a:ln>
                            <a:noFill/>
                          </a:ln>
                          <a:solidFill>
                            <a:srgbClr val="0000CC"/>
                          </a:solidFill>
                          <a:effectLst/>
                          <a:latin typeface="Times New Roman" panose="02020603050405020304" pitchFamily="18" charset="0"/>
                          <a:ea typeface="宋体" panose="02010600030101010101" pitchFamily="2" charset="-122"/>
                        </a:rPr>
                        <a:t>1</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（层次）</a:t>
                      </a:r>
                      <a:endParaRPr kumimoji="0" lang="en-US" altLang="zh-CN"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altLang="zh-CN" sz="1800" b="1" i="1"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x</a:t>
                      </a:r>
                      <a:r>
                        <a:rPr kumimoji="0" lang="en-US" altLang="zh-CN" sz="1800" b="1" i="0" u="none" strike="noStrike" cap="none" normalizeH="0" baseline="-25000" dirty="0">
                          <a:ln>
                            <a:noFill/>
                          </a:ln>
                          <a:solidFill>
                            <a:srgbClr val="0000CC"/>
                          </a:solidFill>
                          <a:effectLst/>
                          <a:latin typeface="Times New Roman" panose="02020603050405020304" pitchFamily="18" charset="0"/>
                          <a:ea typeface="宋体" panose="02010600030101010101" pitchFamily="2" charset="-122"/>
                        </a:rPr>
                        <a:t>2</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（专业）</a:t>
                      </a:r>
                      <a:endParaRPr kumimoji="0" lang="en-US" altLang="zh-CN" sz="1800" b="1" i="0" u="none" strike="noStrike" cap="none" normalizeH="0" baseline="-25000" dirty="0">
                        <a:ln>
                          <a:noFill/>
                        </a:ln>
                        <a:solidFill>
                          <a:srgbClr val="0000CC"/>
                        </a:solidFill>
                        <a:effectLst/>
                        <a:latin typeface="Times New Roman" panose="02020603050405020304" pitchFamily="18" charset="0"/>
                        <a:ea typeface="宋体" panose="02010600030101010101" pitchFamily="2"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altLang="zh-CN" sz="1800" b="1" i="1"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x</a:t>
                      </a:r>
                      <a:r>
                        <a:rPr kumimoji="0" lang="en-US" altLang="zh-CN" sz="1800" b="1" i="0" u="none" strike="noStrike" cap="none" normalizeH="0" baseline="-25000" dirty="0">
                          <a:ln>
                            <a:noFill/>
                          </a:ln>
                          <a:solidFill>
                            <a:srgbClr val="0000CC"/>
                          </a:solidFill>
                          <a:effectLst/>
                          <a:latin typeface="Times New Roman" panose="02020603050405020304" pitchFamily="18" charset="0"/>
                          <a:ea typeface="宋体" panose="02010600030101010101" pitchFamily="2" charset="-122"/>
                        </a:rPr>
                        <a:t>3</a:t>
                      </a:r>
                      <a:r>
                        <a:rPr kumimoji="0" lang="zh-CN" altLang="en-US" sz="1800" b="1" i="0" u="none" strike="noStrike" cap="none" normalizeH="0" baseline="0" dirty="0">
                          <a:ln>
                            <a:noFill/>
                          </a:ln>
                          <a:solidFill>
                            <a:srgbClr val="0000CC"/>
                          </a:solidFill>
                          <a:effectLst/>
                          <a:latin typeface="Times New Roman" panose="02020603050405020304" pitchFamily="18" charset="0"/>
                          <a:ea typeface="宋体" panose="02010600030101010101" pitchFamily="2" charset="-122"/>
                        </a:rPr>
                        <a:t>（学否）</a:t>
                      </a:r>
                      <a:endParaRPr kumimoji="0" lang="en-US" altLang="zh-CN" sz="1800" b="1" i="0" u="none" strike="noStrike" cap="none" normalizeH="0" baseline="-25000" dirty="0">
                        <a:ln>
                          <a:noFill/>
                        </a:ln>
                        <a:solidFill>
                          <a:srgbClr val="0000CC"/>
                        </a:solidFill>
                        <a:effectLst/>
                        <a:latin typeface="Times New Roman" panose="02020603050405020304" pitchFamily="18" charset="0"/>
                        <a:ea typeface="宋体" panose="02010600030101010101" pitchFamily="2"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vMerge="1">
                  <a:txBody>
                    <a:bodyPr/>
                    <a:lstStyle/>
                    <a:p>
                      <a:endParaRPr lang="en-CN"/>
                    </a:p>
                  </a:txBody>
                  <a:tcPr/>
                </a:tc>
                <a:extLst>
                  <a:ext uri="{0D108BD9-81ED-4DB2-BD59-A6C34878D82A}">
                    <a16:rowId xmlns:a16="http://schemas.microsoft.com/office/drawing/2014/main" val="10001"/>
                  </a:ext>
                </a:extLst>
              </a:tr>
              <a:tr h="27940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383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6573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4</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2763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5</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79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6</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79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7</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76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8</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rgbClr val="0000CC"/>
                          </a:solidFill>
                          <a:effectLst/>
                          <a:latin typeface="Times New Roman" panose="02020603050405020304" pitchFamily="18" charset="0"/>
                          <a:ea typeface="宋体" panose="02010600030101010101" pitchFamily="2"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1" u="none" strike="noStrike" cap="none" normalizeH="0" baseline="0">
                          <a:ln>
                            <a:noFill/>
                          </a:ln>
                          <a:solidFill>
                            <a:srgbClr val="0000CC"/>
                          </a:solidFill>
                          <a:effectLst/>
                          <a:latin typeface="Times New Roman" panose="02020603050405020304" pitchFamily="18" charset="0"/>
                          <a:ea typeface="宋体" panose="02010600030101010101" pitchFamily="2" charset="-122"/>
                        </a:rPr>
                        <a:t>y</a:t>
                      </a:r>
                      <a:r>
                        <a:rPr kumimoji="0" lang="en-US" altLang="zh-CN" sz="1800" b="1" i="0" u="none" strike="noStrike" cap="none" normalizeH="0" baseline="-25000">
                          <a:ln>
                            <a:noFill/>
                          </a:ln>
                          <a:solidFill>
                            <a:srgbClr val="0000CC"/>
                          </a:solidFill>
                          <a:effectLst/>
                          <a:latin typeface="Times New Roman" panose="02020603050405020304" pitchFamily="18" charset="0"/>
                          <a:ea typeface="宋体" panose="02010600030101010101" pitchFamily="2" charset="-122"/>
                        </a:rPr>
                        <a:t>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6" name="文本框 5"/>
          <p:cNvSpPr txBox="1"/>
          <p:nvPr/>
        </p:nvSpPr>
        <p:spPr>
          <a:xfrm>
            <a:off x="850900" y="5835650"/>
            <a:ext cx="4213860" cy="398780"/>
          </a:xfrm>
          <a:prstGeom prst="rect">
            <a:avLst/>
          </a:prstGeom>
          <a:noFill/>
        </p:spPr>
        <p:txBody>
          <a:bodyPr wrap="square" rtlCol="0" anchor="t">
            <a:spAutoFit/>
          </a:bodyPr>
          <a:lstStyle/>
          <a:p>
            <a:r>
              <a:rPr lang="zh-CN" altLang="en-US" sz="2000" b="1" dirty="0">
                <a:solidFill>
                  <a:srgbClr val="0000CC"/>
                </a:solidFill>
                <a:latin typeface="Times New Roman" panose="02020603050405020304" pitchFamily="18" charset="0"/>
                <a:ea typeface="楷体_GB2312" pitchFamily="49" charset="-122"/>
                <a:sym typeface="+mn-ea"/>
              </a:rPr>
              <a:t>用</a:t>
            </a:r>
            <a:r>
              <a:rPr lang="en-US" altLang="zh-CN" sz="2000" b="1" dirty="0">
                <a:solidFill>
                  <a:srgbClr val="0000CC"/>
                </a:solidFill>
                <a:latin typeface="Times New Roman" panose="02020603050405020304" pitchFamily="18" charset="0"/>
                <a:ea typeface="楷体_GB2312" pitchFamily="49" charset="-122"/>
                <a:sym typeface="+mn-ea"/>
              </a:rPr>
              <a:t>ID3</a:t>
            </a:r>
            <a:r>
              <a:rPr lang="zh-CN" altLang="en-US" sz="2000" b="1" dirty="0">
                <a:solidFill>
                  <a:srgbClr val="0000CC"/>
                </a:solidFill>
                <a:latin typeface="Times New Roman" panose="02020603050405020304" pitchFamily="18" charset="0"/>
                <a:ea typeface="楷体_GB2312" pitchFamily="49" charset="-122"/>
                <a:sym typeface="+mn-ea"/>
              </a:rPr>
              <a:t>算法完成下述学生选课的例子</a:t>
            </a:r>
            <a:endParaRPr lang="zh-CN" altLang="en-US" sz="2000"/>
          </a:p>
        </p:txBody>
      </p:sp>
      <p:grpSp>
        <p:nvGrpSpPr>
          <p:cNvPr id="32773" name="Group 14"/>
          <p:cNvGrpSpPr>
            <a:grpSpLocks noChangeAspect="1"/>
          </p:cNvGrpSpPr>
          <p:nvPr/>
        </p:nvGrpSpPr>
        <p:grpSpPr>
          <a:xfrm>
            <a:off x="7729855" y="1726565"/>
            <a:ext cx="4315460" cy="2743143"/>
            <a:chOff x="2729" y="2535"/>
            <a:chExt cx="2920" cy="1860"/>
          </a:xfrm>
        </p:grpSpPr>
        <p:sp>
          <p:nvSpPr>
            <p:cNvPr id="32775" name="AutoShape 15"/>
            <p:cNvSpPr>
              <a:spLocks noChangeAspect="1"/>
            </p:cNvSpPr>
            <p:nvPr/>
          </p:nvSpPr>
          <p:spPr>
            <a:xfrm>
              <a:off x="2729" y="2535"/>
              <a:ext cx="2920" cy="1327"/>
            </a:xfrm>
            <a:prstGeom prst="rect">
              <a:avLst/>
            </a:prstGeom>
            <a:noFill/>
            <a:ln w="9525">
              <a:noFill/>
            </a:ln>
          </p:spPr>
          <p:txBody>
            <a:bodyPr/>
            <a:lstStyle/>
            <a:p>
              <a:endParaRPr lang="zh-CN" altLang="en-US" dirty="0">
                <a:latin typeface="Arial" panose="020B0604020202020204" pitchFamily="34" charset="0"/>
              </a:endParaRPr>
            </a:p>
          </p:txBody>
        </p:sp>
        <p:sp>
          <p:nvSpPr>
            <p:cNvPr id="32776" name="Text Box 16"/>
            <p:cNvSpPr txBox="1"/>
            <p:nvPr/>
          </p:nvSpPr>
          <p:spPr>
            <a:xfrm>
              <a:off x="3816" y="2637"/>
              <a:ext cx="577" cy="272"/>
            </a:xfrm>
            <a:prstGeom prst="rect">
              <a:avLst/>
            </a:prstGeom>
            <a:noFill/>
            <a:ln w="9525" cap="flat" cmpd="sng">
              <a:solidFill>
                <a:srgbClr val="0000CC"/>
              </a:solidFill>
              <a:prstDash val="solid"/>
              <a:miter/>
              <a:headEnd type="none" w="med" len="med"/>
              <a:tailEnd type="none" w="med" len="med"/>
            </a:ln>
            <a:extLst>
              <a:ext uri="{909E8E84-426E-40DD-AFC4-6F175D3DCCD1}">
                <a14:hiddenFill xmlns:a14="http://schemas.microsoft.com/office/drawing/2010/main">
                  <a:solidFill>
                    <a:srgbClr val="FFFFFF"/>
                  </a:solidFill>
                </a14:hiddenFill>
              </a:ext>
            </a:extLst>
          </p:spPr>
          <p:txBody>
            <a:bodyPr lIns="54000" tIns="10800" rIns="54000" bIns="10800"/>
            <a:lstStyle/>
            <a:p>
              <a:pPr algn="ctr"/>
              <a:r>
                <a:rPr lang="en-US" altLang="zh-CN" sz="2000" b="1" dirty="0">
                  <a:solidFill>
                    <a:srgbClr val="0000CC"/>
                  </a:solidFill>
                  <a:latin typeface="Times New Roman" panose="02020603050405020304" pitchFamily="18" charset="0"/>
                </a:rPr>
                <a:t> (</a:t>
              </a:r>
              <a:r>
                <a:rPr lang="en-US" altLang="zh-CN" sz="2000" b="1" i="1" dirty="0">
                  <a:solidFill>
                    <a:srgbClr val="0000CC"/>
                  </a:solidFill>
                  <a:latin typeface="Times New Roman" panose="02020603050405020304" pitchFamily="18" charset="0"/>
                </a:rPr>
                <a:t>S</a:t>
              </a:r>
              <a:r>
                <a:rPr lang="en-US" altLang="zh-CN" sz="2000" b="1" dirty="0">
                  <a:solidFill>
                    <a:srgbClr val="0000CC"/>
                  </a:solidFill>
                  <a:latin typeface="Times New Roman" panose="02020603050405020304" pitchFamily="18" charset="0"/>
                </a:rPr>
                <a:t>,</a:t>
              </a:r>
              <a:r>
                <a:rPr lang="en-US" altLang="zh-CN" sz="2000" b="1" i="1" dirty="0">
                  <a:solidFill>
                    <a:srgbClr val="0000CC"/>
                  </a:solidFill>
                  <a:latin typeface="Times New Roman" panose="02020603050405020304" pitchFamily="18" charset="0"/>
                </a:rPr>
                <a:t>X</a:t>
              </a:r>
              <a:r>
                <a:rPr lang="en-US" altLang="zh-CN" sz="2000" b="1" dirty="0">
                  <a:solidFill>
                    <a:srgbClr val="0000CC"/>
                  </a:solidFill>
                  <a:latin typeface="Times New Roman" panose="02020603050405020304" pitchFamily="18" charset="0"/>
                </a:rPr>
                <a:t>)</a:t>
              </a:r>
              <a:endParaRPr lang="en-US" altLang="zh-CN" sz="2000" b="1" dirty="0">
                <a:solidFill>
                  <a:srgbClr val="0000CC"/>
                </a:solidFill>
                <a:latin typeface="Arial" panose="020B0604020202020204" pitchFamily="34" charset="0"/>
              </a:endParaRPr>
            </a:p>
          </p:txBody>
        </p:sp>
        <p:sp>
          <p:nvSpPr>
            <p:cNvPr id="32777" name="Text Box 17"/>
            <p:cNvSpPr txBox="1"/>
            <p:nvPr/>
          </p:nvSpPr>
          <p:spPr>
            <a:xfrm>
              <a:off x="3219" y="3181"/>
              <a:ext cx="577" cy="307"/>
            </a:xfrm>
            <a:prstGeom prst="rect">
              <a:avLst/>
            </a:prstGeom>
            <a:solidFill>
              <a:schemeClr val="accent4">
                <a:lumMod val="20000"/>
                <a:lumOff val="80000"/>
              </a:schemeClr>
            </a:solidFill>
            <a:ln w="9525" cap="flat" cmpd="sng">
              <a:solidFill>
                <a:srgbClr val="0000CC"/>
              </a:solidFill>
              <a:prstDash val="solid"/>
              <a:miter/>
              <a:headEnd type="none" w="med" len="med"/>
              <a:tailEnd type="none" w="med" len="med"/>
            </a:ln>
          </p:spPr>
          <p:txBody>
            <a:bodyPr lIns="54000" tIns="10800" rIns="54000" bIns="10800"/>
            <a:lstStyle/>
            <a:p>
              <a:pPr algn="ctr"/>
              <a:r>
                <a:rPr lang="en-US" altLang="zh-CN" sz="2000" b="1" i="1" dirty="0">
                  <a:solidFill>
                    <a:srgbClr val="0000CC"/>
                  </a:solidFill>
                  <a:latin typeface="Times New Roman" panose="02020603050405020304" pitchFamily="18" charset="0"/>
                </a:rPr>
                <a:t>y</a:t>
              </a:r>
              <a:r>
                <a:rPr lang="en-US" altLang="zh-CN" sz="2000" b="1" baseline="-25000" dirty="0">
                  <a:solidFill>
                    <a:srgbClr val="0000CC"/>
                  </a:solidFill>
                  <a:latin typeface="Times New Roman" panose="02020603050405020304" pitchFamily="18" charset="0"/>
                </a:rPr>
                <a:t>3</a:t>
              </a:r>
            </a:p>
          </p:txBody>
        </p:sp>
        <p:sp>
          <p:nvSpPr>
            <p:cNvPr id="32778" name="Text Box 18"/>
            <p:cNvSpPr txBox="1"/>
            <p:nvPr/>
          </p:nvSpPr>
          <p:spPr>
            <a:xfrm>
              <a:off x="4304" y="3180"/>
              <a:ext cx="791" cy="308"/>
            </a:xfrm>
            <a:prstGeom prst="rect">
              <a:avLst/>
            </a:prstGeom>
            <a:noFill/>
            <a:ln w="9525" cap="flat" cmpd="sng">
              <a:solidFill>
                <a:srgbClr val="0000CC"/>
              </a:solidFill>
              <a:prstDash val="solid"/>
              <a:miter/>
              <a:headEnd type="none" w="med" len="med"/>
              <a:tailEnd type="none" w="med" len="med"/>
            </a:ln>
            <a:extLst>
              <a:ext uri="{909E8E84-426E-40DD-AFC4-6F175D3DCCD1}">
                <a14:hiddenFill xmlns:a14="http://schemas.microsoft.com/office/drawing/2010/main">
                  <a:solidFill>
                    <a:srgbClr val="FFFFFF"/>
                  </a:solidFill>
                </a14:hiddenFill>
              </a:ext>
            </a:extLst>
          </p:spPr>
          <p:txBody>
            <a:bodyPr lIns="54000" tIns="10800" rIns="54000" bIns="10800"/>
            <a:lstStyle/>
            <a:p>
              <a:pPr algn="ctr"/>
              <a:r>
                <a:rPr lang="en-US" altLang="zh-CN" sz="2000" b="1" dirty="0">
                  <a:solidFill>
                    <a:srgbClr val="0000CC"/>
                  </a:solidFill>
                  <a:latin typeface="Times New Roman" panose="02020603050405020304" pitchFamily="18" charset="0"/>
                </a:rPr>
                <a:t> (</a:t>
              </a:r>
              <a:r>
                <a:rPr lang="en-US" altLang="zh-CN" sz="2000" b="1" i="1" dirty="0">
                  <a:solidFill>
                    <a:srgbClr val="0000CC"/>
                  </a:solidFill>
                  <a:latin typeface="Times New Roman" panose="02020603050405020304" pitchFamily="18" charset="0"/>
                </a:rPr>
                <a:t>S</a:t>
              </a:r>
              <a:r>
                <a:rPr lang="en-US" altLang="zh-CN" sz="2000" b="1" baseline="-25000" dirty="0">
                  <a:solidFill>
                    <a:srgbClr val="0000CC"/>
                  </a:solidFill>
                  <a:latin typeface="Times New Roman" panose="02020603050405020304" pitchFamily="18" charset="0"/>
                </a:rPr>
                <a:t>2</a:t>
              </a:r>
              <a:r>
                <a:rPr lang="en-US" altLang="zh-CN" sz="2000" b="1" baseline="30000" dirty="0">
                  <a:solidFill>
                    <a:srgbClr val="0000CC"/>
                  </a:solidFill>
                  <a:latin typeface="Times New Roman" panose="02020603050405020304" pitchFamily="18" charset="0"/>
                </a:rPr>
                <a:t>’</a:t>
              </a:r>
              <a:r>
                <a:rPr lang="en-US" altLang="zh-CN" sz="2000" b="1" dirty="0">
                  <a:solidFill>
                    <a:srgbClr val="0000CC"/>
                  </a:solidFill>
                  <a:latin typeface="Times New Roman" panose="02020603050405020304" pitchFamily="18" charset="0"/>
                </a:rPr>
                <a:t>,</a:t>
              </a:r>
              <a:r>
                <a:rPr lang="en-US" altLang="zh-CN" sz="2000" b="1" i="1" dirty="0">
                  <a:solidFill>
                    <a:srgbClr val="0000CC"/>
                  </a:solidFill>
                  <a:latin typeface="Times New Roman" panose="02020603050405020304" pitchFamily="18" charset="0"/>
                </a:rPr>
                <a:t>X</a:t>
              </a:r>
              <a:r>
                <a:rPr lang="en-US" altLang="zh-CN" sz="2000" b="1" baseline="-25000" dirty="0">
                  <a:solidFill>
                    <a:srgbClr val="0000CC"/>
                  </a:solidFill>
                  <a:latin typeface="Times New Roman" panose="02020603050405020304" pitchFamily="18" charset="0"/>
                </a:rPr>
                <a:t>1</a:t>
              </a:r>
              <a:r>
                <a:rPr lang="en-US" altLang="zh-CN" sz="2000" b="1" dirty="0">
                  <a:solidFill>
                    <a:srgbClr val="0000CC"/>
                  </a:solidFill>
                  <a:latin typeface="Times New Roman" panose="02020603050405020304" pitchFamily="18" charset="0"/>
                </a:rPr>
                <a:t>)</a:t>
              </a:r>
              <a:endParaRPr lang="en-US" altLang="zh-CN" sz="2000" b="1" dirty="0">
                <a:solidFill>
                  <a:srgbClr val="0000CC"/>
                </a:solidFill>
                <a:latin typeface="Arial" panose="020B0604020202020204" pitchFamily="34" charset="0"/>
              </a:endParaRPr>
            </a:p>
          </p:txBody>
        </p:sp>
        <p:sp>
          <p:nvSpPr>
            <p:cNvPr id="32779" name="Line 19"/>
            <p:cNvSpPr/>
            <p:nvPr/>
          </p:nvSpPr>
          <p:spPr>
            <a:xfrm flipH="1">
              <a:off x="3507" y="2909"/>
              <a:ext cx="512" cy="272"/>
            </a:xfrm>
            <a:prstGeom prst="line">
              <a:avLst/>
            </a:prstGeom>
            <a:ln w="9525" cap="flat" cmpd="sng">
              <a:solidFill>
                <a:srgbClr val="0000CC"/>
              </a:solidFill>
              <a:prstDash val="solid"/>
              <a:headEnd type="none" w="med" len="med"/>
              <a:tailEnd type="none" w="med" len="med"/>
            </a:ln>
          </p:spPr>
        </p:sp>
        <p:sp>
          <p:nvSpPr>
            <p:cNvPr id="32780" name="Line 20"/>
            <p:cNvSpPr/>
            <p:nvPr/>
          </p:nvSpPr>
          <p:spPr>
            <a:xfrm>
              <a:off x="4053" y="2909"/>
              <a:ext cx="646" cy="272"/>
            </a:xfrm>
            <a:prstGeom prst="line">
              <a:avLst/>
            </a:prstGeom>
            <a:ln w="9525" cap="flat" cmpd="sng">
              <a:solidFill>
                <a:srgbClr val="0000CC"/>
              </a:solidFill>
              <a:prstDash val="solid"/>
              <a:headEnd type="none" w="med" len="med"/>
              <a:tailEnd type="none" w="med" len="med"/>
            </a:ln>
          </p:spPr>
        </p:sp>
        <p:sp>
          <p:nvSpPr>
            <p:cNvPr id="32781" name="Text Box 21"/>
            <p:cNvSpPr txBox="1"/>
            <p:nvPr/>
          </p:nvSpPr>
          <p:spPr>
            <a:xfrm>
              <a:off x="2729" y="4055"/>
              <a:ext cx="2920" cy="340"/>
            </a:xfrm>
            <a:prstGeom prst="rect">
              <a:avLst/>
            </a:prstGeom>
            <a:noFill/>
            <a:ln w="9525">
              <a:noFill/>
            </a:ln>
            <a:extLst>
              <a:ext uri="{909E8E84-426E-40DD-AFC4-6F175D3DCCD1}">
                <a14:hiddenFill xmlns:a14="http://schemas.microsoft.com/office/drawing/2010/main">
                  <a:solidFill>
                    <a:srgbClr val="FFFFFF"/>
                  </a:solidFill>
                </a14:hiddenFill>
              </a:ext>
            </a:extLst>
          </p:spPr>
          <p:txBody>
            <a:bodyPr/>
            <a:lstStyle/>
            <a:p>
              <a:pPr algn="just"/>
              <a:r>
                <a:rPr lang="en-US" altLang="zh-CN" sz="2000" b="1" dirty="0">
                  <a:solidFill>
                    <a:srgbClr val="0000CC"/>
                  </a:solidFill>
                  <a:latin typeface="Times New Roman" panose="02020603050405020304" pitchFamily="18" charset="0"/>
                  <a:ea typeface="楷体_GB2312" pitchFamily="49" charset="-122"/>
                </a:rPr>
                <a:t>    </a:t>
              </a:r>
              <a:r>
                <a:rPr lang="zh-CN" altLang="en-US" sz="2000" b="1" dirty="0">
                  <a:solidFill>
                    <a:srgbClr val="0000CC"/>
                  </a:solidFill>
                  <a:latin typeface="Times New Roman" panose="02020603050405020304" pitchFamily="18" charset="0"/>
                  <a:ea typeface="楷体_GB2312" pitchFamily="49" charset="-122"/>
                </a:rPr>
                <a:t>图</a:t>
              </a:r>
              <a:r>
                <a:rPr lang="en-US" altLang="zh-CN" sz="2000" b="1" dirty="0">
                  <a:solidFill>
                    <a:srgbClr val="0000CC"/>
                  </a:solidFill>
                  <a:latin typeface="Times New Roman" panose="02020603050405020304" pitchFamily="18" charset="0"/>
                  <a:ea typeface="楷体_GB2312" pitchFamily="49" charset="-122"/>
                </a:rPr>
                <a:t>5.5 </a:t>
              </a:r>
              <a:r>
                <a:rPr lang="zh-CN" altLang="en-US" sz="2000" b="1" dirty="0">
                  <a:solidFill>
                    <a:srgbClr val="0000CC"/>
                  </a:solidFill>
                  <a:latin typeface="Times New Roman" panose="02020603050405020304" pitchFamily="18" charset="0"/>
                  <a:ea typeface="楷体_GB2312" pitchFamily="49" charset="-122"/>
                </a:rPr>
                <a:t>扩展根节点后的部分决策树</a:t>
              </a:r>
            </a:p>
          </p:txBody>
        </p:sp>
        <p:sp>
          <p:nvSpPr>
            <p:cNvPr id="32782" name="Text Box 22"/>
            <p:cNvSpPr txBox="1"/>
            <p:nvPr/>
          </p:nvSpPr>
          <p:spPr>
            <a:xfrm>
              <a:off x="3237" y="2824"/>
              <a:ext cx="409" cy="238"/>
            </a:xfrm>
            <a:prstGeom prst="rect">
              <a:avLst/>
            </a:prstGeom>
            <a:noFill/>
            <a:ln w="9525">
              <a:noFill/>
            </a:ln>
          </p:spPr>
          <p:txBody>
            <a:bodyPr lIns="54000" tIns="10800" rIns="54000" bIns="10800"/>
            <a:lstStyle/>
            <a:p>
              <a:pPr algn="just"/>
              <a:r>
                <a:rPr lang="en-US" altLang="zh-CN" b="1" i="1" dirty="0">
                  <a:solidFill>
                    <a:srgbClr val="0000CC"/>
                  </a:solidFill>
                  <a:latin typeface="Times New Roman" panose="02020603050405020304" pitchFamily="18" charset="0"/>
                </a:rPr>
                <a:t>x</a:t>
              </a:r>
              <a:r>
                <a:rPr lang="en-US" altLang="zh-CN" b="1" baseline="-25000" dirty="0">
                  <a:solidFill>
                    <a:srgbClr val="0000CC"/>
                  </a:solidFill>
                  <a:latin typeface="Times New Roman" panose="02020603050405020304" pitchFamily="18" charset="0"/>
                </a:rPr>
                <a:t>3</a:t>
              </a:r>
              <a:r>
                <a:rPr lang="en-US" altLang="zh-CN" b="1" dirty="0">
                  <a:solidFill>
                    <a:srgbClr val="0000CC"/>
                  </a:solidFill>
                  <a:latin typeface="Times New Roman" panose="02020603050405020304" pitchFamily="18" charset="0"/>
                </a:rPr>
                <a:t>=1</a:t>
              </a:r>
              <a:endParaRPr lang="en-US" altLang="zh-CN" b="1" dirty="0">
                <a:solidFill>
                  <a:srgbClr val="0000CC"/>
                </a:solidFill>
                <a:latin typeface="Arial" panose="020B0604020202020204" pitchFamily="34" charset="0"/>
              </a:endParaRPr>
            </a:p>
          </p:txBody>
        </p:sp>
        <p:sp>
          <p:nvSpPr>
            <p:cNvPr id="32783" name="Text Box 23"/>
            <p:cNvSpPr txBox="1"/>
            <p:nvPr/>
          </p:nvSpPr>
          <p:spPr>
            <a:xfrm>
              <a:off x="4564" y="2833"/>
              <a:ext cx="509" cy="238"/>
            </a:xfrm>
            <a:prstGeom prst="rect">
              <a:avLst/>
            </a:prstGeom>
            <a:noFill/>
            <a:ln w="9525">
              <a:noFill/>
            </a:ln>
          </p:spPr>
          <p:txBody>
            <a:bodyPr lIns="54000" tIns="10800" rIns="54000" bIns="10800"/>
            <a:lstStyle/>
            <a:p>
              <a:pPr algn="just"/>
              <a:r>
                <a:rPr lang="en-US" altLang="zh-CN" b="1" i="1" dirty="0">
                  <a:solidFill>
                    <a:srgbClr val="0000CC"/>
                  </a:solidFill>
                  <a:latin typeface="Times New Roman" panose="02020603050405020304" pitchFamily="18" charset="0"/>
                </a:rPr>
                <a:t>x</a:t>
              </a:r>
              <a:r>
                <a:rPr lang="en-US" altLang="zh-CN" b="1" baseline="-25000" dirty="0">
                  <a:solidFill>
                    <a:srgbClr val="0000CC"/>
                  </a:solidFill>
                  <a:latin typeface="Times New Roman" panose="02020603050405020304" pitchFamily="18" charset="0"/>
                </a:rPr>
                <a:t>3</a:t>
              </a:r>
              <a:r>
                <a:rPr lang="en-US" altLang="zh-CN" b="1" dirty="0">
                  <a:solidFill>
                    <a:srgbClr val="0000CC"/>
                  </a:solidFill>
                  <a:latin typeface="Times New Roman" panose="02020603050405020304" pitchFamily="18" charset="0"/>
                </a:rPr>
                <a:t>=2</a:t>
              </a:r>
              <a:endParaRPr lang="en-US" altLang="zh-CN" b="1" dirty="0">
                <a:solidFill>
                  <a:srgbClr val="0000CC"/>
                </a:solidFill>
                <a:latin typeface="Arial" panose="020B0604020202020204" pitchFamily="34" charset="0"/>
              </a:endParaRPr>
            </a:p>
          </p:txBody>
        </p:sp>
      </p:grpSp>
      <p:sp>
        <p:nvSpPr>
          <p:cNvPr id="4" name="文本框 3"/>
          <p:cNvSpPr txBox="1"/>
          <p:nvPr/>
        </p:nvSpPr>
        <p:spPr>
          <a:xfrm>
            <a:off x="8173720" y="3230880"/>
            <a:ext cx="1412875" cy="368300"/>
          </a:xfrm>
          <a:prstGeom prst="rect">
            <a:avLst/>
          </a:prstGeom>
          <a:noFill/>
        </p:spPr>
        <p:txBody>
          <a:bodyPr wrap="none" rtlCol="0" anchor="t">
            <a:spAutoFit/>
          </a:bodyPr>
          <a:lstStyle/>
          <a:p>
            <a:r>
              <a:rPr lang="en-US" altLang="zh-CN" b="1" i="1" noProof="0" dirty="0">
                <a:ln>
                  <a:noFill/>
                </a:ln>
                <a:solidFill>
                  <a:srgbClr val="0000CC"/>
                </a:solidFill>
                <a:effectLst/>
                <a:uLnTx/>
                <a:uFillTx/>
                <a:latin typeface="+mn-ea"/>
                <a:sym typeface="+mn-ea"/>
              </a:rPr>
              <a:t>S</a:t>
            </a:r>
            <a:r>
              <a:rPr lang="en-US" altLang="zh-CN" b="1" baseline="-25000" noProof="0" dirty="0">
                <a:ln>
                  <a:noFill/>
                </a:ln>
                <a:solidFill>
                  <a:srgbClr val="0000CC"/>
                </a:solidFill>
                <a:effectLst/>
                <a:uLnTx/>
                <a:uFillTx/>
                <a:latin typeface="+mn-ea"/>
                <a:sym typeface="+mn-ea"/>
              </a:rPr>
              <a:t>1</a:t>
            </a:r>
            <a:r>
              <a:rPr lang="en-US" altLang="zh-CN" b="1" baseline="30000" noProof="0" dirty="0">
                <a:ln>
                  <a:noFill/>
                </a:ln>
                <a:solidFill>
                  <a:srgbClr val="0000CC"/>
                </a:solidFill>
                <a:effectLst/>
                <a:uLnTx/>
                <a:uFillTx/>
                <a:latin typeface="+mn-ea"/>
                <a:sym typeface="+mn-ea"/>
              </a:rPr>
              <a:t>’</a:t>
            </a:r>
            <a:r>
              <a:rPr lang="en-US" altLang="zh-CN" b="1" noProof="0" dirty="0">
                <a:ln>
                  <a:noFill/>
                </a:ln>
                <a:solidFill>
                  <a:srgbClr val="0000CC"/>
                </a:solidFill>
                <a:effectLst/>
                <a:uLnTx/>
                <a:uFillTx/>
                <a:latin typeface="+mn-ea"/>
                <a:sym typeface="+mn-ea"/>
              </a:rPr>
              <a:t>={1,3,5,7}</a:t>
            </a:r>
            <a:endParaRPr lang="zh-CN" altLang="en-US"/>
          </a:p>
        </p:txBody>
      </p:sp>
      <p:sp>
        <p:nvSpPr>
          <p:cNvPr id="5" name="文本框 4"/>
          <p:cNvSpPr txBox="1"/>
          <p:nvPr/>
        </p:nvSpPr>
        <p:spPr>
          <a:xfrm>
            <a:off x="9935845" y="3244850"/>
            <a:ext cx="1412875" cy="368300"/>
          </a:xfrm>
          <a:prstGeom prst="rect">
            <a:avLst/>
          </a:prstGeom>
          <a:noFill/>
        </p:spPr>
        <p:txBody>
          <a:bodyPr wrap="none" rtlCol="0" anchor="t">
            <a:spAutoFit/>
          </a:bodyPr>
          <a:lstStyle/>
          <a:p>
            <a:r>
              <a:rPr lang="en-US" altLang="zh-CN" b="1" i="1" noProof="0" dirty="0">
                <a:ln>
                  <a:noFill/>
                </a:ln>
                <a:solidFill>
                  <a:srgbClr val="0000CC"/>
                </a:solidFill>
                <a:effectLst/>
                <a:uLnTx/>
                <a:uFillTx/>
                <a:latin typeface="+mn-ea"/>
                <a:sym typeface="+mn-ea"/>
              </a:rPr>
              <a:t>S</a:t>
            </a:r>
            <a:r>
              <a:rPr lang="en-US" altLang="zh-CN" b="1" baseline="-25000" noProof="0" dirty="0">
                <a:ln>
                  <a:noFill/>
                </a:ln>
                <a:solidFill>
                  <a:srgbClr val="0000CC"/>
                </a:solidFill>
                <a:effectLst/>
                <a:uLnTx/>
                <a:uFillTx/>
                <a:latin typeface="+mn-ea"/>
                <a:sym typeface="+mn-ea"/>
              </a:rPr>
              <a:t>2</a:t>
            </a:r>
            <a:r>
              <a:rPr lang="en-US" altLang="zh-CN" b="1" baseline="30000" noProof="0" dirty="0">
                <a:ln>
                  <a:noFill/>
                </a:ln>
                <a:solidFill>
                  <a:srgbClr val="0000CC"/>
                </a:solidFill>
                <a:effectLst/>
                <a:uLnTx/>
                <a:uFillTx/>
                <a:latin typeface="+mn-ea"/>
                <a:sym typeface="+mn-ea"/>
              </a:rPr>
              <a:t>’</a:t>
            </a:r>
            <a:r>
              <a:rPr lang="en-US" altLang="zh-CN" b="1" noProof="0" dirty="0">
                <a:ln>
                  <a:noFill/>
                </a:ln>
                <a:solidFill>
                  <a:srgbClr val="0000CC"/>
                </a:solidFill>
                <a:effectLst/>
                <a:uLnTx/>
                <a:uFillTx/>
                <a:latin typeface="+mn-ea"/>
                <a:sym typeface="+mn-ea"/>
              </a:rPr>
              <a:t>={2,4,6,8}</a:t>
            </a:r>
            <a:endParaRPr lang="zh-CN" altLang="en-US"/>
          </a:p>
        </p:txBody>
      </p:sp>
      <p:sp>
        <p:nvSpPr>
          <p:cNvPr id="18" name="文本框 17"/>
          <p:cNvSpPr txBox="1"/>
          <p:nvPr/>
        </p:nvSpPr>
        <p:spPr>
          <a:xfrm>
            <a:off x="10036810" y="3599180"/>
            <a:ext cx="1211580" cy="368300"/>
          </a:xfrm>
          <a:prstGeom prst="rect">
            <a:avLst/>
          </a:prstGeom>
          <a:noFill/>
        </p:spPr>
        <p:txBody>
          <a:bodyPr wrap="none" rtlCol="0" anchor="t">
            <a:spAutoFit/>
          </a:bodyPr>
          <a:lstStyle/>
          <a:p>
            <a:r>
              <a:rPr lang="en-US" altLang="zh-CN" b="1" i="1" noProof="0" dirty="0">
                <a:ln>
                  <a:noFill/>
                </a:ln>
                <a:solidFill>
                  <a:srgbClr val="0000CC"/>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X</a:t>
            </a:r>
            <a:r>
              <a:rPr lang="en-US" altLang="zh-CN" b="1" baseline="-25000" noProof="0" dirty="0">
                <a:ln>
                  <a:noFill/>
                </a:ln>
                <a:solidFill>
                  <a:srgbClr val="0000CC"/>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1</a:t>
            </a:r>
            <a:r>
              <a:rPr lang="en-US" altLang="zh-CN" b="1" noProof="0" dirty="0">
                <a:ln>
                  <a:noFill/>
                </a:ln>
                <a:solidFill>
                  <a:srgbClr val="0000CC"/>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b="1" i="1" noProof="0" dirty="0">
                <a:ln>
                  <a:noFill/>
                </a:ln>
                <a:solidFill>
                  <a:srgbClr val="0000CC"/>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x</a:t>
            </a:r>
            <a:r>
              <a:rPr lang="en-US" altLang="zh-CN" b="1" baseline="-25000" noProof="0" dirty="0">
                <a:ln>
                  <a:noFill/>
                </a:ln>
                <a:solidFill>
                  <a:srgbClr val="0000CC"/>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1</a:t>
            </a:r>
            <a:r>
              <a:rPr lang="en-US" altLang="zh-CN" b="1" noProof="0" dirty="0">
                <a:ln>
                  <a:noFill/>
                </a:ln>
                <a:solidFill>
                  <a:srgbClr val="0000CC"/>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b="1" i="1" noProof="0" dirty="0">
                <a:ln>
                  <a:noFill/>
                </a:ln>
                <a:solidFill>
                  <a:srgbClr val="0000CC"/>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x</a:t>
            </a:r>
            <a:r>
              <a:rPr lang="en-US" altLang="zh-CN" b="1" baseline="-25000" noProof="0" dirty="0">
                <a:ln>
                  <a:noFill/>
                </a:ln>
                <a:solidFill>
                  <a:srgbClr val="0000CC"/>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2</a:t>
            </a:r>
            <a:r>
              <a:rPr lang="en-US" altLang="zh-CN" b="1" noProof="0" dirty="0">
                <a:ln>
                  <a:noFill/>
                </a:ln>
                <a:solidFill>
                  <a:srgbClr val="0000CC"/>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endParaRPr lang="zh-CN" altLang="en-US">
              <a:latin typeface="Times New Roman" panose="02020603050405020304" pitchFamily="18" charset="0"/>
              <a:cs typeface="Times New Roman" panose="02020603050405020304" pitchFamily="18" charset="0"/>
            </a:endParaRPr>
          </a:p>
        </p:txBody>
      </p:sp>
      <p:sp>
        <p:nvSpPr>
          <p:cNvPr id="19" name="文本框 18"/>
          <p:cNvSpPr txBox="1"/>
          <p:nvPr/>
        </p:nvSpPr>
        <p:spPr>
          <a:xfrm>
            <a:off x="7893685" y="4470400"/>
            <a:ext cx="3988435" cy="922020"/>
          </a:xfrm>
          <a:prstGeom prst="rect">
            <a:avLst/>
          </a:prstGeom>
          <a:noFill/>
        </p:spPr>
        <p:txBody>
          <a:bodyPr wrap="none" rtlCol="0" anchor="t">
            <a:spAutoFit/>
          </a:bodyPr>
          <a:lstStyle/>
          <a:p>
            <a:pPr algn="l"/>
            <a:r>
              <a:rPr lang="zh-CN" altLang="en-US" b="1" noProof="0" dirty="0">
                <a:ln>
                  <a:noFill/>
                </a:ln>
                <a:solidFill>
                  <a:schemeClr val="tx1"/>
                </a:solidFill>
                <a:effectLst/>
                <a:uLnTx/>
                <a:uFillTx/>
                <a:latin typeface="+mn-ea"/>
                <a:sym typeface="+mn-ea"/>
              </a:rPr>
              <a:t>（</a:t>
            </a:r>
            <a:r>
              <a:rPr lang="en-US" altLang="zh-CN" b="1" noProof="0" dirty="0">
                <a:ln>
                  <a:noFill/>
                </a:ln>
                <a:solidFill>
                  <a:schemeClr val="tx1"/>
                </a:solidFill>
                <a:effectLst/>
                <a:uLnTx/>
                <a:uFillTx/>
                <a:latin typeface="+mn-ea"/>
                <a:sym typeface="+mn-ea"/>
              </a:rPr>
              <a:t>1</a:t>
            </a:r>
            <a:r>
              <a:rPr lang="zh-CN" altLang="en-US" b="1" noProof="0" dirty="0">
                <a:ln>
                  <a:noFill/>
                </a:ln>
                <a:solidFill>
                  <a:schemeClr val="tx1"/>
                </a:solidFill>
                <a:effectLst/>
                <a:uLnTx/>
                <a:uFillTx/>
                <a:latin typeface="+mn-ea"/>
                <a:sym typeface="+mn-ea"/>
              </a:rPr>
              <a:t>）</a:t>
            </a:r>
            <a:r>
              <a:rPr lang="en-US" altLang="zh-CN" b="1" i="1" noProof="0" dirty="0">
                <a:ln>
                  <a:noFill/>
                </a:ln>
                <a:solidFill>
                  <a:schemeClr val="tx1"/>
                </a:solidFill>
                <a:effectLst/>
                <a:uLnTx/>
                <a:uFillTx/>
                <a:latin typeface="+mn-ea"/>
                <a:sym typeface="+mn-ea"/>
              </a:rPr>
              <a:t>S</a:t>
            </a:r>
            <a:r>
              <a:rPr lang="en-US" altLang="zh-CN" b="1" baseline="-25000" noProof="0" dirty="0">
                <a:ln>
                  <a:noFill/>
                </a:ln>
                <a:solidFill>
                  <a:schemeClr val="tx1"/>
                </a:solidFill>
                <a:effectLst/>
                <a:uLnTx/>
                <a:uFillTx/>
                <a:latin typeface="+mn-ea"/>
                <a:sym typeface="+mn-ea"/>
              </a:rPr>
              <a:t>1</a:t>
            </a:r>
            <a:r>
              <a:rPr lang="en-US" altLang="zh-CN" b="1" baseline="30000" noProof="0" dirty="0">
                <a:ln>
                  <a:noFill/>
                </a:ln>
                <a:solidFill>
                  <a:schemeClr val="tx1"/>
                </a:solidFill>
                <a:effectLst/>
                <a:uLnTx/>
                <a:uFillTx/>
                <a:latin typeface="+mn-ea"/>
                <a:sym typeface="+mn-ea"/>
              </a:rPr>
              <a:t>’</a:t>
            </a:r>
            <a:r>
              <a:rPr lang="en-US" b="1" noProof="0" dirty="0">
                <a:ln>
                  <a:noFill/>
                </a:ln>
                <a:effectLst/>
                <a:uLnTx/>
                <a:uFillTx/>
                <a:latin typeface="Times New Roman" panose="02020603050405020304" pitchFamily="18" charset="0"/>
                <a:cs typeface="Times New Roman" panose="02020603050405020304" pitchFamily="18" charset="0"/>
                <a:sym typeface="+mn-ea"/>
              </a:rPr>
              <a:t> </a:t>
            </a:r>
            <a:r>
              <a:rPr altLang="zh-CN" b="1" noProof="0" dirty="0">
                <a:ln>
                  <a:noFill/>
                </a:ln>
                <a:effectLst/>
                <a:uLnTx/>
                <a:uFillTx/>
                <a:latin typeface="Times New Roman" panose="02020603050405020304" pitchFamily="18" charset="0"/>
                <a:cs typeface="Times New Roman" panose="02020603050405020304" pitchFamily="18" charset="0"/>
                <a:sym typeface="+mn-ea"/>
              </a:rPr>
              <a:t>类别完全相同</a:t>
            </a:r>
            <a:r>
              <a:rPr lang="zh-CN" b="1" noProof="0" dirty="0">
                <a:ln>
                  <a:noFill/>
                </a:ln>
                <a:effectLst/>
                <a:uLnTx/>
                <a:uFillTx/>
                <a:latin typeface="Times New Roman" panose="02020603050405020304" pitchFamily="18" charset="0"/>
                <a:cs typeface="Times New Roman" panose="02020603050405020304" pitchFamily="18" charset="0"/>
                <a:sym typeface="+mn-ea"/>
              </a:rPr>
              <a:t>，</a:t>
            </a:r>
            <a:r>
              <a:rPr lang="en-US" altLang="zh-CN" b="1" i="1" dirty="0">
                <a:solidFill>
                  <a:schemeClr val="tx1"/>
                </a:solidFill>
                <a:latin typeface="Times New Roman" panose="02020603050405020304" pitchFamily="18" charset="0"/>
                <a:sym typeface="+mn-ea"/>
              </a:rPr>
              <a:t>y</a:t>
            </a:r>
            <a:r>
              <a:rPr lang="en-US" altLang="zh-CN" b="1" baseline="-25000" dirty="0">
                <a:solidFill>
                  <a:schemeClr val="tx1"/>
                </a:solidFill>
                <a:latin typeface="Times New Roman" panose="02020603050405020304" pitchFamily="18" charset="0"/>
                <a:sym typeface="+mn-ea"/>
              </a:rPr>
              <a:t>3</a:t>
            </a:r>
            <a:r>
              <a:rPr lang="zh-CN" b="1" noProof="0" dirty="0">
                <a:ln>
                  <a:noFill/>
                </a:ln>
                <a:effectLst/>
                <a:uLnTx/>
                <a:uFillTx/>
                <a:latin typeface="Times New Roman" panose="02020603050405020304" pitchFamily="18" charset="0"/>
                <a:cs typeface="Times New Roman" panose="02020603050405020304" pitchFamily="18" charset="0"/>
                <a:sym typeface="+mn-ea"/>
              </a:rPr>
              <a:t>是叶子节点</a:t>
            </a:r>
          </a:p>
          <a:p>
            <a:pPr algn="l"/>
            <a:r>
              <a:rPr lang="zh-CN" b="1" noProof="0" dirty="0">
                <a:ln>
                  <a:noFill/>
                </a:ln>
                <a:effectLst/>
                <a:uLnTx/>
                <a:uFillTx/>
                <a:latin typeface="Times New Roman" panose="02020603050405020304" pitchFamily="18" charset="0"/>
                <a:cs typeface="Times New Roman" panose="02020603050405020304" pitchFamily="18" charset="0"/>
                <a:sym typeface="+mn-ea"/>
              </a:rPr>
              <a:t>（</a:t>
            </a:r>
            <a:r>
              <a:rPr lang="en-US" altLang="zh-CN" b="1" noProof="0" dirty="0">
                <a:ln>
                  <a:noFill/>
                </a:ln>
                <a:effectLst/>
                <a:uLnTx/>
                <a:uFillTx/>
                <a:latin typeface="Times New Roman" panose="02020603050405020304" pitchFamily="18" charset="0"/>
                <a:cs typeface="Times New Roman" panose="02020603050405020304" pitchFamily="18" charset="0"/>
                <a:sym typeface="+mn-ea"/>
              </a:rPr>
              <a:t>2</a:t>
            </a:r>
            <a:r>
              <a:rPr lang="zh-CN" altLang="en-US" b="1" noProof="0" dirty="0">
                <a:ln>
                  <a:noFill/>
                </a:ln>
                <a:effectLst/>
                <a:uLnTx/>
                <a:uFillTx/>
                <a:latin typeface="Times New Roman" panose="02020603050405020304" pitchFamily="18" charset="0"/>
                <a:cs typeface="Times New Roman" panose="02020603050405020304" pitchFamily="18" charset="0"/>
                <a:sym typeface="+mn-ea"/>
              </a:rPr>
              <a:t>）删除属性</a:t>
            </a:r>
            <a:r>
              <a:rPr lang="en-US" altLang="zh-CN" b="1" i="1" dirty="0">
                <a:ln>
                  <a:noFill/>
                </a:ln>
                <a:solidFill>
                  <a:schemeClr val="tx1"/>
                </a:solidFill>
                <a:effectLst/>
                <a:latin typeface="Times New Roman" panose="02020603050405020304" pitchFamily="18" charset="0"/>
                <a:ea typeface="宋体" panose="02010600030101010101" pitchFamily="2" charset="-122"/>
                <a:sym typeface="+mn-ea"/>
              </a:rPr>
              <a:t>x</a:t>
            </a:r>
            <a:r>
              <a:rPr lang="en-US" altLang="zh-CN" b="1" baseline="-25000" dirty="0">
                <a:ln>
                  <a:noFill/>
                </a:ln>
                <a:solidFill>
                  <a:schemeClr val="tx1"/>
                </a:solidFill>
                <a:effectLst/>
                <a:latin typeface="Times New Roman" panose="02020603050405020304" pitchFamily="18" charset="0"/>
                <a:ea typeface="宋体" panose="02010600030101010101" pitchFamily="2" charset="-122"/>
                <a:sym typeface="+mn-ea"/>
              </a:rPr>
              <a:t>3</a:t>
            </a:r>
          </a:p>
          <a:p>
            <a:pPr algn="l"/>
            <a:r>
              <a:rPr lang="zh-CN" b="1" noProof="0" dirty="0">
                <a:ln>
                  <a:noFill/>
                </a:ln>
                <a:effectLst/>
                <a:uLnTx/>
                <a:uFillTx/>
                <a:latin typeface="Times New Roman" panose="02020603050405020304" pitchFamily="18" charset="0"/>
                <a:cs typeface="Times New Roman" panose="02020603050405020304" pitchFamily="18" charset="0"/>
                <a:sym typeface="+mn-ea"/>
              </a:rPr>
              <a:t>（</a:t>
            </a:r>
            <a:r>
              <a:rPr lang="en-US" altLang="zh-CN" b="1" noProof="0" dirty="0">
                <a:ln>
                  <a:noFill/>
                </a:ln>
                <a:effectLst/>
                <a:uLnTx/>
                <a:uFillTx/>
                <a:latin typeface="Times New Roman" panose="02020603050405020304" pitchFamily="18" charset="0"/>
                <a:cs typeface="Times New Roman" panose="02020603050405020304" pitchFamily="18" charset="0"/>
                <a:sym typeface="+mn-ea"/>
              </a:rPr>
              <a:t>3</a:t>
            </a:r>
            <a:r>
              <a:rPr lang="zh-CN" altLang="en-US" b="1" noProof="0" dirty="0">
                <a:ln>
                  <a:noFill/>
                </a:ln>
                <a:effectLst/>
                <a:uLnTx/>
                <a:uFillTx/>
                <a:latin typeface="Times New Roman" panose="02020603050405020304" pitchFamily="18" charset="0"/>
                <a:cs typeface="Times New Roman" panose="02020603050405020304" pitchFamily="18" charset="0"/>
                <a:sym typeface="+mn-ea"/>
              </a:rPr>
              <a:t>）</a:t>
            </a:r>
            <a:r>
              <a:rPr lang="zh-CN" b="1" noProof="0" dirty="0">
                <a:ln>
                  <a:noFill/>
                </a:ln>
                <a:effectLst/>
                <a:uLnTx/>
                <a:uFillTx/>
                <a:latin typeface="Times New Roman" panose="02020603050405020304" pitchFamily="18" charset="0"/>
                <a:cs typeface="Times New Roman" panose="02020603050405020304" pitchFamily="18" charset="0"/>
                <a:sym typeface="+mn-ea"/>
              </a:rPr>
              <a:t>递归处理</a:t>
            </a:r>
            <a:r>
              <a:rPr lang="en-US" altLang="zh-CN" b="1" dirty="0">
                <a:solidFill>
                  <a:schemeClr val="tx1"/>
                </a:solidFill>
                <a:latin typeface="Times New Roman" panose="02020603050405020304" pitchFamily="18" charset="0"/>
                <a:sym typeface="+mn-ea"/>
              </a:rPr>
              <a:t>(</a:t>
            </a:r>
            <a:r>
              <a:rPr lang="en-US" altLang="zh-CN" b="1" i="1" dirty="0">
                <a:solidFill>
                  <a:schemeClr val="tx1"/>
                </a:solidFill>
                <a:latin typeface="Times New Roman" panose="02020603050405020304" pitchFamily="18" charset="0"/>
                <a:sym typeface="+mn-ea"/>
              </a:rPr>
              <a:t>S</a:t>
            </a:r>
            <a:r>
              <a:rPr lang="en-US" altLang="zh-CN" b="1" baseline="-25000" dirty="0">
                <a:solidFill>
                  <a:schemeClr val="tx1"/>
                </a:solidFill>
                <a:latin typeface="Times New Roman" panose="02020603050405020304" pitchFamily="18" charset="0"/>
                <a:sym typeface="+mn-ea"/>
              </a:rPr>
              <a:t>2</a:t>
            </a:r>
            <a:r>
              <a:rPr lang="en-US" altLang="zh-CN" b="1" baseline="30000" dirty="0">
                <a:solidFill>
                  <a:schemeClr val="tx1"/>
                </a:solidFill>
                <a:latin typeface="Times New Roman" panose="02020603050405020304" pitchFamily="18" charset="0"/>
                <a:sym typeface="+mn-ea"/>
              </a:rPr>
              <a:t>’</a:t>
            </a:r>
            <a:r>
              <a:rPr lang="en-US" altLang="zh-CN" b="1" dirty="0">
                <a:solidFill>
                  <a:schemeClr val="tx1"/>
                </a:solidFill>
                <a:latin typeface="Times New Roman" panose="02020603050405020304" pitchFamily="18" charset="0"/>
                <a:sym typeface="+mn-ea"/>
              </a:rPr>
              <a:t>,</a:t>
            </a:r>
            <a:r>
              <a:rPr lang="en-US" altLang="zh-CN" b="1" i="1" dirty="0">
                <a:solidFill>
                  <a:schemeClr val="tx1"/>
                </a:solidFill>
                <a:latin typeface="Times New Roman" panose="02020603050405020304" pitchFamily="18" charset="0"/>
                <a:sym typeface="+mn-ea"/>
              </a:rPr>
              <a:t>X</a:t>
            </a:r>
            <a:r>
              <a:rPr lang="en-US" altLang="zh-CN" b="1" baseline="-25000" dirty="0">
                <a:solidFill>
                  <a:schemeClr val="tx1"/>
                </a:solidFill>
                <a:latin typeface="Times New Roman" panose="02020603050405020304" pitchFamily="18" charset="0"/>
                <a:sym typeface="+mn-ea"/>
              </a:rPr>
              <a:t>1</a:t>
            </a:r>
            <a:r>
              <a:rPr lang="en-US" altLang="zh-CN" b="1" dirty="0">
                <a:solidFill>
                  <a:schemeClr val="tx1"/>
                </a:solidFill>
                <a:latin typeface="Times New Roman" panose="02020603050405020304" pitchFamily="18" charset="0"/>
                <a:sym typeface="+mn-ea"/>
              </a:rPr>
              <a:t>)</a:t>
            </a:r>
            <a:endParaRPr lang="en-US" altLang="zh-CN" b="1" baseline="-2500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5.3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决策树（</a:t>
            </a:r>
            <a:r>
              <a:rPr lang="zh-CN" altLang="en-US"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Decision Tree</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a:t>
            </a: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90851"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eaLnBrk="1" hangingPunct="1">
              <a:lnSpc>
                <a:spcPct val="150000"/>
              </a:lnSpc>
              <a:buFont typeface="Wingdings" panose="05000000000000000000" charset="0"/>
              <a:buNone/>
            </a:pP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3</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ID3</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算法</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实例（例</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5.1</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p>
        </p:txBody>
      </p:sp>
      <p:sp>
        <p:nvSpPr>
          <p:cNvPr id="6" name="文本框 5"/>
          <p:cNvSpPr txBox="1"/>
          <p:nvPr/>
        </p:nvSpPr>
        <p:spPr>
          <a:xfrm>
            <a:off x="850900" y="5835650"/>
            <a:ext cx="4213860" cy="398780"/>
          </a:xfrm>
          <a:prstGeom prst="rect">
            <a:avLst/>
          </a:prstGeom>
          <a:noFill/>
        </p:spPr>
        <p:txBody>
          <a:bodyPr wrap="square" rtlCol="0" anchor="t">
            <a:spAutoFit/>
          </a:bodyPr>
          <a:lstStyle/>
          <a:p>
            <a:r>
              <a:rPr lang="zh-CN" altLang="en-US" sz="2000" b="1" dirty="0">
                <a:solidFill>
                  <a:srgbClr val="0000CC"/>
                </a:solidFill>
                <a:latin typeface="Times New Roman" panose="02020603050405020304" pitchFamily="18" charset="0"/>
                <a:ea typeface="楷体_GB2312" pitchFamily="49" charset="-122"/>
                <a:sym typeface="+mn-ea"/>
              </a:rPr>
              <a:t>用</a:t>
            </a:r>
            <a:r>
              <a:rPr lang="en-US" altLang="zh-CN" sz="2000" b="1" dirty="0">
                <a:solidFill>
                  <a:srgbClr val="0000CC"/>
                </a:solidFill>
                <a:latin typeface="Times New Roman" panose="02020603050405020304" pitchFamily="18" charset="0"/>
                <a:ea typeface="楷体_GB2312" pitchFamily="49" charset="-122"/>
                <a:sym typeface="+mn-ea"/>
              </a:rPr>
              <a:t>ID3</a:t>
            </a:r>
            <a:r>
              <a:rPr lang="zh-CN" altLang="en-US" sz="2000" b="1" dirty="0">
                <a:solidFill>
                  <a:srgbClr val="0000CC"/>
                </a:solidFill>
                <a:latin typeface="Times New Roman" panose="02020603050405020304" pitchFamily="18" charset="0"/>
                <a:ea typeface="楷体_GB2312" pitchFamily="49" charset="-122"/>
                <a:sym typeface="+mn-ea"/>
              </a:rPr>
              <a:t>算法完成下述学生选课的例子</a:t>
            </a:r>
            <a:endParaRPr lang="zh-CN" altLang="en-US" sz="2000"/>
          </a:p>
        </p:txBody>
      </p:sp>
      <p:cxnSp>
        <p:nvCxnSpPr>
          <p:cNvPr id="33" name="直接连接符 32"/>
          <p:cNvCxnSpPr>
            <a:stCxn id="7" idx="2"/>
            <a:endCxn id="8" idx="0"/>
          </p:cNvCxnSpPr>
          <p:nvPr/>
        </p:nvCxnSpPr>
        <p:spPr>
          <a:xfrm flipH="1">
            <a:off x="2814320" y="2232025"/>
            <a:ext cx="1155065" cy="411480"/>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1776730" y="1881505"/>
            <a:ext cx="5308600" cy="3640455"/>
            <a:chOff x="2798" y="2963"/>
            <a:chExt cx="8360" cy="5733"/>
          </a:xfrm>
        </p:grpSpPr>
        <p:sp>
          <p:nvSpPr>
            <p:cNvPr id="7" name="文本框 27"/>
            <p:cNvSpPr txBox="1"/>
            <p:nvPr/>
          </p:nvSpPr>
          <p:spPr>
            <a:xfrm>
              <a:off x="5432" y="2963"/>
              <a:ext cx="1638" cy="552"/>
            </a:xfrm>
            <a:prstGeom prst="rect">
              <a:avLst/>
            </a:prstGeom>
            <a:solidFill>
              <a:schemeClr val="bg1"/>
            </a:solidFill>
            <a:ln w="6350">
              <a:solidFill>
                <a:srgbClr val="0000CC"/>
              </a:solidFill>
            </a:ln>
            <a:effectLst/>
          </p:spPr>
          <p:style>
            <a:lnRef idx="0">
              <a:schemeClr val="accent1"/>
            </a:lnRef>
            <a:fillRef idx="0">
              <a:schemeClr val="accent1"/>
            </a:fillRef>
            <a:effectRef idx="0">
              <a:schemeClr val="accent1"/>
            </a:effectRef>
            <a:fontRef idx="minor">
              <a:schemeClr val="dk1"/>
            </a:fontRef>
          </p:style>
          <p:txBody>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en-US"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a:t>
              </a:r>
              <a:r>
                <a:rPr kumimoji="0" lang="en-US" sz="2000" b="1" i="1"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S</a:t>
              </a:r>
              <a:r>
                <a:rPr kumimoji="0" lang="en-US"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a:t>
              </a:r>
              <a:r>
                <a:rPr kumimoji="0" lang="en-US" sz="2000" b="1" i="1"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X</a:t>
              </a:r>
              <a:r>
                <a:rPr kumimoji="0" lang="en-US"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a:t>
              </a:r>
            </a:p>
          </p:txBody>
        </p:sp>
        <p:sp>
          <p:nvSpPr>
            <p:cNvPr id="8" name="文本框 28"/>
            <p:cNvSpPr txBox="1"/>
            <p:nvPr/>
          </p:nvSpPr>
          <p:spPr>
            <a:xfrm>
              <a:off x="3489" y="4163"/>
              <a:ext cx="1886" cy="645"/>
            </a:xfrm>
            <a:prstGeom prst="rect">
              <a:avLst/>
            </a:prstGeom>
            <a:solidFill>
              <a:srgbClr val="FFFFCC"/>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y</a:t>
              </a:r>
              <a:r>
                <a:rPr kumimoji="0" lang="en-US" sz="2000" b="1" i="0" u="none" strike="noStrike" kern="100" cap="none" spc="0" normalizeH="0" baseline="-2500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3</a:t>
              </a:r>
              <a:endParaRPr kumimoji="0" lang="zh-CN"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endParaRPr>
            </a:p>
          </p:txBody>
        </p:sp>
        <p:sp>
          <p:nvSpPr>
            <p:cNvPr id="9" name="文本框 29"/>
            <p:cNvSpPr txBox="1"/>
            <p:nvPr/>
          </p:nvSpPr>
          <p:spPr>
            <a:xfrm>
              <a:off x="6264" y="4163"/>
              <a:ext cx="2226" cy="645"/>
            </a:xfrm>
            <a:prstGeom prst="rect">
              <a:avLst/>
            </a:prstGeom>
            <a:solidFill>
              <a:schemeClr val="bg1"/>
            </a:solidFill>
            <a:ln w="6350">
              <a:solidFill>
                <a:srgbClr val="0000CC"/>
              </a:solidFill>
            </a:ln>
            <a:effectLst/>
          </p:spPr>
          <p:style>
            <a:lnRef idx="0">
              <a:schemeClr val="accent1"/>
            </a:lnRef>
            <a:fillRef idx="0">
              <a:schemeClr val="accent1"/>
            </a:fillRef>
            <a:effectRef idx="0">
              <a:schemeClr val="accent1"/>
            </a:effectRef>
            <a:fontRef idx="minor">
              <a:schemeClr val="dk1"/>
            </a:fontRef>
          </p:style>
          <p:txBody>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a:t>
              </a: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S</a:t>
              </a:r>
              <a:r>
                <a:rPr kumimoji="0" lang="en-US" sz="2000" b="1" i="0" u="none" strike="noStrike" kern="100" cap="none" spc="0" normalizeH="0" baseline="-2500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2</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 </a:t>
              </a: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X</a:t>
              </a:r>
              <a:r>
                <a:rPr kumimoji="0" lang="en-US" sz="2000" b="1" i="0" u="none" strike="noStrike" kern="100" cap="none" spc="0" normalizeH="0" baseline="-2500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1</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a:t>
              </a:r>
              <a:endParaRPr kumimoji="0" lang="zh-CN"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endParaRPr>
            </a:p>
          </p:txBody>
        </p:sp>
        <p:cxnSp>
          <p:nvCxnSpPr>
            <p:cNvPr id="11" name="直接连接符 10"/>
            <p:cNvCxnSpPr>
              <a:endCxn id="9" idx="0"/>
            </p:cNvCxnSpPr>
            <p:nvPr/>
          </p:nvCxnSpPr>
          <p:spPr>
            <a:xfrm>
              <a:off x="6251" y="3533"/>
              <a:ext cx="1126" cy="630"/>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sp>
          <p:nvSpPr>
            <p:cNvPr id="12" name="文本框 32"/>
            <p:cNvSpPr txBox="1"/>
            <p:nvPr/>
          </p:nvSpPr>
          <p:spPr>
            <a:xfrm>
              <a:off x="3489" y="3368"/>
              <a:ext cx="1287" cy="648"/>
            </a:xfrm>
            <a:prstGeom prst="rect">
              <a:avLst/>
            </a:prstGeom>
            <a:noFill/>
            <a:ln w="6350">
              <a:noFill/>
            </a:ln>
            <a:effectLst/>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en-US" sz="2000" b="1" i="1"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x</a:t>
              </a:r>
              <a:r>
                <a:rPr kumimoji="0" lang="en-US" sz="2000" b="1" i="0" u="none" strike="noStrike" kern="100" cap="none" spc="0" normalizeH="0" baseline="-25000" noProof="0">
                  <a:ln>
                    <a:noFill/>
                  </a:ln>
                  <a:solidFill>
                    <a:srgbClr val="0000CC"/>
                  </a:solidFill>
                  <a:effectLst/>
                  <a:uLnTx/>
                  <a:uFillTx/>
                  <a:latin typeface="Times New Roman" panose="02020603050405020304" pitchFamily="18" charset="0"/>
                  <a:ea typeface="+mn-ea"/>
                  <a:cs typeface="Times New Roman" panose="02020603050405020304" pitchFamily="18" charset="0"/>
                </a:rPr>
                <a:t>3</a:t>
              </a:r>
              <a:r>
                <a:rPr kumimoji="0" lang="en-US"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=1</a:t>
              </a:r>
              <a:endParaRPr kumimoji="0" lang="zh-CN"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endParaRPr>
            </a:p>
          </p:txBody>
        </p:sp>
        <p:sp>
          <p:nvSpPr>
            <p:cNvPr id="13" name="文本框 33"/>
            <p:cNvSpPr txBox="1"/>
            <p:nvPr/>
          </p:nvSpPr>
          <p:spPr>
            <a:xfrm>
              <a:off x="7364" y="3368"/>
              <a:ext cx="1405" cy="647"/>
            </a:xfrm>
            <a:prstGeom prst="rect">
              <a:avLst/>
            </a:prstGeom>
            <a:noFill/>
            <a:ln w="6350">
              <a:noFill/>
            </a:ln>
            <a:effectLst/>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x</a:t>
              </a:r>
              <a:r>
                <a:rPr kumimoji="0" lang="en-US" sz="2000" b="1" i="0" u="none" strike="noStrike" kern="100" cap="none" spc="0" normalizeH="0" baseline="-2500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3</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=2</a:t>
              </a:r>
              <a:endParaRPr kumimoji="0" lang="zh-CN"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endParaRPr>
            </a:p>
          </p:txBody>
        </p:sp>
        <p:sp>
          <p:nvSpPr>
            <p:cNvPr id="14" name="文本框 34"/>
            <p:cNvSpPr txBox="1"/>
            <p:nvPr/>
          </p:nvSpPr>
          <p:spPr>
            <a:xfrm>
              <a:off x="3670" y="8052"/>
              <a:ext cx="6513" cy="645"/>
            </a:xfrm>
            <a:prstGeom prst="rect">
              <a:avLst/>
            </a:prstGeom>
            <a:noFill/>
            <a:ln w="6350">
              <a:noFill/>
            </a:ln>
            <a:effectLst/>
            <a:extLst>
              <a:ext uri="{909E8E84-426E-40DD-AFC4-6F175D3DCCD1}">
                <a14:hiddenFill xmlns:a14="http://schemas.microsoft.com/office/drawing/2010/main">
                  <a:solidFill>
                    <a:schemeClr val="accent4">
                      <a:lumMod val="20000"/>
                      <a:lumOff val="80000"/>
                    </a:schemeClr>
                  </a:solidFill>
                </a14:hiddenFill>
              </a:ext>
            </a:extLst>
          </p:spPr>
          <p:style>
            <a:lnRef idx="0">
              <a:schemeClr val="accent1"/>
            </a:lnRef>
            <a:fillRef idx="0">
              <a:schemeClr val="accent1"/>
            </a:fillRef>
            <a:effectRef idx="0">
              <a:schemeClr val="accent1"/>
            </a:effectRef>
            <a:fontRef idx="minor">
              <a:schemeClr val="dk1"/>
            </a:fontRef>
          </p:style>
          <p:txBody>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图</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5.7 </a:t>
              </a:r>
              <a:r>
                <a:rPr kumimoji="0" lang="zh-CN"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最终得到的完整决策树</a:t>
              </a:r>
            </a:p>
          </p:txBody>
        </p:sp>
        <p:sp>
          <p:nvSpPr>
            <p:cNvPr id="15" name="文本框 35"/>
            <p:cNvSpPr txBox="1">
              <a:spLocks noRot="1" noChangeAspect="1" noMove="1" noResize="1" noEditPoints="1" noAdjustHandles="1" noChangeArrowheads="1" noChangeShapeType="1" noTextEdit="1"/>
            </p:cNvSpPr>
            <p:nvPr/>
          </p:nvSpPr>
          <p:spPr>
            <a:xfrm>
              <a:off x="4495" y="5749"/>
              <a:ext cx="2225" cy="646"/>
            </a:xfrm>
            <a:prstGeom prst="rect">
              <a:avLst/>
            </a:prstGeom>
            <a:blipFill rotWithShape="1">
              <a:blip r:embed="rId2"/>
              <a:stretch>
                <a:fillRect t="-4348"/>
              </a:stretch>
            </a:blipFill>
            <a:ln w="6350">
              <a:solidFill>
                <a:srgbClr val="0000CC"/>
              </a:solidFill>
            </a:ln>
            <a:effectLst/>
          </p:spPr>
          <p:txBody>
            <a:bodyPr/>
            <a:lstStyle/>
            <a:p>
              <a:pPr marR="0" defTabSz="914400">
                <a:buClrTx/>
                <a:buSzTx/>
                <a:buFontTx/>
                <a:buNone/>
                <a:defRPr/>
              </a:pPr>
              <a:r>
                <a:rPr kumimoji="0" lang="zh-CN" altLang="en-US" sz="2000" kern="1200" cap="none" spc="0" normalizeH="0" baseline="0" noProof="0">
                  <a:noFill/>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16" name="文本框 36"/>
            <p:cNvSpPr txBox="1">
              <a:spLocks noRot="1" noChangeAspect="1" noMove="1" noResize="1" noEditPoints="1" noAdjustHandles="1" noChangeArrowheads="1" noChangeShapeType="1" noTextEdit="1"/>
            </p:cNvSpPr>
            <p:nvPr/>
          </p:nvSpPr>
          <p:spPr>
            <a:xfrm>
              <a:off x="7552" y="5749"/>
              <a:ext cx="2225" cy="646"/>
            </a:xfrm>
            <a:prstGeom prst="rect">
              <a:avLst/>
            </a:prstGeom>
            <a:blipFill rotWithShape="1">
              <a:blip r:embed="rId3"/>
              <a:stretch>
                <a:fillRect t="-4348"/>
              </a:stretch>
            </a:blipFill>
            <a:ln w="6350">
              <a:solidFill>
                <a:srgbClr val="0000CC"/>
              </a:solidFill>
            </a:ln>
            <a:effectLst/>
          </p:spPr>
          <p:txBody>
            <a:bodyPr/>
            <a:lstStyle/>
            <a:p>
              <a:pPr marR="0" defTabSz="914400">
                <a:buClrTx/>
                <a:buSzTx/>
                <a:buFontTx/>
                <a:buNone/>
                <a:defRPr/>
              </a:pPr>
              <a:r>
                <a:rPr kumimoji="0" lang="zh-CN" altLang="en-US" sz="2000" kern="1200" cap="none" spc="0" normalizeH="0" baseline="0" noProof="0">
                  <a:noFill/>
                  <a:latin typeface="Times New Roman" panose="02020603050405020304" pitchFamily="18" charset="0"/>
                  <a:ea typeface="宋体" panose="02010600030101010101" pitchFamily="2" charset="-122"/>
                  <a:cs typeface="Times New Roman" panose="02020603050405020304" pitchFamily="18" charset="0"/>
                </a:rPr>
                <a:t> </a:t>
              </a:r>
            </a:p>
          </p:txBody>
        </p:sp>
        <p:cxnSp>
          <p:nvCxnSpPr>
            <p:cNvPr id="17" name="直接连接符 16"/>
            <p:cNvCxnSpPr/>
            <p:nvPr/>
          </p:nvCxnSpPr>
          <p:spPr>
            <a:xfrm flipH="1">
              <a:off x="5608" y="4808"/>
              <a:ext cx="1768" cy="940"/>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7376" y="4808"/>
              <a:ext cx="1290" cy="940"/>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sp>
          <p:nvSpPr>
            <p:cNvPr id="3" name="文本框 39"/>
            <p:cNvSpPr txBox="1"/>
            <p:nvPr/>
          </p:nvSpPr>
          <p:spPr>
            <a:xfrm>
              <a:off x="4321" y="4920"/>
              <a:ext cx="1287" cy="648"/>
            </a:xfrm>
            <a:prstGeom prst="rect">
              <a:avLst/>
            </a:prstGeom>
            <a:noFill/>
            <a:ln w="6350">
              <a:noFill/>
            </a:ln>
            <a:effectLst/>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en-US" sz="2000" b="1" i="1"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x</a:t>
              </a:r>
              <a:r>
                <a:rPr kumimoji="0" lang="en-US" sz="2000" b="1" i="0" u="none" strike="noStrike" kern="100" cap="none" spc="0" normalizeH="0" baseline="-25000" noProof="0">
                  <a:ln>
                    <a:noFill/>
                  </a:ln>
                  <a:solidFill>
                    <a:srgbClr val="0000CC"/>
                  </a:solidFill>
                  <a:effectLst/>
                  <a:uLnTx/>
                  <a:uFillTx/>
                  <a:latin typeface="Times New Roman" panose="02020603050405020304" pitchFamily="18" charset="0"/>
                  <a:ea typeface="+mn-ea"/>
                  <a:cs typeface="Times New Roman" panose="02020603050405020304" pitchFamily="18" charset="0"/>
                </a:rPr>
                <a:t>2</a:t>
              </a:r>
              <a:r>
                <a:rPr kumimoji="0" lang="en-US"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=1</a:t>
              </a:r>
              <a:endParaRPr kumimoji="0" lang="zh-CN"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endParaRPr>
            </a:p>
          </p:txBody>
        </p:sp>
        <p:sp>
          <p:nvSpPr>
            <p:cNvPr id="21" name="文本框 41"/>
            <p:cNvSpPr txBox="1"/>
            <p:nvPr/>
          </p:nvSpPr>
          <p:spPr>
            <a:xfrm>
              <a:off x="2798" y="7225"/>
              <a:ext cx="1523" cy="645"/>
            </a:xfrm>
            <a:prstGeom prst="rect">
              <a:avLst/>
            </a:prstGeom>
            <a:solidFill>
              <a:srgbClr val="FFFFCC"/>
            </a:solidFill>
            <a:ln w="6350">
              <a:solidFill>
                <a:srgbClr val="0000CC"/>
              </a:solidFill>
            </a:ln>
            <a:effectLst/>
          </p:spPr>
          <p:style>
            <a:lnRef idx="0">
              <a:schemeClr val="accent1"/>
            </a:lnRef>
            <a:fillRef idx="0">
              <a:schemeClr val="accent1"/>
            </a:fillRef>
            <a:effectRef idx="0">
              <a:schemeClr val="accent1"/>
            </a:effectRef>
            <a:fontRef idx="minor">
              <a:schemeClr val="dk1"/>
            </a:fontRef>
          </p:style>
          <p:txBody>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en-US" sz="2000" b="1" i="1"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y</a:t>
              </a:r>
              <a:r>
                <a:rPr kumimoji="0" lang="en-US" sz="2000" b="1" i="0" u="none" strike="noStrike" kern="100" cap="none" spc="0" normalizeH="0" baseline="-25000" noProof="0">
                  <a:ln>
                    <a:noFill/>
                  </a:ln>
                  <a:solidFill>
                    <a:srgbClr val="0000CC"/>
                  </a:solidFill>
                  <a:effectLst/>
                  <a:uLnTx/>
                  <a:uFillTx/>
                  <a:latin typeface="Times New Roman" panose="02020603050405020304" pitchFamily="18" charset="0"/>
                  <a:ea typeface="+mn-ea"/>
                  <a:cs typeface="Times New Roman" panose="02020603050405020304" pitchFamily="18" charset="0"/>
                </a:rPr>
                <a:t>1</a:t>
              </a:r>
              <a:endParaRPr kumimoji="0" lang="zh-CN"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endParaRPr>
            </a:p>
          </p:txBody>
        </p:sp>
        <p:cxnSp>
          <p:nvCxnSpPr>
            <p:cNvPr id="22" name="直接连接符 21"/>
            <p:cNvCxnSpPr>
              <a:stCxn id="15" idx="2"/>
              <a:endCxn id="21" idx="0"/>
            </p:cNvCxnSpPr>
            <p:nvPr/>
          </p:nvCxnSpPr>
          <p:spPr>
            <a:xfrm flipH="1">
              <a:off x="3558" y="6395"/>
              <a:ext cx="2050" cy="830"/>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sp>
          <p:nvSpPr>
            <p:cNvPr id="23" name="文本框 43"/>
            <p:cNvSpPr txBox="1"/>
            <p:nvPr/>
          </p:nvSpPr>
          <p:spPr>
            <a:xfrm>
              <a:off x="2920" y="6469"/>
              <a:ext cx="1287" cy="645"/>
            </a:xfrm>
            <a:prstGeom prst="rect">
              <a:avLst/>
            </a:prstGeom>
            <a:noFill/>
            <a:ln w="6350">
              <a:noFill/>
            </a:ln>
            <a:effectLst/>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x</a:t>
              </a:r>
              <a:r>
                <a:rPr kumimoji="0" lang="en-US" sz="2000" b="1" i="0" u="none" strike="noStrike" kern="100" cap="none" spc="0" normalizeH="0" baseline="-2500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1</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=1</a:t>
              </a:r>
              <a:endParaRPr kumimoji="0" lang="zh-CN"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endParaRPr>
            </a:p>
          </p:txBody>
        </p:sp>
        <p:sp>
          <p:nvSpPr>
            <p:cNvPr id="24" name="文本框 44"/>
            <p:cNvSpPr txBox="1"/>
            <p:nvPr/>
          </p:nvSpPr>
          <p:spPr>
            <a:xfrm>
              <a:off x="4496" y="7225"/>
              <a:ext cx="1520" cy="645"/>
            </a:xfrm>
            <a:prstGeom prst="rect">
              <a:avLst/>
            </a:prstGeom>
            <a:solidFill>
              <a:srgbClr val="FFFFCC"/>
            </a:solidFill>
            <a:ln w="6350">
              <a:solidFill>
                <a:srgbClr val="0000CC"/>
              </a:solidFill>
            </a:ln>
            <a:effectLst/>
          </p:spPr>
          <p:style>
            <a:lnRef idx="0">
              <a:schemeClr val="accent1"/>
            </a:lnRef>
            <a:fillRef idx="0">
              <a:schemeClr val="accent1"/>
            </a:fillRef>
            <a:effectRef idx="0">
              <a:schemeClr val="accent1"/>
            </a:effectRef>
            <a:fontRef idx="minor">
              <a:schemeClr val="dk1"/>
            </a:fontRef>
          </p:style>
          <p:txBody>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en-US" sz="2000" b="1" i="1"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y</a:t>
              </a:r>
              <a:r>
                <a:rPr kumimoji="0" lang="en-US" sz="2000" b="1" i="0" u="none" strike="noStrike" kern="100" cap="none" spc="0" normalizeH="0" baseline="-25000" noProof="0">
                  <a:ln>
                    <a:noFill/>
                  </a:ln>
                  <a:solidFill>
                    <a:srgbClr val="0000CC"/>
                  </a:solidFill>
                  <a:effectLst/>
                  <a:uLnTx/>
                  <a:uFillTx/>
                  <a:latin typeface="Times New Roman" panose="02020603050405020304" pitchFamily="18" charset="0"/>
                  <a:ea typeface="+mn-ea"/>
                  <a:cs typeface="Times New Roman" panose="02020603050405020304" pitchFamily="18" charset="0"/>
                </a:rPr>
                <a:t>2</a:t>
              </a:r>
              <a:endParaRPr kumimoji="0" lang="zh-CN"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endParaRPr>
            </a:p>
          </p:txBody>
        </p:sp>
        <p:cxnSp>
          <p:nvCxnSpPr>
            <p:cNvPr id="25" name="直接连接符 24"/>
            <p:cNvCxnSpPr>
              <a:stCxn id="15" idx="2"/>
            </p:cNvCxnSpPr>
            <p:nvPr/>
          </p:nvCxnSpPr>
          <p:spPr>
            <a:xfrm flipH="1">
              <a:off x="5256" y="6395"/>
              <a:ext cx="351" cy="830"/>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sp>
          <p:nvSpPr>
            <p:cNvPr id="26" name="文本框 46"/>
            <p:cNvSpPr txBox="1"/>
            <p:nvPr/>
          </p:nvSpPr>
          <p:spPr>
            <a:xfrm>
              <a:off x="5608" y="6469"/>
              <a:ext cx="1287" cy="645"/>
            </a:xfrm>
            <a:prstGeom prst="rect">
              <a:avLst/>
            </a:prstGeom>
            <a:noFill/>
            <a:ln w="6350">
              <a:noFill/>
            </a:ln>
            <a:effectLst/>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x</a:t>
              </a:r>
              <a:r>
                <a:rPr kumimoji="0" lang="en-US" sz="2000" b="1" i="0" u="none" strike="noStrike" kern="100" cap="none" spc="0" normalizeH="0" baseline="-2500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1</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=2</a:t>
              </a:r>
              <a:endParaRPr kumimoji="0" lang="zh-CN"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endParaRPr>
            </a:p>
          </p:txBody>
        </p:sp>
        <p:sp>
          <p:nvSpPr>
            <p:cNvPr id="27" name="文本框 47"/>
            <p:cNvSpPr txBox="1"/>
            <p:nvPr/>
          </p:nvSpPr>
          <p:spPr>
            <a:xfrm>
              <a:off x="7260" y="7225"/>
              <a:ext cx="1520" cy="645"/>
            </a:xfrm>
            <a:prstGeom prst="rect">
              <a:avLst/>
            </a:prstGeom>
            <a:solidFill>
              <a:srgbClr val="FFFFCC"/>
            </a:solidFill>
            <a:ln w="6350">
              <a:solidFill>
                <a:srgbClr val="0000CC"/>
              </a:solidFill>
            </a:ln>
            <a:effectLst/>
          </p:spPr>
          <p:style>
            <a:lnRef idx="0">
              <a:schemeClr val="accent1"/>
            </a:lnRef>
            <a:fillRef idx="0">
              <a:schemeClr val="accent1"/>
            </a:fillRef>
            <a:effectRef idx="0">
              <a:schemeClr val="accent1"/>
            </a:effectRef>
            <a:fontRef idx="minor">
              <a:schemeClr val="dk1"/>
            </a:fontRef>
          </p:style>
          <p:txBody>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en-US" sz="2000" b="1" i="1"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y</a:t>
              </a:r>
              <a:r>
                <a:rPr kumimoji="0" lang="en-US" sz="2000" b="1" i="0" u="none" strike="noStrike" kern="100" cap="none" spc="0" normalizeH="0" baseline="-25000" noProof="0">
                  <a:ln>
                    <a:noFill/>
                  </a:ln>
                  <a:solidFill>
                    <a:srgbClr val="0000CC"/>
                  </a:solidFill>
                  <a:effectLst/>
                  <a:uLnTx/>
                  <a:uFillTx/>
                  <a:latin typeface="Times New Roman" panose="02020603050405020304" pitchFamily="18" charset="0"/>
                  <a:ea typeface="+mn-ea"/>
                  <a:cs typeface="Times New Roman" panose="02020603050405020304" pitchFamily="18" charset="0"/>
                </a:rPr>
                <a:t>2</a:t>
              </a:r>
              <a:endParaRPr kumimoji="0" lang="zh-CN"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endParaRPr>
            </a:p>
          </p:txBody>
        </p:sp>
        <p:cxnSp>
          <p:nvCxnSpPr>
            <p:cNvPr id="28" name="直接连接符 27"/>
            <p:cNvCxnSpPr>
              <a:stCxn id="16" idx="2"/>
              <a:endCxn id="27" idx="0"/>
            </p:cNvCxnSpPr>
            <p:nvPr/>
          </p:nvCxnSpPr>
          <p:spPr>
            <a:xfrm flipH="1">
              <a:off x="8021" y="6395"/>
              <a:ext cx="645" cy="830"/>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sp>
          <p:nvSpPr>
            <p:cNvPr id="29" name="文本框 50"/>
            <p:cNvSpPr txBox="1"/>
            <p:nvPr/>
          </p:nvSpPr>
          <p:spPr>
            <a:xfrm>
              <a:off x="6757" y="6469"/>
              <a:ext cx="1287" cy="645"/>
            </a:xfrm>
            <a:prstGeom prst="rect">
              <a:avLst/>
            </a:prstGeom>
            <a:noFill/>
            <a:ln w="6350">
              <a:noFill/>
            </a:ln>
            <a:effectLst/>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en-US" sz="2000" b="1" i="1"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x</a:t>
              </a:r>
              <a:r>
                <a:rPr kumimoji="0" lang="en-US" sz="2000" b="1" i="0" u="none" strike="noStrike" kern="100" cap="none" spc="0" normalizeH="0" baseline="-25000" noProof="0">
                  <a:ln>
                    <a:noFill/>
                  </a:ln>
                  <a:solidFill>
                    <a:srgbClr val="0000CC"/>
                  </a:solidFill>
                  <a:effectLst/>
                  <a:uLnTx/>
                  <a:uFillTx/>
                  <a:latin typeface="Times New Roman" panose="02020603050405020304" pitchFamily="18" charset="0"/>
                  <a:ea typeface="+mn-ea"/>
                  <a:cs typeface="Times New Roman" panose="02020603050405020304" pitchFamily="18" charset="0"/>
                </a:rPr>
                <a:t>1</a:t>
              </a:r>
              <a:r>
                <a:rPr kumimoji="0" lang="en-US"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=1</a:t>
              </a:r>
              <a:endParaRPr kumimoji="0" lang="zh-CN"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endParaRPr>
            </a:p>
          </p:txBody>
        </p:sp>
        <p:sp>
          <p:nvSpPr>
            <p:cNvPr id="30" name="文本框 51"/>
            <p:cNvSpPr txBox="1"/>
            <p:nvPr/>
          </p:nvSpPr>
          <p:spPr>
            <a:xfrm>
              <a:off x="9155" y="7225"/>
              <a:ext cx="1523" cy="645"/>
            </a:xfrm>
            <a:prstGeom prst="rect">
              <a:avLst/>
            </a:prstGeom>
            <a:solidFill>
              <a:srgbClr val="FFFFCC"/>
            </a:solidFill>
            <a:ln w="6350">
              <a:solidFill>
                <a:srgbClr val="0000CC"/>
              </a:solidFill>
            </a:ln>
            <a:effectLst/>
          </p:spPr>
          <p:style>
            <a:lnRef idx="0">
              <a:schemeClr val="accent1"/>
            </a:lnRef>
            <a:fillRef idx="0">
              <a:schemeClr val="accent1"/>
            </a:fillRef>
            <a:effectRef idx="0">
              <a:schemeClr val="accent1"/>
            </a:effectRef>
            <a:fontRef idx="minor">
              <a:schemeClr val="dk1"/>
            </a:fontRef>
          </p:style>
          <p:txBody>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en-US" sz="2000" b="1" i="1"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y</a:t>
              </a:r>
              <a:r>
                <a:rPr kumimoji="0" lang="en-US" sz="2000" b="1" i="0" u="none" strike="noStrike" kern="100" cap="none" spc="0" normalizeH="0" baseline="-25000" noProof="0">
                  <a:ln>
                    <a:noFill/>
                  </a:ln>
                  <a:solidFill>
                    <a:srgbClr val="0000CC"/>
                  </a:solidFill>
                  <a:effectLst/>
                  <a:uLnTx/>
                  <a:uFillTx/>
                  <a:latin typeface="Times New Roman" panose="02020603050405020304" pitchFamily="18" charset="0"/>
                  <a:ea typeface="+mn-ea"/>
                  <a:cs typeface="Times New Roman" panose="02020603050405020304" pitchFamily="18" charset="0"/>
                </a:rPr>
                <a:t>3</a:t>
              </a:r>
              <a:endParaRPr kumimoji="0" lang="zh-CN"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endParaRPr>
            </a:p>
          </p:txBody>
        </p:sp>
        <p:cxnSp>
          <p:nvCxnSpPr>
            <p:cNvPr id="31" name="直接连接符 30"/>
            <p:cNvCxnSpPr>
              <a:stCxn id="16" idx="2"/>
              <a:endCxn id="30" idx="0"/>
            </p:cNvCxnSpPr>
            <p:nvPr/>
          </p:nvCxnSpPr>
          <p:spPr>
            <a:xfrm>
              <a:off x="8666" y="6395"/>
              <a:ext cx="1252" cy="830"/>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sp>
          <p:nvSpPr>
            <p:cNvPr id="32" name="文本框 53"/>
            <p:cNvSpPr txBox="1"/>
            <p:nvPr/>
          </p:nvSpPr>
          <p:spPr>
            <a:xfrm>
              <a:off x="9872" y="6468"/>
              <a:ext cx="1287" cy="647"/>
            </a:xfrm>
            <a:prstGeom prst="rect">
              <a:avLst/>
            </a:prstGeom>
            <a:noFill/>
            <a:ln w="6350">
              <a:noFill/>
            </a:ln>
            <a:effectLst/>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x</a:t>
              </a:r>
              <a:r>
                <a:rPr kumimoji="0" lang="en-US" sz="2000" b="1" i="0" u="none" strike="noStrike" kern="100" cap="none" spc="0" normalizeH="0" baseline="-2500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1</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=2</a:t>
              </a:r>
              <a:endParaRPr kumimoji="0" lang="zh-CN"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endParaRPr>
            </a:p>
          </p:txBody>
        </p:sp>
        <p:sp>
          <p:nvSpPr>
            <p:cNvPr id="34" name="文本框 39"/>
            <p:cNvSpPr txBox="1"/>
            <p:nvPr/>
          </p:nvSpPr>
          <p:spPr>
            <a:xfrm>
              <a:off x="8585" y="4920"/>
              <a:ext cx="1287" cy="648"/>
            </a:xfrm>
            <a:prstGeom prst="rect">
              <a:avLst/>
            </a:prstGeom>
            <a:noFill/>
            <a:ln w="6350">
              <a:noFill/>
            </a:ln>
            <a:effectLst/>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en-US" sz="2000" b="1" i="1"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x</a:t>
              </a:r>
              <a:r>
                <a:rPr kumimoji="0" lang="en-US" sz="2000" b="1" i="0" u="none" strike="noStrike" kern="100" cap="none" spc="0" normalizeH="0" baseline="-25000" noProof="0">
                  <a:ln>
                    <a:noFill/>
                  </a:ln>
                  <a:solidFill>
                    <a:srgbClr val="0000CC"/>
                  </a:solidFill>
                  <a:effectLst/>
                  <a:uLnTx/>
                  <a:uFillTx/>
                  <a:latin typeface="Times New Roman" panose="02020603050405020304" pitchFamily="18" charset="0"/>
                  <a:ea typeface="+mn-ea"/>
                  <a:cs typeface="Times New Roman" panose="02020603050405020304" pitchFamily="18" charset="0"/>
                </a:rPr>
                <a:t>2</a:t>
              </a:r>
              <a:r>
                <a:rPr kumimoji="0" lang="en-US"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=2</a:t>
              </a:r>
              <a:endParaRPr kumimoji="0" lang="zh-CN"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endParaRPr>
            </a:p>
          </p:txBody>
        </p:sp>
      </p:grpSp>
      <p:sp>
        <p:nvSpPr>
          <p:cNvPr id="35" name="文本框 34"/>
          <p:cNvSpPr txBox="1"/>
          <p:nvPr/>
        </p:nvSpPr>
        <p:spPr>
          <a:xfrm>
            <a:off x="6773545" y="2643505"/>
            <a:ext cx="4511040" cy="1322070"/>
          </a:xfrm>
          <a:prstGeom prst="rect">
            <a:avLst/>
          </a:prstGeom>
          <a:solidFill>
            <a:schemeClr val="accent4">
              <a:lumMod val="20000"/>
              <a:lumOff val="80000"/>
            </a:schemeClr>
          </a:solidFill>
        </p:spPr>
        <p:txBody>
          <a:bodyPr wrap="square" rtlCol="0" anchor="t">
            <a:spAutoFit/>
          </a:bodyPr>
          <a:lstStyle/>
          <a:p>
            <a:r>
              <a:rPr lang="zh-CN" altLang="zh-CN" sz="2000" b="1" noProof="0" dirty="0">
                <a:ln>
                  <a:noFill/>
                </a:ln>
                <a:solidFill>
                  <a:srgbClr val="0000CC"/>
                </a:solidFill>
                <a:effectLst/>
                <a:uLnTx/>
                <a:uFillTx/>
                <a:latin typeface="+mn-ea"/>
                <a:sym typeface="+mn-ea"/>
              </a:rPr>
              <a:t>如果属性集为空，将该节点标记为叶节点，并根据各个类别的样本数量，按照少数服从多数的原则，将该叶节点的类别标记为样本数最多的那个类别。</a:t>
            </a:r>
            <a:endParaRPr lang="zh-CN" altLang="en-US"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21346" y="611592"/>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anose="02010609060101010101" pitchFamily="49" charset="-122"/>
              </a:rPr>
              <a:t>1.</a:t>
            </a:r>
            <a:r>
              <a:rPr lang="zh-CN" altLang="en-US" sz="2800" b="1" dirty="0">
                <a:solidFill>
                  <a:srgbClr val="000099"/>
                </a:solidFill>
                <a:effectLst>
                  <a:outerShdw blurRad="38100" dist="38100" dir="2700000" algn="tl">
                    <a:srgbClr val="C0C0C0"/>
                  </a:outerShdw>
                </a:effectLst>
                <a:latin typeface="黑体" panose="02010609060101010101" pitchFamily="49" charset="-122"/>
              </a:rPr>
              <a:t>学习和机器学习的概念</a:t>
            </a:r>
          </a:p>
        </p:txBody>
      </p:sp>
      <p:sp>
        <p:nvSpPr>
          <p:cNvPr id="7" name="Rectangle 2"/>
          <p:cNvSpPr txBox="1"/>
          <p:nvPr/>
        </p:nvSpPr>
        <p:spPr>
          <a:xfrm>
            <a:off x="400050" y="1160145"/>
            <a:ext cx="10985500" cy="46659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2400" b="1" dirty="0">
                <a:solidFill>
                  <a:srgbClr val="CC0000"/>
                </a:solidFill>
                <a:latin typeface="FangSong_GB2312" panose="02010609030101010101" pitchFamily="49" charset="-122"/>
                <a:ea typeface="FangSong_GB2312" panose="02010609030101010101" pitchFamily="49" charset="-122"/>
              </a:rPr>
              <a:t>什么是学习：</a:t>
            </a:r>
          </a:p>
          <a:p>
            <a:pPr>
              <a:lnSpc>
                <a:spcPct val="100000"/>
              </a:lnSpc>
            </a:pPr>
            <a:r>
              <a:rPr lang="en-US" altLang="zh-CN" sz="2400" dirty="0">
                <a:solidFill>
                  <a:srgbClr val="0000CC"/>
                </a:solidFill>
                <a:latin typeface="FangSong_GB2312" panose="02010609030101010101" pitchFamily="49" charset="-122"/>
                <a:ea typeface="FangSong_GB2312" panose="02010609030101010101" pitchFamily="49" charset="-122"/>
                <a:sym typeface="+mn-ea"/>
              </a:rPr>
              <a:t>    学习是一个有特定目的的知识获取和能力增长过程，其内在行为是获得知识、积累经验、发现规律等，其外部表现是改进性能、适应环境、实现自我完善等。</a:t>
            </a:r>
            <a:r>
              <a:rPr lang="zh-CN" altLang="en-US" sz="2400" dirty="0">
                <a:solidFill>
                  <a:srgbClr val="0000CC"/>
                </a:solidFill>
                <a:latin typeface="FangSong_GB2312" panose="02010609030101010101" pitchFamily="49" charset="-122"/>
                <a:ea typeface="FangSong_GB2312" panose="02010609030101010101" pitchFamily="49" charset="-122"/>
                <a:sym typeface="+mn-ea"/>
              </a:rPr>
              <a:t>（一般性解释）</a:t>
            </a:r>
            <a:endParaRPr lang="en-US" altLang="zh-CN" sz="2400" dirty="0">
              <a:solidFill>
                <a:srgbClr val="0000CC"/>
              </a:solidFill>
              <a:latin typeface="FangSong_GB2312" panose="02010609030101010101" pitchFamily="49" charset="-122"/>
              <a:ea typeface="FangSong_GB2312" panose="02010609030101010101" pitchFamily="49" charset="-122"/>
              <a:sym typeface="+mn-ea"/>
            </a:endParaRPr>
          </a:p>
          <a:p>
            <a:pPr marR="6985">
              <a:lnSpc>
                <a:spcPct val="100000"/>
              </a:lnSpc>
            </a:pPr>
            <a:endParaRPr lang="en-US" altLang="zh-CN" sz="2400" dirty="0">
              <a:solidFill>
                <a:srgbClr val="0000CC"/>
              </a:solidFill>
              <a:latin typeface="FangSong_GB2312" panose="02010609030101010101" pitchFamily="49" charset="-122"/>
              <a:ea typeface="FangSong_GB2312" panose="02010609030101010101" pitchFamily="49" charset="-122"/>
            </a:endParaRPr>
          </a:p>
          <a:p>
            <a:pPr marR="6985">
              <a:lnSpc>
                <a:spcPct val="100000"/>
              </a:lnSpc>
            </a:pPr>
            <a:r>
              <a:rPr lang="zh-CN" altLang="en-US" sz="2400" b="1" dirty="0">
                <a:solidFill>
                  <a:srgbClr val="CC0000"/>
                </a:solidFill>
                <a:latin typeface="FangSong_GB2312" panose="02010609030101010101" pitchFamily="49" charset="-122"/>
                <a:ea typeface="FangSong_GB2312" panose="02010609030101010101" pitchFamily="49" charset="-122"/>
              </a:rPr>
              <a:t>什么是机器学习：</a:t>
            </a:r>
          </a:p>
          <a:p>
            <a:pPr marR="6985" algn="l">
              <a:lnSpc>
                <a:spcPct val="100000"/>
              </a:lnSpc>
              <a:buClrTx/>
              <a:buSzTx/>
              <a:buFontTx/>
            </a:pPr>
            <a:r>
              <a:rPr lang="en-US" altLang="zh-CN" sz="2400" dirty="0">
                <a:solidFill>
                  <a:srgbClr val="0000CC"/>
                </a:solidFill>
                <a:latin typeface="FangSong_GB2312" panose="02010609030101010101" pitchFamily="49" charset="-122"/>
                <a:ea typeface="FangSong_GB2312" panose="02010609030101010101" pitchFamily="49" charset="-122"/>
                <a:sym typeface="+mn-ea"/>
              </a:rPr>
              <a:t>    机器学习就是让机器（计算机）来模拟和实现人类的学习功能。</a:t>
            </a:r>
            <a:r>
              <a:rPr lang="zh-CN" altLang="en-US" sz="2400" dirty="0">
                <a:solidFill>
                  <a:srgbClr val="0000CC"/>
                </a:solidFill>
                <a:latin typeface="FangSong_GB2312" panose="02010609030101010101" pitchFamily="49" charset="-122"/>
                <a:ea typeface="FangSong_GB2312" panose="02010609030101010101" pitchFamily="49" charset="-122"/>
                <a:sym typeface="+mn-ea"/>
              </a:rPr>
              <a:t>（一般性解释）</a:t>
            </a:r>
          </a:p>
          <a:p>
            <a:pPr marR="6985" algn="l">
              <a:lnSpc>
                <a:spcPct val="100000"/>
              </a:lnSpc>
              <a:buClrTx/>
              <a:buSzTx/>
              <a:buFontTx/>
            </a:pPr>
            <a:r>
              <a:rPr lang="zh-CN" altLang="en-US" sz="2400" dirty="0">
                <a:solidFill>
                  <a:srgbClr val="0000CC"/>
                </a:solidFill>
                <a:latin typeface="FangSong_GB2312" panose="02010609030101010101" pitchFamily="49" charset="-122"/>
                <a:ea typeface="FangSong_GB2312" panose="02010609030101010101" pitchFamily="49" charset="-122"/>
                <a:sym typeface="+mn-ea"/>
              </a:rPr>
              <a:t> </a:t>
            </a:r>
            <a:r>
              <a:rPr lang="en-US" altLang="zh-CN" sz="2400" dirty="0">
                <a:solidFill>
                  <a:srgbClr val="0000CC"/>
                </a:solidFill>
                <a:latin typeface="FangSong_GB2312" panose="02010609030101010101" pitchFamily="49" charset="-122"/>
                <a:ea typeface="FangSong_GB2312" panose="02010609030101010101" pitchFamily="49" charset="-122"/>
                <a:sym typeface="+mn-ea"/>
              </a:rPr>
              <a:t>   简单</a:t>
            </a:r>
            <a:r>
              <a:rPr lang="zh-CN" altLang="en-US" sz="2400" dirty="0">
                <a:solidFill>
                  <a:srgbClr val="0000CC"/>
                </a:solidFill>
                <a:latin typeface="FangSong_GB2312" panose="02010609030101010101" pitchFamily="49" charset="-122"/>
                <a:ea typeface="FangSong_GB2312" panose="02010609030101010101" pitchFamily="49" charset="-122"/>
                <a:sym typeface="+mn-ea"/>
              </a:rPr>
              <a:t>来讲，就是</a:t>
            </a:r>
            <a:r>
              <a:rPr lang="zh-CN" altLang="en-US" sz="2400" dirty="0">
                <a:solidFill>
                  <a:srgbClr val="FF0000"/>
                </a:solidFill>
                <a:latin typeface="FangSong_GB2312" panose="02010609030101010101" pitchFamily="49" charset="-122"/>
                <a:ea typeface="FangSong_GB2312" panose="02010609030101010101" pitchFamily="49" charset="-122"/>
                <a:sym typeface="+mn-ea"/>
              </a:rPr>
              <a:t>让机器（计算机）从数据中学习知识（即自动获取知识）</a:t>
            </a:r>
            <a:r>
              <a:rPr lang="zh-CN" altLang="en-US" sz="2400" dirty="0">
                <a:solidFill>
                  <a:srgbClr val="0000CC"/>
                </a:solidFill>
                <a:latin typeface="FangSong_GB2312" panose="02010609030101010101" pitchFamily="49" charset="-122"/>
                <a:ea typeface="FangSong_GB2312" panose="02010609030101010101" pitchFamily="49" charset="-122"/>
                <a:sym typeface="+mn-ea"/>
              </a:rPr>
              <a:t>。</a:t>
            </a:r>
          </a:p>
        </p:txBody>
      </p:sp>
      <p:sp>
        <p:nvSpPr>
          <p:cNvPr id="10" name="Rectangle 2"/>
          <p:cNvSpPr txBox="1"/>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spTree>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3295103" y="3447093"/>
            <a:ext cx="5718175" cy="595313"/>
          </a:xfrm>
          <a:prstGeom prst="rect">
            <a:avLst/>
          </a:prstGeom>
          <a:solidFill>
            <a:srgbClr val="FF6600"/>
          </a:solidFill>
          <a:ln w="6350">
            <a:solidFill>
              <a:schemeClr val="tx1"/>
            </a:solidFill>
            <a:miter lim="800000"/>
          </a:ln>
          <a:effectLst/>
        </p:spPr>
        <p:txBody>
          <a:bodyPr wrap="none" anchor="ctr">
            <a:spAutoFit/>
          </a:bodyPr>
          <a:lstStyle/>
          <a:p>
            <a:pPr>
              <a:defRPr/>
            </a:pPr>
            <a:endParaRPr lang="zh-CN" altLang="en-US"/>
          </a:p>
        </p:txBody>
      </p:sp>
      <p:sp>
        <p:nvSpPr>
          <p:cNvPr id="8" name="Rectangle 4"/>
          <p:cNvSpPr txBox="1"/>
          <p:nvPr/>
        </p:nvSpPr>
        <p:spPr>
          <a:xfrm>
            <a:off x="3295103" y="1510130"/>
            <a:ext cx="6364287" cy="461962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Wingdings" panose="05000000000000000000" pitchFamily="2" charset="2"/>
              <a:buNone/>
            </a:pPr>
            <a:r>
              <a:rPr lang="en-US" altLang="zh-CN" b="1" dirty="0">
                <a:latin typeface="黑体" panose="02010609060101010101" pitchFamily="49" charset="-122"/>
                <a:sym typeface="+mn-ea"/>
              </a:rPr>
              <a:t>5.1   </a:t>
            </a:r>
            <a:r>
              <a:rPr lang="zh-CN" altLang="en-US" b="1" dirty="0">
                <a:latin typeface="黑体" panose="02010609060101010101" pitchFamily="49" charset="-122"/>
                <a:sym typeface="+mn-ea"/>
              </a:rPr>
              <a:t>概述</a:t>
            </a:r>
            <a:endParaRPr lang="zh-CN" altLang="en-US" b="1" dirty="0">
              <a:latin typeface="黑体" panose="02010609060101010101" pitchFamily="49" charset="-122"/>
            </a:endParaRPr>
          </a:p>
          <a:p>
            <a:pPr>
              <a:lnSpc>
                <a:spcPct val="120000"/>
              </a:lnSpc>
              <a:buFont typeface="Wingdings" panose="05000000000000000000" pitchFamily="2" charset="2"/>
              <a:buNone/>
            </a:pPr>
            <a:r>
              <a:rPr lang="en-US" altLang="zh-CN" b="1" dirty="0">
                <a:latin typeface="黑体" panose="02010609060101010101" pitchFamily="49" charset="-122"/>
                <a:sym typeface="+mn-ea"/>
              </a:rPr>
              <a:t>5.2   </a:t>
            </a:r>
            <a:r>
              <a:rPr lang="zh-CN" altLang="en-US" b="1" dirty="0">
                <a:latin typeface="黑体" panose="02010609060101010101" pitchFamily="49" charset="-122"/>
                <a:sym typeface="+mn-ea"/>
              </a:rPr>
              <a:t>线性回归</a:t>
            </a:r>
            <a:endParaRPr lang="en-US" altLang="zh-CN" b="1" dirty="0">
              <a:latin typeface="黑体" panose="02010609060101010101" pitchFamily="49" charset="-122"/>
            </a:endParaRPr>
          </a:p>
          <a:p>
            <a:pPr>
              <a:lnSpc>
                <a:spcPct val="120000"/>
              </a:lnSpc>
              <a:buFont typeface="Wingdings" panose="05000000000000000000" pitchFamily="2" charset="2"/>
              <a:buNone/>
            </a:pPr>
            <a:r>
              <a:rPr lang="en-US" altLang="zh-CN" b="1" dirty="0">
                <a:latin typeface="黑体" panose="02010609060101010101" pitchFamily="49" charset="-122"/>
                <a:sym typeface="+mn-ea"/>
              </a:rPr>
              <a:t>5.3   </a:t>
            </a:r>
            <a:r>
              <a:rPr lang="zh-CN" altLang="en-US" b="1" dirty="0">
                <a:latin typeface="黑体" panose="02010609060101010101" pitchFamily="49" charset="-122"/>
                <a:sym typeface="+mn-ea"/>
              </a:rPr>
              <a:t>决策树学习</a:t>
            </a:r>
            <a:endParaRPr lang="zh-CN" altLang="en-US" b="1" dirty="0">
              <a:latin typeface="黑体" panose="02010609060101010101" pitchFamily="49" charset="-122"/>
            </a:endParaRPr>
          </a:p>
          <a:p>
            <a:pPr>
              <a:lnSpc>
                <a:spcPct val="120000"/>
              </a:lnSpc>
              <a:buFont typeface="Wingdings" panose="05000000000000000000" pitchFamily="2" charset="2"/>
              <a:buNone/>
            </a:pPr>
            <a:r>
              <a:rPr lang="en-US" altLang="zh-CN" b="1" dirty="0">
                <a:latin typeface="黑体" panose="02010609060101010101" pitchFamily="49" charset="-122"/>
                <a:sym typeface="+mn-ea"/>
              </a:rPr>
              <a:t>5.4	 </a:t>
            </a:r>
            <a:r>
              <a:rPr lang="zh-CN" altLang="en-US" b="1" dirty="0">
                <a:latin typeface="黑体" panose="02010609060101010101" pitchFamily="49" charset="-122"/>
                <a:sym typeface="+mn-ea"/>
              </a:rPr>
              <a:t>支持向量机</a:t>
            </a:r>
            <a:endParaRPr lang="zh-CN" altLang="en-US" b="1" dirty="0">
              <a:latin typeface="黑体" panose="02010609060101010101" pitchFamily="49" charset="-122"/>
            </a:endParaRPr>
          </a:p>
          <a:p>
            <a:pPr>
              <a:lnSpc>
                <a:spcPct val="120000"/>
              </a:lnSpc>
              <a:buFont typeface="Wingdings" panose="05000000000000000000" pitchFamily="2" charset="2"/>
              <a:buNone/>
            </a:pPr>
            <a:r>
              <a:rPr lang="en-US" altLang="zh-CN" b="1" dirty="0">
                <a:latin typeface="黑体" panose="02010609060101010101" pitchFamily="49" charset="-122"/>
                <a:sym typeface="+mn-ea"/>
              </a:rPr>
              <a:t>5.5	 </a:t>
            </a:r>
            <a:r>
              <a:rPr lang="zh-CN" altLang="en-US" b="1" dirty="0">
                <a:latin typeface="黑体" panose="02010609060101010101" pitchFamily="49" charset="-122"/>
                <a:sym typeface="+mn-ea"/>
              </a:rPr>
              <a:t>集成学习</a:t>
            </a:r>
            <a:endParaRPr lang="en-US" altLang="zh-CN" b="1" dirty="0">
              <a:latin typeface="黑体" panose="02010609060101010101" pitchFamily="49" charset="-122"/>
            </a:endParaRPr>
          </a:p>
        </p:txBody>
      </p:sp>
      <p:sp>
        <p:nvSpPr>
          <p:cNvPr id="519171" name="Rectangle 3"/>
          <p:cNvSpPr>
            <a:spLocks noGrp="1"/>
          </p:cNvSpPr>
          <p:nvPr>
            <p:ph type="title"/>
          </p:nvPr>
        </p:nvSpPr>
        <p:spPr>
          <a:xfrm>
            <a:off x="2846936" y="608177"/>
            <a:ext cx="6300787" cy="649288"/>
          </a:xfrm>
        </p:spPr>
        <p:txBody>
          <a:bodyPr>
            <a:normAutofit fontScale="90000"/>
          </a:bodyPr>
          <a:lstStyle/>
          <a:p>
            <a:pPr algn="ctr">
              <a:defRPr/>
            </a:pPr>
            <a:r>
              <a:rPr lang="zh-CN" altLang="en-US" sz="4000">
                <a:solidFill>
                  <a:srgbClr val="800000"/>
                </a:solidFill>
                <a:effectLst>
                  <a:outerShdw blurRad="38100" dist="38100" dir="2700000" algn="tl">
                    <a:srgbClr val="C0C0C0"/>
                  </a:outerShdw>
                </a:effectLst>
                <a:ea typeface="华文隶书" panose="02010800040101010101" pitchFamily="2" charset="-122"/>
              </a:rPr>
              <a:t>主 要 内 容</a:t>
            </a:r>
          </a:p>
        </p:txBody>
      </p:sp>
    </p:spTree>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5.4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支持向量机（</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Support Vector Machine</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590851" name="Text Box 3"/>
          <p:cNvSpPr txBox="1">
            <a:spLocks noChangeArrowheads="1"/>
          </p:cNvSpPr>
          <p:nvPr/>
        </p:nvSpPr>
        <p:spPr bwMode="auto">
          <a:xfrm>
            <a:off x="239185" y="962025"/>
            <a:ext cx="11569700" cy="2491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lvl="0" indent="-457200" algn="just" eaLnBrk="1" hangingPunct="1">
              <a:lnSpc>
                <a:spcPct val="150000"/>
              </a:lnSpc>
              <a:buClrTx/>
              <a:buSzTx/>
              <a:buFont typeface="Wingdings" panose="05000000000000000000" charset="0"/>
              <a:buChar char="p"/>
            </a:pPr>
            <a:r>
              <a:rPr lang="zh-CN" altLang="en-US" sz="2600" b="1" dirty="0">
                <a:solidFill>
                  <a:schemeClr val="tx1"/>
                </a:solidFill>
                <a:latin typeface="Times New Roman" panose="02020603050405020304" pitchFamily="18" charset="0"/>
                <a:ea typeface="楷体_GB2312" pitchFamily="49" charset="-122"/>
                <a:sym typeface="+mn-ea"/>
              </a:rPr>
              <a:t>支持向量机（即SVM）以</a:t>
            </a:r>
            <a:r>
              <a:rPr lang="zh-CN" altLang="en-US" sz="2600" b="1" dirty="0">
                <a:solidFill>
                  <a:schemeClr val="accent2"/>
                </a:solidFill>
                <a:latin typeface="Times New Roman" panose="02020603050405020304" pitchFamily="18" charset="0"/>
                <a:ea typeface="楷体_GB2312" pitchFamily="49" charset="-122"/>
                <a:sym typeface="+mn-ea"/>
              </a:rPr>
              <a:t>VC维理论（自学）</a:t>
            </a:r>
            <a:r>
              <a:rPr lang="zh-CN" altLang="en-US" sz="2600" b="1" dirty="0">
                <a:solidFill>
                  <a:schemeClr val="tx1"/>
                </a:solidFill>
                <a:latin typeface="Times New Roman" panose="02020603050405020304" pitchFamily="18" charset="0"/>
                <a:ea typeface="楷体_GB2312" pitchFamily="49" charset="-122"/>
                <a:sym typeface="+mn-ea"/>
              </a:rPr>
              <a:t>为基础，利用最大间隔算法去近似地实现结构风险最小化原理，是一种基于统计学习理论的新型通用机器学习方法。该方法不仅可以很好地解决线性可分问题，而且可以利用核函数有效地解决线性不可分问题。</a:t>
            </a:r>
          </a:p>
        </p:txBody>
      </p:sp>
      <p:sp>
        <p:nvSpPr>
          <p:cNvPr id="2" name="文本框 1"/>
          <p:cNvSpPr txBox="1"/>
          <p:nvPr/>
        </p:nvSpPr>
        <p:spPr>
          <a:xfrm>
            <a:off x="527050" y="3510915"/>
            <a:ext cx="11282045" cy="3024505"/>
          </a:xfrm>
          <a:prstGeom prst="rect">
            <a:avLst/>
          </a:prstGeom>
          <a:noFill/>
        </p:spPr>
        <p:txBody>
          <a:bodyPr wrap="square" rtlCol="0" anchor="t">
            <a:spAutoFit/>
          </a:bodyPr>
          <a:lstStyle/>
          <a:p>
            <a:pPr algn="just">
              <a:lnSpc>
                <a:spcPct val="115000"/>
              </a:lnSpc>
              <a:spcBef>
                <a:spcPct val="10000"/>
              </a:spcBef>
              <a:spcAft>
                <a:spcPct val="10000"/>
              </a:spcAft>
            </a:pPr>
            <a:r>
              <a:rPr lang="en-US" altLang="zh-CN" sz="2600" b="1" dirty="0">
                <a:solidFill>
                  <a:srgbClr val="CC0000"/>
                </a:solidFill>
                <a:latin typeface="Times New Roman" panose="02020603050405020304" pitchFamily="18" charset="0"/>
                <a:ea typeface="楷体_GB2312" pitchFamily="49" charset="-122"/>
                <a:sym typeface="+mn-ea"/>
              </a:rPr>
              <a:t>1</a:t>
            </a:r>
            <a:r>
              <a:rPr lang="zh-CN" altLang="en-US" sz="2600" b="1" dirty="0">
                <a:solidFill>
                  <a:srgbClr val="CC0000"/>
                </a:solidFill>
                <a:latin typeface="Times New Roman" panose="02020603050405020304" pitchFamily="18" charset="0"/>
                <a:ea typeface="楷体_GB2312" pitchFamily="49" charset="-122"/>
                <a:sym typeface="+mn-ea"/>
              </a:rPr>
              <a:t>．线性可分与最优分类超平面</a:t>
            </a:r>
            <a:endParaRPr lang="zh-CN" altLang="en-US" sz="2600" b="1" dirty="0">
              <a:solidFill>
                <a:srgbClr val="CC0000"/>
              </a:solidFill>
              <a:latin typeface="Times New Roman" panose="02020603050405020304" pitchFamily="18" charset="0"/>
              <a:ea typeface="楷体_GB2312" pitchFamily="49" charset="-122"/>
            </a:endParaRPr>
          </a:p>
          <a:p>
            <a:pPr algn="just">
              <a:lnSpc>
                <a:spcPct val="115000"/>
              </a:lnSpc>
              <a:spcBef>
                <a:spcPct val="10000"/>
              </a:spcBef>
              <a:spcAft>
                <a:spcPct val="10000"/>
              </a:spcAft>
            </a:pPr>
            <a:r>
              <a:rPr lang="zh-CN" altLang="en-US" sz="2600" b="1" dirty="0">
                <a:solidFill>
                  <a:srgbClr val="0000CC"/>
                </a:solidFill>
                <a:latin typeface="Times New Roman" panose="02020603050405020304" pitchFamily="18" charset="0"/>
                <a:ea typeface="楷体_GB2312" pitchFamily="49" charset="-122"/>
                <a:sym typeface="+mn-ea"/>
              </a:rPr>
              <a:t>       </a:t>
            </a:r>
            <a:r>
              <a:rPr lang="zh-CN" altLang="en-US" sz="2400" b="1" dirty="0">
                <a:solidFill>
                  <a:schemeClr val="tx1"/>
                </a:solidFill>
                <a:latin typeface="Times New Roman" panose="02020603050405020304" pitchFamily="18" charset="0"/>
                <a:ea typeface="楷体_GB2312" pitchFamily="49" charset="-122"/>
                <a:sym typeface="+mn-ea"/>
              </a:rPr>
              <a:t>线性可分问题分类是</a:t>
            </a:r>
            <a:r>
              <a:rPr lang="en-US" altLang="zh-CN" sz="2400" b="1" dirty="0">
                <a:solidFill>
                  <a:schemeClr val="tx1"/>
                </a:solidFill>
                <a:latin typeface="Times New Roman" panose="02020603050405020304" pitchFamily="18" charset="0"/>
                <a:ea typeface="楷体_GB2312" pitchFamily="49" charset="-122"/>
                <a:sym typeface="+mn-ea"/>
              </a:rPr>
              <a:t>SVM</a:t>
            </a:r>
            <a:r>
              <a:rPr lang="zh-CN" altLang="en-US" sz="2400" b="1" dirty="0">
                <a:solidFill>
                  <a:schemeClr val="tx1"/>
                </a:solidFill>
                <a:latin typeface="Times New Roman" panose="02020603050405020304" pitchFamily="18" charset="0"/>
                <a:ea typeface="楷体_GB2312" pitchFamily="49" charset="-122"/>
                <a:sym typeface="+mn-ea"/>
              </a:rPr>
              <a:t>学习方法的基础，</a:t>
            </a:r>
            <a:r>
              <a:rPr lang="en-US" altLang="zh-CN" sz="2400" b="1" dirty="0">
                <a:solidFill>
                  <a:schemeClr val="tx1"/>
                </a:solidFill>
                <a:latin typeface="Times New Roman" panose="02020603050405020304" pitchFamily="18" charset="0"/>
                <a:ea typeface="楷体_GB2312" pitchFamily="49" charset="-122"/>
                <a:sym typeface="+mn-ea"/>
              </a:rPr>
              <a:t>SVM</a:t>
            </a:r>
            <a:r>
              <a:rPr lang="zh-CN" altLang="en-US" sz="2400" b="1" dirty="0">
                <a:solidFill>
                  <a:schemeClr val="tx1"/>
                </a:solidFill>
                <a:latin typeface="Times New Roman" panose="02020603050405020304" pitchFamily="18" charset="0"/>
                <a:ea typeface="楷体_GB2312" pitchFamily="49" charset="-122"/>
                <a:sym typeface="+mn-ea"/>
              </a:rPr>
              <a:t>是通过最优分类超平面来实现其分类的。</a:t>
            </a:r>
            <a:endParaRPr lang="zh-CN" altLang="en-US" sz="2600" b="1" dirty="0">
              <a:solidFill>
                <a:srgbClr val="0000CC"/>
              </a:solidFill>
              <a:latin typeface="Times New Roman" panose="02020603050405020304" pitchFamily="18" charset="0"/>
              <a:ea typeface="楷体_GB2312" pitchFamily="49" charset="-122"/>
            </a:endParaRPr>
          </a:p>
          <a:p>
            <a:pPr algn="just">
              <a:lnSpc>
                <a:spcPct val="115000"/>
              </a:lnSpc>
              <a:spcBef>
                <a:spcPct val="10000"/>
              </a:spcBef>
              <a:spcAft>
                <a:spcPct val="10000"/>
              </a:spcAft>
            </a:pPr>
            <a:r>
              <a:rPr lang="en-US" altLang="zh-CN" sz="2600" b="1" dirty="0">
                <a:solidFill>
                  <a:srgbClr val="CC0000"/>
                </a:solidFill>
                <a:latin typeface="Times New Roman" panose="02020603050405020304" pitchFamily="18" charset="0"/>
                <a:ea typeface="楷体_GB2312" pitchFamily="49" charset="-122"/>
                <a:sym typeface="+mn-ea"/>
              </a:rPr>
              <a:t>2</a:t>
            </a:r>
            <a:r>
              <a:rPr lang="zh-CN" altLang="en-US" sz="2600" b="1" dirty="0">
                <a:solidFill>
                  <a:srgbClr val="CC0000"/>
                </a:solidFill>
                <a:latin typeface="Times New Roman" panose="02020603050405020304" pitchFamily="18" charset="0"/>
                <a:ea typeface="楷体_GB2312" pitchFamily="49" charset="-122"/>
                <a:sym typeface="+mn-ea"/>
              </a:rPr>
              <a:t>．非线性可分与核函数</a:t>
            </a:r>
            <a:endParaRPr lang="zh-CN" altLang="en-US" sz="2600" b="1" dirty="0">
              <a:solidFill>
                <a:srgbClr val="CC0000"/>
              </a:solidFill>
              <a:latin typeface="Times New Roman" panose="02020603050405020304" pitchFamily="18" charset="0"/>
              <a:ea typeface="楷体_GB2312" pitchFamily="49" charset="-122"/>
            </a:endParaRPr>
          </a:p>
          <a:p>
            <a:pPr algn="just">
              <a:lnSpc>
                <a:spcPct val="115000"/>
              </a:lnSpc>
              <a:spcBef>
                <a:spcPct val="10000"/>
              </a:spcBef>
              <a:spcAft>
                <a:spcPct val="10000"/>
              </a:spcAft>
            </a:pPr>
            <a:r>
              <a:rPr lang="zh-CN" altLang="en-US" sz="2600" b="1" dirty="0">
                <a:solidFill>
                  <a:srgbClr val="0000CC"/>
                </a:solidFill>
                <a:latin typeface="Times New Roman" panose="02020603050405020304" pitchFamily="18" charset="0"/>
                <a:ea typeface="楷体_GB2312" pitchFamily="49" charset="-122"/>
                <a:sym typeface="+mn-ea"/>
              </a:rPr>
              <a:t>       </a:t>
            </a:r>
            <a:r>
              <a:rPr lang="zh-CN" altLang="en-US" sz="2400" b="1" dirty="0">
                <a:solidFill>
                  <a:schemeClr val="tx1"/>
                </a:solidFill>
                <a:latin typeface="Times New Roman" panose="02020603050405020304" pitchFamily="18" charset="0"/>
                <a:ea typeface="楷体_GB2312" pitchFamily="49" charset="-122"/>
                <a:sym typeface="+mn-ea"/>
              </a:rPr>
              <a:t>对非线性可分问题，</a:t>
            </a:r>
            <a:r>
              <a:rPr lang="en-US" altLang="zh-CN" sz="2400" b="1" dirty="0">
                <a:solidFill>
                  <a:schemeClr val="tx1"/>
                </a:solidFill>
                <a:latin typeface="Times New Roman" panose="02020603050405020304" pitchFamily="18" charset="0"/>
                <a:ea typeface="楷体_GB2312" pitchFamily="49" charset="-122"/>
                <a:sym typeface="+mn-ea"/>
              </a:rPr>
              <a:t>SVM</a:t>
            </a:r>
            <a:r>
              <a:rPr lang="zh-CN" altLang="en-US" sz="2400" b="1" dirty="0">
                <a:solidFill>
                  <a:schemeClr val="tx1"/>
                </a:solidFill>
                <a:latin typeface="Times New Roman" panose="02020603050405020304" pitchFamily="18" charset="0"/>
                <a:ea typeface="楷体_GB2312" pitchFamily="49" charset="-122"/>
                <a:sym typeface="+mn-ea"/>
              </a:rPr>
              <a:t>采用特征空间映射方式，即将非线性可分的样本集映射到高维空间，使其在高维空间中被转变为线性可分。即采用核函数的方法。</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5.4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支持向量机（</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Support Vector Machine</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a:t>
            </a: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90851"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eaLnBrk="1" hangingPunct="1">
              <a:lnSpc>
                <a:spcPct val="150000"/>
              </a:lnSpc>
              <a:buFont typeface="Wingdings" panose="05000000000000000000" charset="0"/>
              <a:buNone/>
            </a:pP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1.</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线性可分与最优分类超平面</a:t>
            </a:r>
            <a:endPar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endParaRPr>
          </a:p>
        </p:txBody>
      </p:sp>
      <p:sp>
        <p:nvSpPr>
          <p:cNvPr id="162819" name="Rectangle 3"/>
          <p:cNvSpPr>
            <a:spLocks noGrp="1" noChangeArrowheads="1"/>
          </p:cNvSpPr>
          <p:nvPr/>
        </p:nvSpPr>
        <p:spPr>
          <a:xfrm>
            <a:off x="640080" y="1738630"/>
            <a:ext cx="10541000" cy="2315845"/>
          </a:xfrm>
          <a:prstGeom prst="rect">
            <a:avLst/>
          </a:prstGeom>
          <a:noFill/>
          <a:ln w="9525">
            <a:solidFill>
              <a:srgbClr val="808080"/>
            </a:solidFill>
          </a:ln>
          <a:extLst>
            <a:ext uri="{909E8E84-426E-40DD-AFC4-6F175D3DCCD1}">
              <a14:hiddenFill xmlns:a14="http://schemas.microsoft.com/office/drawing/2010/main">
                <a:gradFill rotWithShape="0">
                  <a:gsLst>
                    <a:gs pos="0">
                      <a:srgbClr val="CCFFFF"/>
                    </a:gs>
                    <a:gs pos="50000">
                      <a:schemeClr val="bg1"/>
                    </a:gs>
                    <a:gs pos="100000">
                      <a:srgbClr val="CCFFFF"/>
                    </a:gs>
                  </a:gsLst>
                  <a:lin ang="5400000" scaled="1"/>
                </a:gradFill>
              </a14:hiddenFill>
            </a:ext>
          </a:extLst>
        </p:spPr>
        <p:txBody>
          <a:bodyPr vert="horz" wrap="square" lIns="91440" tIns="45720" rIns="91440" bIns="45720" numCol="1" anchor="t" anchorCtr="0" compatLnSpc="1"/>
          <a:lstStyle>
            <a:lvl1pPr marL="469900" indent="-469900" algn="just" rtl="0" fontAlgn="base">
              <a:lnSpc>
                <a:spcPct val="120000"/>
              </a:lnSpc>
              <a:spcBef>
                <a:spcPct val="3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0" marR="0" lvl="0" indent="0" algn="just" defTabSz="914400" rtl="0" eaLnBrk="1" fontAlgn="base" latinLnBrk="0" hangingPunct="1">
              <a:lnSpc>
                <a:spcPct val="110000"/>
              </a:lnSpc>
              <a:spcBef>
                <a:spcPct val="30000"/>
              </a:spcBef>
              <a:spcAft>
                <a:spcPct val="0"/>
              </a:spcAft>
              <a:buClr>
                <a:schemeClr val="accent2"/>
              </a:buClr>
              <a:buSzTx/>
              <a:buFont typeface="Wingdings" panose="05000000000000000000" pitchFamily="2" charset="2"/>
              <a:buNone/>
              <a:defRPr/>
            </a:pPr>
            <a:r>
              <a:rPr lang="zh-CN" altLang="en-US" sz="2400" b="1" kern="0" noProof="0">
                <a:ln>
                  <a:noFill/>
                </a:ln>
                <a:effectLst/>
                <a:uLnTx/>
                <a:uFillTx/>
                <a:latin typeface="Times New Roman" panose="02020603050405020304" pitchFamily="18" charset="0"/>
                <a:cs typeface="Times New Roman" panose="02020603050405020304" pitchFamily="18" charset="0"/>
                <a:sym typeface="+mn-ea"/>
              </a:rPr>
              <a:t>假设有以下</a:t>
            </a:r>
            <a:r>
              <a:rPr lang="zh-CN" altLang="en-US" sz="2400" b="1" i="1" kern="0" noProof="0">
                <a:ln>
                  <a:noFill/>
                </a:ln>
                <a:effectLst/>
                <a:uLnTx/>
                <a:uFillTx/>
                <a:latin typeface="Times New Roman" panose="02020603050405020304" pitchFamily="18" charset="0"/>
                <a:cs typeface="Times New Roman" panose="02020603050405020304" pitchFamily="18" charset="0"/>
                <a:sym typeface="+mn-ea"/>
              </a:rPr>
              <a:t>n</a:t>
            </a:r>
            <a:r>
              <a:rPr lang="zh-CN" altLang="en-US" sz="2400" b="1" kern="0" noProof="0">
                <a:ln>
                  <a:noFill/>
                </a:ln>
                <a:effectLst/>
                <a:uLnTx/>
                <a:uFillTx/>
                <a:latin typeface="Times New Roman" panose="02020603050405020304" pitchFamily="18" charset="0"/>
                <a:cs typeface="Times New Roman" panose="02020603050405020304" pitchFamily="18" charset="0"/>
                <a:sym typeface="+mn-ea"/>
              </a:rPr>
              <a:t>个独立、同分布且线性可分的训练样本</a:t>
            </a:r>
            <a:r>
              <a:rPr lang="zh-CN" altLang="en-US" sz="2400" b="1" i="1" kern="0" noProof="0">
                <a:ln>
                  <a:noFill/>
                </a:ln>
                <a:effectLst/>
                <a:uLnTx/>
                <a:uFillTx/>
                <a:latin typeface="Times New Roman" panose="02020603050405020304" pitchFamily="18" charset="0"/>
                <a:cs typeface="Times New Roman" panose="02020603050405020304" pitchFamily="18" charset="0"/>
                <a:sym typeface="+mn-ea"/>
              </a:rPr>
              <a:t>S</a:t>
            </a:r>
            <a:r>
              <a:rPr lang="zh-CN" altLang="en-US" sz="2400" b="1" kern="0" noProof="0">
                <a:ln>
                  <a:noFill/>
                </a:ln>
                <a:effectLst/>
                <a:uLnTx/>
                <a:uFillTx/>
                <a:latin typeface="Times New Roman" panose="02020603050405020304" pitchFamily="18" charset="0"/>
                <a:cs typeface="Times New Roman" panose="02020603050405020304" pitchFamily="18" charset="0"/>
                <a:sym typeface="+mn-ea"/>
              </a:rPr>
              <a:t>={</a:t>
            </a:r>
            <a:r>
              <a:rPr lang="en-US" altLang="zh-CN" sz="2400" b="1" kern="0" noProof="0">
                <a:ln>
                  <a:noFill/>
                </a:ln>
                <a:effectLst/>
                <a:uLnTx/>
                <a:uFillTx/>
                <a:latin typeface="Times New Roman" panose="02020603050405020304" pitchFamily="18" charset="0"/>
                <a:cs typeface="Times New Roman" panose="02020603050405020304" pitchFamily="18" charset="0"/>
                <a:sym typeface="+mn-ea"/>
              </a:rPr>
              <a:t>(</a:t>
            </a:r>
            <a:r>
              <a:rPr lang="fr-FR" altLang="zh-CN" sz="2400" b="1" i="1" dirty="0">
                <a:solidFill>
                  <a:schemeClr val="tx1"/>
                </a:solidFill>
                <a:latin typeface="Times New Roman" panose="02020603050405020304" pitchFamily="18" charset="0"/>
                <a:ea typeface="楷体_GB2312" pitchFamily="49" charset="-122"/>
                <a:sym typeface="+mn-ea"/>
              </a:rPr>
              <a:t>x</a:t>
            </a:r>
            <a:r>
              <a:rPr lang="fr-FR" altLang="zh-CN" sz="2400" b="1" baseline="-25000" dirty="0">
                <a:solidFill>
                  <a:schemeClr val="tx1"/>
                </a:solidFill>
                <a:latin typeface="Times New Roman" panose="02020603050405020304" pitchFamily="18" charset="0"/>
                <a:ea typeface="楷体_GB2312" pitchFamily="49" charset="-122"/>
                <a:sym typeface="+mn-ea"/>
              </a:rPr>
              <a:t>1</a:t>
            </a:r>
            <a:r>
              <a:rPr lang="fr-FR" altLang="zh-CN" sz="2400" b="1" dirty="0">
                <a:solidFill>
                  <a:schemeClr val="tx1"/>
                </a:solidFill>
                <a:latin typeface="Times New Roman" panose="02020603050405020304" pitchFamily="18" charset="0"/>
                <a:ea typeface="楷体_GB2312" pitchFamily="49" charset="-122"/>
                <a:sym typeface="+mn-ea"/>
              </a:rPr>
              <a:t>, </a:t>
            </a:r>
            <a:r>
              <a:rPr lang="fr-FR" altLang="zh-CN" sz="2400" b="1" i="1" dirty="0">
                <a:solidFill>
                  <a:schemeClr val="tx1"/>
                </a:solidFill>
                <a:latin typeface="Times New Roman" panose="02020603050405020304" pitchFamily="18" charset="0"/>
                <a:ea typeface="楷体_GB2312" pitchFamily="49" charset="-122"/>
                <a:sym typeface="+mn-ea"/>
              </a:rPr>
              <a:t>y</a:t>
            </a:r>
            <a:r>
              <a:rPr lang="fr-FR" altLang="zh-CN" sz="2400" b="1" baseline="-25000" dirty="0">
                <a:solidFill>
                  <a:schemeClr val="tx1"/>
                </a:solidFill>
                <a:latin typeface="Times New Roman" panose="02020603050405020304" pitchFamily="18" charset="0"/>
                <a:ea typeface="楷体_GB2312" pitchFamily="49" charset="-122"/>
                <a:sym typeface="+mn-ea"/>
              </a:rPr>
              <a:t>1</a:t>
            </a:r>
            <a:r>
              <a:rPr lang="en-US" altLang="zh-CN" sz="2400" b="1" dirty="0">
                <a:solidFill>
                  <a:schemeClr val="tx1"/>
                </a:solidFill>
                <a:latin typeface="Times New Roman" panose="02020603050405020304" pitchFamily="18" charset="0"/>
                <a:ea typeface="楷体_GB2312" pitchFamily="49" charset="-122"/>
                <a:sym typeface="+mn-ea"/>
              </a:rPr>
              <a:t>), (</a:t>
            </a:r>
            <a:r>
              <a:rPr lang="fr-FR" altLang="zh-CN" sz="2400" b="1" i="1" dirty="0">
                <a:solidFill>
                  <a:schemeClr val="tx1"/>
                </a:solidFill>
                <a:latin typeface="Times New Roman" panose="02020603050405020304" pitchFamily="18" charset="0"/>
                <a:ea typeface="楷体_GB2312" pitchFamily="49" charset="-122"/>
                <a:sym typeface="+mn-ea"/>
              </a:rPr>
              <a:t>x</a:t>
            </a:r>
            <a:r>
              <a:rPr lang="fr-FR" altLang="zh-CN" sz="2400" b="1" baseline="-25000" dirty="0">
                <a:solidFill>
                  <a:schemeClr val="tx1"/>
                </a:solidFill>
                <a:latin typeface="Times New Roman" panose="02020603050405020304" pitchFamily="18" charset="0"/>
                <a:ea typeface="楷体_GB2312" pitchFamily="49" charset="-122"/>
                <a:sym typeface="+mn-ea"/>
              </a:rPr>
              <a:t>2</a:t>
            </a:r>
            <a:r>
              <a:rPr lang="fr-FR" altLang="zh-CN" sz="2400" b="1" dirty="0">
                <a:solidFill>
                  <a:schemeClr val="tx1"/>
                </a:solidFill>
                <a:latin typeface="Times New Roman" panose="02020603050405020304" pitchFamily="18" charset="0"/>
                <a:ea typeface="楷体_GB2312" pitchFamily="49" charset="-122"/>
                <a:sym typeface="+mn-ea"/>
              </a:rPr>
              <a:t>, </a:t>
            </a:r>
            <a:r>
              <a:rPr lang="fr-FR" altLang="zh-CN" sz="2400" b="1" i="1" dirty="0">
                <a:solidFill>
                  <a:schemeClr val="tx1"/>
                </a:solidFill>
                <a:latin typeface="Times New Roman" panose="02020603050405020304" pitchFamily="18" charset="0"/>
                <a:ea typeface="楷体_GB2312" pitchFamily="49" charset="-122"/>
                <a:sym typeface="+mn-ea"/>
              </a:rPr>
              <a:t>y</a:t>
            </a:r>
            <a:r>
              <a:rPr lang="fr-FR" altLang="zh-CN" sz="2400" b="1" baseline="-25000" dirty="0">
                <a:solidFill>
                  <a:schemeClr val="tx1"/>
                </a:solidFill>
                <a:latin typeface="Times New Roman" panose="02020603050405020304" pitchFamily="18" charset="0"/>
                <a:ea typeface="楷体_GB2312" pitchFamily="49" charset="-122"/>
                <a:sym typeface="+mn-ea"/>
              </a:rPr>
              <a:t>2</a:t>
            </a:r>
            <a:r>
              <a:rPr lang="en-US" altLang="zh-CN" sz="2400" b="1" dirty="0">
                <a:solidFill>
                  <a:schemeClr val="tx1"/>
                </a:solidFill>
                <a:latin typeface="Times New Roman" panose="02020603050405020304" pitchFamily="18" charset="0"/>
                <a:ea typeface="楷体_GB2312" pitchFamily="49" charset="-122"/>
                <a:sym typeface="+mn-ea"/>
              </a:rPr>
              <a:t>), </a:t>
            </a:r>
            <a:r>
              <a:rPr lang="fr-FR" altLang="zh-CN" sz="2400" b="1" dirty="0">
                <a:solidFill>
                  <a:schemeClr val="tx1"/>
                </a:solidFill>
                <a:latin typeface="Times New Roman" panose="02020603050405020304" pitchFamily="18" charset="0"/>
                <a:ea typeface="楷体_GB2312" pitchFamily="49" charset="-122"/>
                <a:sym typeface="+mn-ea"/>
              </a:rPr>
              <a:t>…</a:t>
            </a:r>
            <a:r>
              <a:rPr lang="en-US" altLang="fr-FR" sz="2400" b="1" dirty="0">
                <a:solidFill>
                  <a:schemeClr val="tx1"/>
                </a:solidFill>
                <a:latin typeface="Times New Roman" panose="02020603050405020304" pitchFamily="18" charset="0"/>
                <a:ea typeface="楷体_GB2312" pitchFamily="49" charset="-122"/>
                <a:sym typeface="+mn-ea"/>
              </a:rPr>
              <a:t>, (</a:t>
            </a:r>
            <a:r>
              <a:rPr lang="fr-FR" altLang="zh-CN" sz="2400" b="1" i="1" dirty="0">
                <a:solidFill>
                  <a:schemeClr val="tx1"/>
                </a:solidFill>
                <a:latin typeface="Times New Roman" panose="02020603050405020304" pitchFamily="18" charset="0"/>
                <a:ea typeface="楷体_GB2312" pitchFamily="49" charset="-122"/>
                <a:sym typeface="+mn-ea"/>
              </a:rPr>
              <a:t>x</a:t>
            </a:r>
            <a:r>
              <a:rPr lang="fr-FR" altLang="zh-CN" sz="2400" b="1" i="1" baseline="-25000" dirty="0">
                <a:solidFill>
                  <a:schemeClr val="tx1"/>
                </a:solidFill>
                <a:latin typeface="Times New Roman" panose="02020603050405020304" pitchFamily="18" charset="0"/>
                <a:ea typeface="楷体_GB2312" pitchFamily="49" charset="-122"/>
                <a:sym typeface="+mn-ea"/>
              </a:rPr>
              <a:t>n</a:t>
            </a:r>
            <a:r>
              <a:rPr lang="fr-FR" altLang="zh-CN" sz="2400" b="1" dirty="0">
                <a:solidFill>
                  <a:schemeClr val="tx1"/>
                </a:solidFill>
                <a:latin typeface="Times New Roman" panose="02020603050405020304" pitchFamily="18" charset="0"/>
                <a:ea typeface="楷体_GB2312" pitchFamily="49" charset="-122"/>
                <a:sym typeface="+mn-ea"/>
              </a:rPr>
              <a:t>, </a:t>
            </a:r>
            <a:r>
              <a:rPr lang="fr-FR" altLang="zh-CN" sz="2400" b="1" i="1" dirty="0">
                <a:solidFill>
                  <a:schemeClr val="tx1"/>
                </a:solidFill>
                <a:latin typeface="Times New Roman" panose="02020603050405020304" pitchFamily="18" charset="0"/>
                <a:ea typeface="楷体_GB2312" pitchFamily="49" charset="-122"/>
                <a:sym typeface="+mn-ea"/>
              </a:rPr>
              <a:t>y</a:t>
            </a:r>
            <a:r>
              <a:rPr lang="fr-FR" altLang="zh-CN" sz="2400" b="1" i="1" baseline="-25000" dirty="0">
                <a:solidFill>
                  <a:schemeClr val="tx1"/>
                </a:solidFill>
                <a:latin typeface="Times New Roman" panose="02020603050405020304" pitchFamily="18" charset="0"/>
                <a:ea typeface="楷体_GB2312" pitchFamily="49" charset="-122"/>
                <a:sym typeface="+mn-ea"/>
              </a:rPr>
              <a:t>n</a:t>
            </a:r>
            <a:r>
              <a:rPr lang="en-US" altLang="zh-CN" sz="2400" b="1" dirty="0">
                <a:solidFill>
                  <a:schemeClr val="tx1"/>
                </a:solidFill>
                <a:latin typeface="Times New Roman" panose="02020603050405020304" pitchFamily="18" charset="0"/>
                <a:ea typeface="楷体_GB2312" pitchFamily="49" charset="-122"/>
                <a:sym typeface="+mn-ea"/>
              </a:rPr>
              <a:t>)</a:t>
            </a:r>
            <a:r>
              <a:rPr lang="zh-CN" altLang="en-US" sz="2400" b="1" kern="0" noProof="0">
                <a:ln>
                  <a:noFill/>
                </a:ln>
                <a:effectLst/>
                <a:uLnTx/>
                <a:uFillTx/>
                <a:latin typeface="Times New Roman" panose="02020603050405020304" pitchFamily="18" charset="0"/>
                <a:cs typeface="Times New Roman" panose="02020603050405020304" pitchFamily="18" charset="0"/>
                <a:sym typeface="+mn-ea"/>
              </a:rPr>
              <a:t>}，</a:t>
            </a:r>
            <a:r>
              <a:rPr lang="zh-CN" altLang="en-US" sz="2400" b="1" i="1" kern="0" noProof="0">
                <a:ln>
                  <a:noFill/>
                </a:ln>
                <a:effectLst/>
                <a:uLnTx/>
                <a:uFillTx/>
                <a:latin typeface="Times New Roman" panose="02020603050405020304" pitchFamily="18" charset="0"/>
                <a:cs typeface="Times New Roman" panose="02020603050405020304" pitchFamily="18" charset="0"/>
                <a:sym typeface="+mn-ea"/>
              </a:rPr>
              <a:t>Y</a:t>
            </a:r>
            <a:r>
              <a:rPr lang="zh-CN" altLang="en-US" sz="2400" b="1" kern="0" noProof="0">
                <a:ln>
                  <a:noFill/>
                </a:ln>
                <a:effectLst/>
                <a:uLnTx/>
                <a:uFillTx/>
                <a:latin typeface="Times New Roman" panose="02020603050405020304" pitchFamily="18" charset="0"/>
                <a:cs typeface="Times New Roman" panose="02020603050405020304" pitchFamily="18" charset="0"/>
                <a:sym typeface="+mn-ea"/>
              </a:rPr>
              <a:t>={</a:t>
            </a:r>
            <a:r>
              <a:rPr lang="fr-FR" altLang="zh-CN" sz="2400" b="1" dirty="0">
                <a:solidFill>
                  <a:schemeClr val="tx1"/>
                </a:solidFill>
                <a:latin typeface="Times New Roman" panose="02020603050405020304" pitchFamily="18" charset="0"/>
                <a:ea typeface="楷体_GB2312" pitchFamily="49" charset="-122"/>
                <a:sym typeface="+mn-ea"/>
              </a:rPr>
              <a:t>-1, +1</a:t>
            </a:r>
            <a:r>
              <a:rPr lang="zh-CN" altLang="en-US" sz="2400" b="1" kern="0" noProof="0">
                <a:ln>
                  <a:noFill/>
                </a:ln>
                <a:effectLst/>
                <a:uLnTx/>
                <a:uFillTx/>
                <a:latin typeface="Times New Roman" panose="02020603050405020304" pitchFamily="18" charset="0"/>
                <a:cs typeface="Times New Roman" panose="02020603050405020304" pitchFamily="18" charset="0"/>
                <a:sym typeface="+mn-ea"/>
              </a:rPr>
              <a:t>}为样本类别。SVM学习的目标就是要找到一个最优超平面</a:t>
            </a:r>
          </a:p>
          <a:p>
            <a:pPr marL="0" marR="0" lvl="0" indent="0" algn="just" defTabSz="914400" rtl="0" eaLnBrk="1" fontAlgn="base" latinLnBrk="0" hangingPunct="1">
              <a:lnSpc>
                <a:spcPct val="110000"/>
              </a:lnSpc>
              <a:spcBef>
                <a:spcPct val="30000"/>
              </a:spcBef>
              <a:spcAft>
                <a:spcPct val="0"/>
              </a:spcAft>
              <a:buClr>
                <a:schemeClr val="accent2"/>
              </a:buClr>
              <a:buSzTx/>
              <a:buFont typeface="Wingdings" panose="05000000000000000000" pitchFamily="2" charset="2"/>
              <a:buNone/>
              <a:defRPr/>
            </a:pPr>
            <a:r>
              <a:rPr lang="zh-CN" altLang="en-US" sz="2400" b="1" dirty="0">
                <a:solidFill>
                  <a:srgbClr val="0000CC"/>
                </a:solidFill>
                <a:latin typeface="Times New Roman" panose="02020603050405020304" pitchFamily="18" charset="0"/>
                <a:ea typeface="楷体_GB2312" pitchFamily="49" charset="-122"/>
                <a:sym typeface="+mn-ea"/>
              </a:rPr>
              <a:t> </a:t>
            </a:r>
            <a:r>
              <a:rPr lang="en-US" altLang="zh-CN" sz="2400" b="1" dirty="0">
                <a:solidFill>
                  <a:srgbClr val="0000CC"/>
                </a:solidFill>
                <a:latin typeface="Times New Roman" panose="02020603050405020304" pitchFamily="18" charset="0"/>
                <a:ea typeface="楷体_GB2312" pitchFamily="49" charset="-122"/>
                <a:sym typeface="+mn-ea"/>
              </a:rPr>
              <a:t>		</a:t>
            </a:r>
            <a:r>
              <a:rPr lang="en-US" altLang="zh-CN" sz="2400" b="1" i="1" dirty="0">
                <a:solidFill>
                  <a:srgbClr val="0000CC"/>
                </a:solidFill>
                <a:latin typeface="Times New Roman" panose="02020603050405020304" pitchFamily="18" charset="0"/>
                <a:ea typeface="楷体_GB2312" pitchFamily="49" charset="-122"/>
                <a:sym typeface="+mn-ea"/>
              </a:rPr>
              <a:t>w</a:t>
            </a:r>
            <a:r>
              <a:rPr lang="en-US" altLang="zh-CN" sz="2400" b="1" dirty="0">
                <a:solidFill>
                  <a:srgbClr val="0000CC"/>
                </a:solidFill>
                <a:latin typeface="Times New Roman" panose="02020603050405020304" pitchFamily="18" charset="0"/>
                <a:ea typeface="楷体_GB2312" pitchFamily="49" charset="-122"/>
                <a:sym typeface="+mn-ea"/>
              </a:rPr>
              <a:t> · </a:t>
            </a:r>
            <a:r>
              <a:rPr lang="en-US" altLang="zh-CN" sz="2400" b="1" i="1" dirty="0">
                <a:solidFill>
                  <a:srgbClr val="0000CC"/>
                </a:solidFill>
                <a:latin typeface="Times New Roman" panose="02020603050405020304" pitchFamily="18" charset="0"/>
                <a:ea typeface="楷体_GB2312" pitchFamily="49" charset="-122"/>
                <a:sym typeface="+mn-ea"/>
              </a:rPr>
              <a:t>x</a:t>
            </a:r>
            <a:r>
              <a:rPr lang="en-US" altLang="zh-CN" sz="2400" b="1" dirty="0">
                <a:solidFill>
                  <a:srgbClr val="0000CC"/>
                </a:solidFill>
                <a:latin typeface="Times New Roman" panose="02020603050405020304" pitchFamily="18" charset="0"/>
                <a:ea typeface="楷体_GB2312" pitchFamily="49" charset="-122"/>
                <a:sym typeface="+mn-ea"/>
              </a:rPr>
              <a:t> + </a:t>
            </a:r>
            <a:r>
              <a:rPr lang="en-US" altLang="zh-CN" sz="2400" b="1" i="1" dirty="0">
                <a:solidFill>
                  <a:srgbClr val="0000CC"/>
                </a:solidFill>
                <a:latin typeface="Times New Roman" panose="02020603050405020304" pitchFamily="18" charset="0"/>
                <a:ea typeface="楷体_GB2312" pitchFamily="49" charset="-122"/>
                <a:sym typeface="+mn-ea"/>
              </a:rPr>
              <a:t>b</a:t>
            </a:r>
            <a:r>
              <a:rPr lang="en-US" altLang="zh-CN" sz="2400" b="1" dirty="0">
                <a:solidFill>
                  <a:srgbClr val="0000CC"/>
                </a:solidFill>
                <a:latin typeface="Times New Roman" panose="02020603050405020304" pitchFamily="18" charset="0"/>
                <a:ea typeface="楷体_GB2312" pitchFamily="49" charset="-122"/>
                <a:sym typeface="+mn-ea"/>
              </a:rPr>
              <a:t> = 0</a:t>
            </a:r>
          </a:p>
          <a:p>
            <a:pPr marL="0" marR="0" lvl="0" indent="0" algn="just" defTabSz="914400" rtl="0" eaLnBrk="1" fontAlgn="base" latinLnBrk="0" hangingPunct="1">
              <a:lnSpc>
                <a:spcPct val="110000"/>
              </a:lnSpc>
              <a:spcBef>
                <a:spcPct val="30000"/>
              </a:spcBef>
              <a:spcAft>
                <a:spcPct val="0"/>
              </a:spcAft>
              <a:buClr>
                <a:schemeClr val="accent2"/>
              </a:buClr>
              <a:buSzTx/>
              <a:buFont typeface="Wingdings" panose="05000000000000000000" pitchFamily="2" charset="2"/>
              <a:buNone/>
              <a:defRPr/>
            </a:pPr>
            <a:r>
              <a:rPr lang="zh-CN" altLang="en-US" sz="2400" b="1" kern="0" noProof="0">
                <a:ln>
                  <a:noFill/>
                </a:ln>
                <a:effectLst/>
                <a:uLnTx/>
                <a:uFillTx/>
                <a:latin typeface="Times New Roman" panose="02020603050405020304" pitchFamily="18" charset="0"/>
                <a:cs typeface="Times New Roman" panose="02020603050405020304" pitchFamily="18" charset="0"/>
                <a:sym typeface="+mn-ea"/>
              </a:rPr>
              <a:t>将两类不同的样本完全分开。其中，</a:t>
            </a:r>
            <a:r>
              <a:rPr lang="zh-CN" altLang="en-US" sz="2400" b="1" i="1" kern="0" noProof="0">
                <a:ln>
                  <a:noFill/>
                </a:ln>
                <a:effectLst/>
                <a:uLnTx/>
                <a:uFillTx/>
                <a:latin typeface="Times New Roman" panose="02020603050405020304" pitchFamily="18" charset="0"/>
                <a:cs typeface="Times New Roman" panose="02020603050405020304" pitchFamily="18" charset="0"/>
                <a:sym typeface="+mn-ea"/>
              </a:rPr>
              <a:t>w</a:t>
            </a:r>
            <a:r>
              <a:rPr lang="zh-CN" altLang="en-US" sz="2400" b="1" kern="0" noProof="0">
                <a:ln>
                  <a:noFill/>
                </a:ln>
                <a:effectLst/>
                <a:uLnTx/>
                <a:uFillTx/>
                <a:latin typeface="Times New Roman" panose="02020603050405020304" pitchFamily="18" charset="0"/>
                <a:cs typeface="Times New Roman" panose="02020603050405020304" pitchFamily="18" charset="0"/>
                <a:sym typeface="+mn-ea"/>
              </a:rPr>
              <a:t>是权重向量，“·”是向量的点积，</a:t>
            </a:r>
            <a:r>
              <a:rPr lang="zh-CN" altLang="en-US" sz="2400" b="1" i="1" kern="0" noProof="0">
                <a:ln>
                  <a:noFill/>
                </a:ln>
                <a:effectLst/>
                <a:uLnTx/>
                <a:uFillTx/>
                <a:latin typeface="Times New Roman" panose="02020603050405020304" pitchFamily="18" charset="0"/>
                <a:cs typeface="Times New Roman" panose="02020603050405020304" pitchFamily="18" charset="0"/>
                <a:sym typeface="+mn-ea"/>
              </a:rPr>
              <a:t>x</a:t>
            </a:r>
            <a:r>
              <a:rPr lang="zh-CN" altLang="en-US" sz="2400" b="1" kern="0" noProof="0">
                <a:ln>
                  <a:noFill/>
                </a:ln>
                <a:effectLst/>
                <a:uLnTx/>
                <a:uFillTx/>
                <a:latin typeface="Times New Roman" panose="02020603050405020304" pitchFamily="18" charset="0"/>
                <a:cs typeface="Times New Roman" panose="02020603050405020304" pitchFamily="18" charset="0"/>
                <a:sym typeface="+mn-ea"/>
              </a:rPr>
              <a:t>是输入向量，</a:t>
            </a:r>
            <a:r>
              <a:rPr lang="zh-CN" altLang="en-US" sz="2400" b="1" i="1" kern="0" noProof="0">
                <a:ln>
                  <a:noFill/>
                </a:ln>
                <a:effectLst/>
                <a:uLnTx/>
                <a:uFillTx/>
                <a:latin typeface="Times New Roman" panose="02020603050405020304" pitchFamily="18" charset="0"/>
                <a:cs typeface="Times New Roman" panose="02020603050405020304" pitchFamily="18" charset="0"/>
                <a:sym typeface="+mn-ea"/>
              </a:rPr>
              <a:t>b</a:t>
            </a:r>
            <a:r>
              <a:rPr lang="zh-CN" altLang="en-US" sz="2400" b="1" kern="0" noProof="0">
                <a:ln>
                  <a:noFill/>
                </a:ln>
                <a:effectLst/>
                <a:uLnTx/>
                <a:uFillTx/>
                <a:latin typeface="Times New Roman" panose="02020603050405020304" pitchFamily="18" charset="0"/>
                <a:cs typeface="Times New Roman" panose="02020603050405020304" pitchFamily="18" charset="0"/>
                <a:sym typeface="+mn-ea"/>
              </a:rPr>
              <a:t>是一个阈值。</a:t>
            </a:r>
            <a:endParaRPr lang="zh-CN" altLang="en-US" sz="2400" b="1" kern="0" noProof="0">
              <a:ln>
                <a:noFill/>
              </a:ln>
              <a:solidFill>
                <a:schemeClr val="tx1"/>
              </a:solidFill>
              <a:effectLst/>
              <a:uLnTx/>
              <a:uFillTx/>
              <a:latin typeface="Times New Roman" panose="02020603050405020304" pitchFamily="18" charset="0"/>
              <a:cs typeface="Times New Roman" panose="02020603050405020304" pitchFamily="18" charset="0"/>
              <a:sym typeface="+mn-ea"/>
            </a:endParaRPr>
          </a:p>
        </p:txBody>
      </p:sp>
      <p:grpSp>
        <p:nvGrpSpPr>
          <p:cNvPr id="49161" name="Group 16"/>
          <p:cNvGrpSpPr>
            <a:grpSpLocks noChangeAspect="1"/>
          </p:cNvGrpSpPr>
          <p:nvPr/>
        </p:nvGrpSpPr>
        <p:grpSpPr>
          <a:xfrm>
            <a:off x="901700" y="4053840"/>
            <a:ext cx="3616325" cy="2661920"/>
            <a:chOff x="3167" y="7638"/>
            <a:chExt cx="3494" cy="2968"/>
          </a:xfrm>
        </p:grpSpPr>
        <p:sp>
          <p:nvSpPr>
            <p:cNvPr id="49162" name="AutoShape 17"/>
            <p:cNvSpPr>
              <a:spLocks noChangeAspect="1"/>
            </p:cNvSpPr>
            <p:nvPr/>
          </p:nvSpPr>
          <p:spPr>
            <a:xfrm>
              <a:off x="3167" y="7638"/>
              <a:ext cx="3494" cy="2968"/>
            </a:xfrm>
            <a:prstGeom prst="rect">
              <a:avLst/>
            </a:prstGeom>
            <a:noFill/>
            <a:ln w="9525">
              <a:noFill/>
            </a:ln>
          </p:spPr>
          <p:txBody>
            <a:bodyPr/>
            <a:lstStyle/>
            <a:p>
              <a:endParaRPr lang="zh-CN" altLang="en-US" dirty="0">
                <a:latin typeface="Arial" panose="020B0604020202020204" pitchFamily="34" charset="0"/>
              </a:endParaRPr>
            </a:p>
          </p:txBody>
        </p:sp>
        <p:sp>
          <p:nvSpPr>
            <p:cNvPr id="49163" name="Line 18"/>
            <p:cNvSpPr/>
            <p:nvPr/>
          </p:nvSpPr>
          <p:spPr>
            <a:xfrm>
              <a:off x="4249" y="8242"/>
              <a:ext cx="1490" cy="1497"/>
            </a:xfrm>
            <a:prstGeom prst="line">
              <a:avLst/>
            </a:prstGeom>
            <a:ln w="15875" cap="flat" cmpd="sng">
              <a:solidFill>
                <a:srgbClr val="0000CC"/>
              </a:solidFill>
              <a:prstDash val="solid"/>
              <a:headEnd type="none" w="med" len="med"/>
              <a:tailEnd type="none" w="med" len="med"/>
            </a:ln>
          </p:spPr>
        </p:sp>
        <p:sp>
          <p:nvSpPr>
            <p:cNvPr id="49164" name="Line 19"/>
            <p:cNvSpPr/>
            <p:nvPr/>
          </p:nvSpPr>
          <p:spPr>
            <a:xfrm>
              <a:off x="3805" y="8452"/>
              <a:ext cx="1543" cy="1550"/>
            </a:xfrm>
            <a:prstGeom prst="line">
              <a:avLst/>
            </a:prstGeom>
            <a:ln w="9525" cap="flat" cmpd="sng">
              <a:solidFill>
                <a:srgbClr val="0000CC"/>
              </a:solidFill>
              <a:prstDash val="solid"/>
              <a:headEnd type="none" w="med" len="med"/>
              <a:tailEnd type="none" w="med" len="med"/>
            </a:ln>
          </p:spPr>
        </p:sp>
        <p:sp>
          <p:nvSpPr>
            <p:cNvPr id="49165" name="Line 20"/>
            <p:cNvSpPr/>
            <p:nvPr/>
          </p:nvSpPr>
          <p:spPr>
            <a:xfrm>
              <a:off x="4692" y="8006"/>
              <a:ext cx="1400" cy="1420"/>
            </a:xfrm>
            <a:prstGeom prst="line">
              <a:avLst/>
            </a:prstGeom>
            <a:ln w="9525" cap="flat" cmpd="sng">
              <a:solidFill>
                <a:srgbClr val="0000CC"/>
              </a:solidFill>
              <a:prstDash val="solid"/>
              <a:headEnd type="none" w="med" len="med"/>
              <a:tailEnd type="none" w="med" len="med"/>
            </a:ln>
          </p:spPr>
        </p:sp>
        <p:sp>
          <p:nvSpPr>
            <p:cNvPr id="49166" name="Text Box 21"/>
            <p:cNvSpPr txBox="1"/>
            <p:nvPr/>
          </p:nvSpPr>
          <p:spPr>
            <a:xfrm>
              <a:off x="3752" y="7953"/>
              <a:ext cx="923" cy="288"/>
            </a:xfrm>
            <a:prstGeom prst="rect">
              <a:avLst/>
            </a:prstGeom>
            <a:noFill/>
            <a:ln w="9525">
              <a:noFill/>
            </a:ln>
            <a:extLst>
              <a:ext uri="{909E8E84-426E-40DD-AFC4-6F175D3DCCD1}">
                <a14:hiddenFill xmlns:a14="http://schemas.microsoft.com/office/drawing/2010/main">
                  <a:solidFill>
                    <a:srgbClr val="FFFFFF"/>
                  </a:solidFill>
                </a14:hiddenFill>
              </a:ext>
            </a:extLst>
          </p:spPr>
          <p:txBody>
            <a:bodyPr lIns="18000" tIns="10800" rIns="18000" bIns="10800"/>
            <a:lstStyle/>
            <a:p>
              <a:pPr algn="just"/>
              <a:r>
                <a:rPr lang="en-US" altLang="zh-CN" sz="1600" b="1" i="1" dirty="0">
                  <a:solidFill>
                    <a:srgbClr val="0000CC"/>
                  </a:solidFill>
                  <a:latin typeface="Times New Roman" panose="02020603050405020304" pitchFamily="18" charset="0"/>
                </a:rPr>
                <a:t>w</a:t>
              </a:r>
              <a:r>
                <a:rPr lang="en-US" altLang="zh-CN" sz="1600" b="1" dirty="0">
                  <a:solidFill>
                    <a:srgbClr val="0000CC"/>
                  </a:solidFill>
                  <a:latin typeface="Arial" panose="020B0604020202020204" pitchFamily="34" charset="0"/>
                </a:rPr>
                <a:t>·</a:t>
              </a:r>
              <a:r>
                <a:rPr lang="en-US" altLang="zh-CN" sz="1600" b="1" i="1" dirty="0">
                  <a:solidFill>
                    <a:srgbClr val="0000CC"/>
                  </a:solidFill>
                  <a:latin typeface="Times New Roman" panose="02020603050405020304" pitchFamily="18" charset="0"/>
                </a:rPr>
                <a:t>x</a:t>
              </a:r>
              <a:r>
                <a:rPr lang="en-US" altLang="zh-CN" sz="1600" b="1" dirty="0">
                  <a:solidFill>
                    <a:srgbClr val="0000CC"/>
                  </a:solidFill>
                  <a:latin typeface="Times New Roman" panose="02020603050405020304" pitchFamily="18" charset="0"/>
                </a:rPr>
                <a:t>+</a:t>
              </a:r>
              <a:r>
                <a:rPr lang="en-US" altLang="zh-CN" sz="1600" b="1" i="1" dirty="0">
                  <a:solidFill>
                    <a:srgbClr val="0000CC"/>
                  </a:solidFill>
                  <a:latin typeface="Times New Roman" panose="02020603050405020304" pitchFamily="18" charset="0"/>
                </a:rPr>
                <a:t>b</a:t>
              </a:r>
              <a:r>
                <a:rPr lang="en-US" altLang="zh-CN" sz="1600" b="1" dirty="0">
                  <a:solidFill>
                    <a:srgbClr val="0000CC"/>
                  </a:solidFill>
                  <a:latin typeface="Times New Roman" panose="02020603050405020304" pitchFamily="18" charset="0"/>
                </a:rPr>
                <a:t>=0</a:t>
              </a:r>
              <a:endParaRPr lang="en-US" altLang="zh-CN" sz="1600" b="1" dirty="0">
                <a:solidFill>
                  <a:srgbClr val="0000CC"/>
                </a:solidFill>
                <a:latin typeface="Arial" panose="020B0604020202020204" pitchFamily="34" charset="0"/>
              </a:endParaRPr>
            </a:p>
          </p:txBody>
        </p:sp>
        <p:sp>
          <p:nvSpPr>
            <p:cNvPr id="49167" name="Text Box 22"/>
            <p:cNvSpPr txBox="1"/>
            <p:nvPr/>
          </p:nvSpPr>
          <p:spPr>
            <a:xfrm>
              <a:off x="4355" y="7690"/>
              <a:ext cx="302" cy="263"/>
            </a:xfrm>
            <a:prstGeom prst="rect">
              <a:avLst/>
            </a:prstGeom>
            <a:noFill/>
            <a:ln w="9525">
              <a:noFill/>
            </a:ln>
            <a:extLst>
              <a:ext uri="{909E8E84-426E-40DD-AFC4-6F175D3DCCD1}">
                <a14:hiddenFill xmlns:a14="http://schemas.microsoft.com/office/drawing/2010/main">
                  <a:solidFill>
                    <a:srgbClr val="FFFFFF"/>
                  </a:solidFill>
                </a14:hiddenFill>
              </a:ext>
            </a:extLst>
          </p:spPr>
          <p:txBody>
            <a:bodyPr lIns="18000" tIns="10800" rIns="18000" bIns="10800"/>
            <a:lstStyle/>
            <a:p>
              <a:pPr algn="just"/>
              <a:r>
                <a:rPr lang="en-US" altLang="zh-CN" sz="1600" b="1" i="1" dirty="0">
                  <a:solidFill>
                    <a:srgbClr val="0000CC"/>
                  </a:solidFill>
                  <a:latin typeface="Times New Roman" panose="02020603050405020304" pitchFamily="18" charset="0"/>
                </a:rPr>
                <a:t>H</a:t>
              </a:r>
              <a:r>
                <a:rPr lang="en-US" altLang="zh-CN" sz="1600" b="1" baseline="-25000" dirty="0">
                  <a:solidFill>
                    <a:srgbClr val="0000CC"/>
                  </a:solidFill>
                  <a:latin typeface="Times New Roman" panose="02020603050405020304" pitchFamily="18" charset="0"/>
                </a:rPr>
                <a:t>1</a:t>
              </a:r>
              <a:endParaRPr lang="en-US" altLang="zh-CN" sz="1600" b="1" dirty="0">
                <a:solidFill>
                  <a:srgbClr val="0000CC"/>
                </a:solidFill>
                <a:latin typeface="Arial" panose="020B0604020202020204" pitchFamily="34" charset="0"/>
              </a:endParaRPr>
            </a:p>
          </p:txBody>
        </p:sp>
        <p:sp>
          <p:nvSpPr>
            <p:cNvPr id="49168" name="Text Box 23"/>
            <p:cNvSpPr txBox="1"/>
            <p:nvPr/>
          </p:nvSpPr>
          <p:spPr>
            <a:xfrm>
              <a:off x="3433" y="8137"/>
              <a:ext cx="302" cy="262"/>
            </a:xfrm>
            <a:prstGeom prst="rect">
              <a:avLst/>
            </a:prstGeom>
            <a:noFill/>
            <a:ln w="9525">
              <a:noFill/>
            </a:ln>
            <a:extLst>
              <a:ext uri="{909E8E84-426E-40DD-AFC4-6F175D3DCCD1}">
                <a14:hiddenFill xmlns:a14="http://schemas.microsoft.com/office/drawing/2010/main">
                  <a:solidFill>
                    <a:srgbClr val="FFFFFF"/>
                  </a:solidFill>
                </a14:hiddenFill>
              </a:ext>
            </a:extLst>
          </p:spPr>
          <p:txBody>
            <a:bodyPr lIns="18000" tIns="10800" rIns="18000" bIns="10800"/>
            <a:lstStyle/>
            <a:p>
              <a:pPr algn="just"/>
              <a:r>
                <a:rPr lang="en-US" altLang="zh-CN" sz="1600" b="1" i="1" dirty="0">
                  <a:solidFill>
                    <a:srgbClr val="0000CC"/>
                  </a:solidFill>
                  <a:latin typeface="Times New Roman" panose="02020603050405020304" pitchFamily="18" charset="0"/>
                </a:rPr>
                <a:t>H</a:t>
              </a:r>
              <a:r>
                <a:rPr lang="en-US" altLang="zh-CN" sz="1600" b="1" baseline="-25000" dirty="0">
                  <a:solidFill>
                    <a:srgbClr val="0000CC"/>
                  </a:solidFill>
                  <a:latin typeface="Times New Roman" panose="02020603050405020304" pitchFamily="18" charset="0"/>
                </a:rPr>
                <a:t>2</a:t>
              </a:r>
              <a:endParaRPr lang="en-US" altLang="zh-CN" sz="1600" b="1" dirty="0">
                <a:solidFill>
                  <a:srgbClr val="0000CC"/>
                </a:solidFill>
                <a:latin typeface="Arial" panose="020B0604020202020204" pitchFamily="34" charset="0"/>
              </a:endParaRPr>
            </a:p>
          </p:txBody>
        </p:sp>
        <p:sp>
          <p:nvSpPr>
            <p:cNvPr id="49169" name="Oval 24"/>
            <p:cNvSpPr/>
            <p:nvPr/>
          </p:nvSpPr>
          <p:spPr>
            <a:xfrm>
              <a:off x="4905" y="8242"/>
              <a:ext cx="125" cy="132"/>
            </a:xfrm>
            <a:prstGeom prst="ellipse">
              <a:avLst/>
            </a:prstGeom>
            <a:solidFill>
              <a:srgbClr val="0000CC"/>
            </a:solidFill>
            <a:ln w="9525" cap="flat" cmpd="sng">
              <a:solidFill>
                <a:srgbClr val="000000"/>
              </a:solidFill>
              <a:prstDash val="solid"/>
              <a:headEnd type="none" w="med" len="med"/>
              <a:tailEnd type="none" w="med" len="med"/>
            </a:ln>
          </p:spPr>
          <p:txBody>
            <a:bodyPr/>
            <a:lstStyle/>
            <a:p>
              <a:endParaRPr lang="zh-CN" altLang="zh-CN" dirty="0">
                <a:solidFill>
                  <a:srgbClr val="0000CC"/>
                </a:solidFill>
                <a:latin typeface="Arial" panose="020B0604020202020204" pitchFamily="34" charset="0"/>
              </a:endParaRPr>
            </a:p>
          </p:txBody>
        </p:sp>
        <p:sp>
          <p:nvSpPr>
            <p:cNvPr id="49170" name="Oval 25"/>
            <p:cNvSpPr/>
            <p:nvPr/>
          </p:nvSpPr>
          <p:spPr>
            <a:xfrm>
              <a:off x="3788" y="8662"/>
              <a:ext cx="124" cy="131"/>
            </a:xfrm>
            <a:prstGeom prst="ellipse">
              <a:avLst/>
            </a:prstGeom>
            <a:noFill/>
            <a:ln w="9525" cap="flat" cmpd="sng">
              <a:solidFill>
                <a:srgbClr val="0000CC"/>
              </a:solidFill>
              <a:prstDash val="soli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dirty="0">
                <a:latin typeface="Arial" panose="020B0604020202020204" pitchFamily="34" charset="0"/>
              </a:endParaRPr>
            </a:p>
          </p:txBody>
        </p:sp>
        <p:sp>
          <p:nvSpPr>
            <p:cNvPr id="49171" name="Oval 26"/>
            <p:cNvSpPr/>
            <p:nvPr/>
          </p:nvSpPr>
          <p:spPr>
            <a:xfrm>
              <a:off x="5579" y="8899"/>
              <a:ext cx="125" cy="132"/>
            </a:xfrm>
            <a:prstGeom prst="ellipse">
              <a:avLst/>
            </a:prstGeom>
            <a:solidFill>
              <a:srgbClr val="0000CC"/>
            </a:solidFill>
            <a:ln w="9525" cap="flat" cmpd="sng">
              <a:solidFill>
                <a:srgbClr val="0000CC"/>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9172" name="Oval 27"/>
            <p:cNvSpPr/>
            <p:nvPr/>
          </p:nvSpPr>
          <p:spPr>
            <a:xfrm>
              <a:off x="5419" y="8268"/>
              <a:ext cx="126" cy="131"/>
            </a:xfrm>
            <a:prstGeom prst="ellipse">
              <a:avLst/>
            </a:prstGeom>
            <a:solidFill>
              <a:srgbClr val="0000CC"/>
            </a:solidFill>
            <a:ln w="9525" cap="flat" cmpd="sng">
              <a:solidFill>
                <a:srgbClr val="0000CC"/>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9173" name="Oval 28"/>
            <p:cNvSpPr/>
            <p:nvPr/>
          </p:nvSpPr>
          <p:spPr>
            <a:xfrm>
              <a:off x="5863" y="8400"/>
              <a:ext cx="125" cy="132"/>
            </a:xfrm>
            <a:prstGeom prst="ellipse">
              <a:avLst/>
            </a:prstGeom>
            <a:solidFill>
              <a:srgbClr val="0000CC"/>
            </a:solidFill>
            <a:ln w="9525" cap="flat" cmpd="sng">
              <a:solidFill>
                <a:srgbClr val="0000CC"/>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9174" name="Oval 29"/>
            <p:cNvSpPr/>
            <p:nvPr/>
          </p:nvSpPr>
          <p:spPr>
            <a:xfrm>
              <a:off x="5898" y="8848"/>
              <a:ext cx="125" cy="133"/>
            </a:xfrm>
            <a:prstGeom prst="ellipse">
              <a:avLst/>
            </a:prstGeom>
            <a:solidFill>
              <a:srgbClr val="0000CC"/>
            </a:solidFill>
            <a:ln w="9525" cap="flat" cmpd="sng">
              <a:solidFill>
                <a:srgbClr val="0000CC"/>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9175" name="Oval 30"/>
            <p:cNvSpPr/>
            <p:nvPr/>
          </p:nvSpPr>
          <p:spPr>
            <a:xfrm>
              <a:off x="5526" y="8584"/>
              <a:ext cx="125" cy="131"/>
            </a:xfrm>
            <a:prstGeom prst="ellipse">
              <a:avLst/>
            </a:prstGeom>
            <a:solidFill>
              <a:srgbClr val="0000CC"/>
            </a:solidFill>
            <a:ln w="9525" cap="flat" cmpd="sng">
              <a:solidFill>
                <a:srgbClr val="0000CC"/>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9176" name="Oval 31"/>
            <p:cNvSpPr/>
            <p:nvPr/>
          </p:nvSpPr>
          <p:spPr>
            <a:xfrm>
              <a:off x="4923" y="7979"/>
              <a:ext cx="123" cy="130"/>
            </a:xfrm>
            <a:prstGeom prst="ellipse">
              <a:avLst/>
            </a:prstGeom>
            <a:solidFill>
              <a:srgbClr val="0000CC"/>
            </a:solidFill>
            <a:ln w="9525" cap="flat" cmpd="sng">
              <a:solidFill>
                <a:srgbClr val="0000CC"/>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9177" name="Oval 32"/>
            <p:cNvSpPr/>
            <p:nvPr/>
          </p:nvSpPr>
          <p:spPr>
            <a:xfrm>
              <a:off x="5685" y="8007"/>
              <a:ext cx="125" cy="133"/>
            </a:xfrm>
            <a:prstGeom prst="ellipse">
              <a:avLst/>
            </a:prstGeom>
            <a:solidFill>
              <a:srgbClr val="0000CC"/>
            </a:solidFill>
            <a:ln w="9525" cap="flat" cmpd="sng">
              <a:solidFill>
                <a:srgbClr val="0000CC"/>
              </a:solidFill>
              <a:prstDash val="solid"/>
              <a:headEnd type="none" w="med" len="med"/>
              <a:tailEnd type="none" w="med" len="med"/>
            </a:ln>
          </p:spPr>
          <p:txBody>
            <a:bodyPr/>
            <a:lstStyle/>
            <a:p>
              <a:endParaRPr lang="zh-CN" altLang="zh-CN" dirty="0">
                <a:solidFill>
                  <a:srgbClr val="0000CC"/>
                </a:solidFill>
                <a:latin typeface="Arial" panose="020B0604020202020204" pitchFamily="34" charset="0"/>
              </a:endParaRPr>
            </a:p>
          </p:txBody>
        </p:sp>
        <p:sp>
          <p:nvSpPr>
            <p:cNvPr id="49178" name="Oval 33"/>
            <p:cNvSpPr/>
            <p:nvPr/>
          </p:nvSpPr>
          <p:spPr>
            <a:xfrm>
              <a:off x="4019" y="8689"/>
              <a:ext cx="123" cy="131"/>
            </a:xfrm>
            <a:prstGeom prst="ellipse">
              <a:avLst/>
            </a:prstGeom>
            <a:noFill/>
            <a:ln w="9525" cap="flat" cmpd="sng">
              <a:solidFill>
                <a:srgbClr val="0000CC"/>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49179" name="Oval 34"/>
            <p:cNvSpPr/>
            <p:nvPr/>
          </p:nvSpPr>
          <p:spPr>
            <a:xfrm>
              <a:off x="4338" y="9555"/>
              <a:ext cx="125" cy="133"/>
            </a:xfrm>
            <a:prstGeom prst="ellipse">
              <a:avLst/>
            </a:prstGeom>
            <a:noFill/>
            <a:ln w="9525" cap="flat" cmpd="sng">
              <a:solidFill>
                <a:srgbClr val="0000CC"/>
              </a:solidFill>
              <a:prstDash val="soli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dirty="0">
                <a:latin typeface="Arial" panose="020B0604020202020204" pitchFamily="34" charset="0"/>
              </a:endParaRPr>
            </a:p>
          </p:txBody>
        </p:sp>
        <p:sp>
          <p:nvSpPr>
            <p:cNvPr id="49180" name="Oval 35"/>
            <p:cNvSpPr/>
            <p:nvPr/>
          </p:nvSpPr>
          <p:spPr>
            <a:xfrm>
              <a:off x="4834" y="9477"/>
              <a:ext cx="127" cy="132"/>
            </a:xfrm>
            <a:prstGeom prst="ellipse">
              <a:avLst/>
            </a:prstGeom>
            <a:noFill/>
            <a:ln w="9525" cap="flat" cmpd="sng">
              <a:solidFill>
                <a:srgbClr val="0000CC"/>
              </a:solidFill>
              <a:prstDash val="soli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dirty="0">
                <a:latin typeface="Arial" panose="020B0604020202020204" pitchFamily="34" charset="0"/>
              </a:endParaRPr>
            </a:p>
          </p:txBody>
        </p:sp>
        <p:sp>
          <p:nvSpPr>
            <p:cNvPr id="49181" name="Oval 36"/>
            <p:cNvSpPr/>
            <p:nvPr/>
          </p:nvSpPr>
          <p:spPr>
            <a:xfrm>
              <a:off x="3824" y="9214"/>
              <a:ext cx="125" cy="132"/>
            </a:xfrm>
            <a:prstGeom prst="ellipse">
              <a:avLst/>
            </a:prstGeom>
            <a:noFill/>
            <a:ln w="9525" cap="flat" cmpd="sng">
              <a:solidFill>
                <a:srgbClr val="0000CC"/>
              </a:solidFill>
              <a:prstDash val="soli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dirty="0">
                <a:latin typeface="Arial" panose="020B0604020202020204" pitchFamily="34" charset="0"/>
              </a:endParaRPr>
            </a:p>
          </p:txBody>
        </p:sp>
        <p:sp>
          <p:nvSpPr>
            <p:cNvPr id="49182" name="Oval 37"/>
            <p:cNvSpPr/>
            <p:nvPr/>
          </p:nvSpPr>
          <p:spPr>
            <a:xfrm>
              <a:off x="4320" y="9240"/>
              <a:ext cx="127" cy="130"/>
            </a:xfrm>
            <a:prstGeom prst="ellipse">
              <a:avLst/>
            </a:prstGeom>
            <a:noFill/>
            <a:ln w="9525" cap="flat" cmpd="sng">
              <a:solidFill>
                <a:srgbClr val="0000CC"/>
              </a:solidFill>
              <a:prstDash val="soli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dirty="0">
                <a:latin typeface="Arial" panose="020B0604020202020204" pitchFamily="34" charset="0"/>
              </a:endParaRPr>
            </a:p>
          </p:txBody>
        </p:sp>
        <p:sp>
          <p:nvSpPr>
            <p:cNvPr id="49183" name="Oval 38"/>
            <p:cNvSpPr/>
            <p:nvPr/>
          </p:nvSpPr>
          <p:spPr>
            <a:xfrm>
              <a:off x="3753" y="9765"/>
              <a:ext cx="125" cy="134"/>
            </a:xfrm>
            <a:prstGeom prst="ellipse">
              <a:avLst/>
            </a:prstGeom>
            <a:noFill/>
            <a:ln w="9525" cap="flat" cmpd="sng">
              <a:solidFill>
                <a:srgbClr val="0000CC"/>
              </a:solidFill>
              <a:prstDash val="soli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dirty="0">
                <a:latin typeface="Arial" panose="020B0604020202020204" pitchFamily="34" charset="0"/>
              </a:endParaRPr>
            </a:p>
          </p:txBody>
        </p:sp>
        <p:sp>
          <p:nvSpPr>
            <p:cNvPr id="49184" name="Oval 39"/>
            <p:cNvSpPr/>
            <p:nvPr/>
          </p:nvSpPr>
          <p:spPr>
            <a:xfrm>
              <a:off x="4586" y="10054"/>
              <a:ext cx="129" cy="130"/>
            </a:xfrm>
            <a:prstGeom prst="ellipse">
              <a:avLst/>
            </a:prstGeom>
            <a:noFill/>
            <a:ln w="9525" cap="flat" cmpd="sng">
              <a:solidFill>
                <a:srgbClr val="0000CC"/>
              </a:solidFill>
              <a:prstDash val="soli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dirty="0">
                <a:latin typeface="Arial" panose="020B0604020202020204" pitchFamily="34" charset="0"/>
              </a:endParaRPr>
            </a:p>
          </p:txBody>
        </p:sp>
        <p:sp>
          <p:nvSpPr>
            <p:cNvPr id="49185" name="Text Box 40"/>
            <p:cNvSpPr txBox="1"/>
            <p:nvPr/>
          </p:nvSpPr>
          <p:spPr>
            <a:xfrm>
              <a:off x="3253" y="10236"/>
              <a:ext cx="3321" cy="289"/>
            </a:xfrm>
            <a:prstGeom prst="rect">
              <a:avLst/>
            </a:prstGeom>
            <a:noFill/>
            <a:ln w="9525">
              <a:noFill/>
            </a:ln>
            <a:extLst>
              <a:ext uri="{909E8E84-426E-40DD-AFC4-6F175D3DCCD1}">
                <a14:hiddenFill xmlns:a14="http://schemas.microsoft.com/office/drawing/2010/main">
                  <a:solidFill>
                    <a:srgbClr val="FFFFFF"/>
                  </a:solidFill>
                </a14:hiddenFill>
              </a:ext>
            </a:extLst>
          </p:spPr>
          <p:txBody>
            <a:bodyPr lIns="18000" tIns="10800" rIns="18000" bIns="10800"/>
            <a:lstStyle/>
            <a:p>
              <a:pPr algn="ctr"/>
              <a:r>
                <a:rPr lang="zh-CN" altLang="en-US" sz="2000" b="1" dirty="0">
                  <a:solidFill>
                    <a:srgbClr val="0000CC"/>
                  </a:solidFill>
                  <a:latin typeface="Times New Roman" panose="02020603050405020304" pitchFamily="18" charset="0"/>
                  <a:ea typeface="楷体_GB2312" pitchFamily="49" charset="-122"/>
                </a:rPr>
                <a:t>图</a:t>
              </a:r>
              <a:r>
                <a:rPr lang="en-US" altLang="zh-CN" sz="2000" b="1" dirty="0">
                  <a:solidFill>
                    <a:srgbClr val="0000CC"/>
                  </a:solidFill>
                  <a:latin typeface="Times New Roman" panose="02020603050405020304" pitchFamily="18" charset="0"/>
                  <a:ea typeface="楷体_GB2312" pitchFamily="49" charset="-122"/>
                </a:rPr>
                <a:t>5.11  </a:t>
              </a:r>
              <a:r>
                <a:rPr lang="zh-CN" altLang="en-US" sz="2000" b="1" dirty="0">
                  <a:solidFill>
                    <a:srgbClr val="0000CC"/>
                  </a:solidFill>
                  <a:latin typeface="Times New Roman" panose="02020603050405020304" pitchFamily="18" charset="0"/>
                  <a:ea typeface="楷体_GB2312" pitchFamily="49" charset="-122"/>
                </a:rPr>
                <a:t>线性可分的最优超平面</a:t>
              </a:r>
            </a:p>
          </p:txBody>
        </p:sp>
        <p:sp>
          <p:nvSpPr>
            <p:cNvPr id="49186" name="Line 41"/>
            <p:cNvSpPr/>
            <p:nvPr/>
          </p:nvSpPr>
          <p:spPr>
            <a:xfrm flipH="1">
              <a:off x="5313" y="9293"/>
              <a:ext cx="643" cy="620"/>
            </a:xfrm>
            <a:prstGeom prst="line">
              <a:avLst/>
            </a:prstGeom>
            <a:ln w="6350" cap="flat" cmpd="sng">
              <a:solidFill>
                <a:srgbClr val="0000CC"/>
              </a:solidFill>
              <a:prstDash val="dash"/>
              <a:headEnd type="triangle" w="med" len="med"/>
              <a:tailEnd type="triangle" w="med" len="med"/>
            </a:ln>
          </p:spPr>
        </p:sp>
        <p:sp>
          <p:nvSpPr>
            <p:cNvPr id="49187" name="Text Box 42"/>
            <p:cNvSpPr txBox="1"/>
            <p:nvPr/>
          </p:nvSpPr>
          <p:spPr>
            <a:xfrm>
              <a:off x="5544" y="9766"/>
              <a:ext cx="798" cy="287"/>
            </a:xfrm>
            <a:prstGeom prst="rect">
              <a:avLst/>
            </a:prstGeom>
            <a:noFill/>
            <a:ln w="9525">
              <a:noFill/>
            </a:ln>
            <a:extLst>
              <a:ext uri="{909E8E84-426E-40DD-AFC4-6F175D3DCCD1}">
                <a14:hiddenFill xmlns:a14="http://schemas.microsoft.com/office/drawing/2010/main">
                  <a:solidFill>
                    <a:srgbClr val="FFFFFF"/>
                  </a:solidFill>
                </a14:hiddenFill>
              </a:ext>
            </a:extLst>
          </p:spPr>
          <p:txBody>
            <a:bodyPr lIns="18000" tIns="10800" rIns="18000" bIns="10800"/>
            <a:lstStyle/>
            <a:p>
              <a:pPr algn="just"/>
              <a:r>
                <a:rPr lang="fr-FR" altLang="zh-CN" sz="1600" dirty="0">
                  <a:solidFill>
                    <a:srgbClr val="0000CC"/>
                  </a:solidFill>
                  <a:latin typeface="Times New Roman" panose="02020603050405020304" pitchFamily="18" charset="0"/>
                </a:rPr>
                <a:t>2</a:t>
              </a:r>
              <a:r>
                <a:rPr lang="fr-FR" altLang="zh-CN" sz="1600" dirty="0">
                  <a:solidFill>
                    <a:srgbClr val="0000CC"/>
                  </a:solidFill>
                  <a:latin typeface="宋体" panose="02010600030101010101" pitchFamily="2" charset="-122"/>
                </a:rPr>
                <a:t>/‖</a:t>
              </a:r>
              <a:r>
                <a:rPr lang="fr-FR" altLang="zh-CN" sz="1600" i="1" dirty="0">
                  <a:solidFill>
                    <a:srgbClr val="0000CC"/>
                  </a:solidFill>
                  <a:latin typeface="宋体" panose="02010600030101010101" pitchFamily="2" charset="-122"/>
                </a:rPr>
                <a:t>w</a:t>
              </a:r>
              <a:r>
                <a:rPr lang="fr-FR" altLang="zh-CN" sz="1600" dirty="0">
                  <a:solidFill>
                    <a:srgbClr val="0000CC"/>
                  </a:solidFill>
                  <a:latin typeface="宋体" panose="02010600030101010101" pitchFamily="2" charset="-122"/>
                </a:rPr>
                <a:t>‖</a:t>
              </a:r>
              <a:endParaRPr lang="en-US" altLang="zh-CN" sz="1600" dirty="0">
                <a:solidFill>
                  <a:srgbClr val="0000CC"/>
                </a:solidFill>
                <a:latin typeface="Arial" panose="020B0604020202020204" pitchFamily="34" charset="0"/>
              </a:endParaRPr>
            </a:p>
          </p:txBody>
        </p:sp>
        <p:sp>
          <p:nvSpPr>
            <p:cNvPr id="49188" name="Text Box 43"/>
            <p:cNvSpPr txBox="1"/>
            <p:nvPr/>
          </p:nvSpPr>
          <p:spPr>
            <a:xfrm>
              <a:off x="3805" y="7691"/>
              <a:ext cx="248" cy="261"/>
            </a:xfrm>
            <a:prstGeom prst="rect">
              <a:avLst/>
            </a:prstGeom>
            <a:noFill/>
            <a:ln w="9525">
              <a:noFill/>
            </a:ln>
            <a:extLst>
              <a:ext uri="{909E8E84-426E-40DD-AFC4-6F175D3DCCD1}">
                <a14:hiddenFill xmlns:a14="http://schemas.microsoft.com/office/drawing/2010/main">
                  <a:solidFill>
                    <a:srgbClr val="FFFFFF"/>
                  </a:solidFill>
                </a14:hiddenFill>
              </a:ext>
            </a:extLst>
          </p:spPr>
          <p:txBody>
            <a:bodyPr lIns="18000" tIns="10800" rIns="18000" bIns="10800"/>
            <a:lstStyle/>
            <a:p>
              <a:pPr algn="just"/>
              <a:r>
                <a:rPr lang="en-US" altLang="zh-CN" sz="1600" b="1" i="1" dirty="0">
                  <a:solidFill>
                    <a:srgbClr val="0000CC"/>
                  </a:solidFill>
                  <a:latin typeface="Times New Roman" panose="02020603050405020304" pitchFamily="18" charset="0"/>
                </a:rPr>
                <a:t>H</a:t>
              </a:r>
            </a:p>
          </p:txBody>
        </p:sp>
      </p:grpSp>
      <p:sp>
        <p:nvSpPr>
          <p:cNvPr id="30" name="文本框 29"/>
          <p:cNvSpPr txBox="1"/>
          <p:nvPr/>
        </p:nvSpPr>
        <p:spPr>
          <a:xfrm>
            <a:off x="4919980" y="4300855"/>
            <a:ext cx="5988685" cy="2414905"/>
          </a:xfrm>
          <a:prstGeom prst="rect">
            <a:avLst/>
          </a:prstGeom>
          <a:solidFill>
            <a:schemeClr val="accent4">
              <a:lumMod val="20000"/>
              <a:lumOff val="80000"/>
            </a:schemeClr>
          </a:solidFill>
        </p:spPr>
        <p:txBody>
          <a:bodyPr wrap="square" rtlCol="0" anchor="t">
            <a:spAutoFit/>
          </a:bodyPr>
          <a:lstStyle/>
          <a:p>
            <a:pPr>
              <a:lnSpc>
                <a:spcPct val="105000"/>
              </a:lnSpc>
            </a:pPr>
            <a:r>
              <a:rPr lang="en-US" altLang="fr-FR" b="1" dirty="0">
                <a:solidFill>
                  <a:schemeClr val="tx1"/>
                </a:solidFill>
                <a:latin typeface="Times New Roman" panose="02020603050405020304" pitchFamily="18" charset="0"/>
                <a:ea typeface="楷体_GB2312" pitchFamily="49" charset="-122"/>
                <a:sym typeface="+mn-ea"/>
              </a:rPr>
              <a:t>(1) </a:t>
            </a:r>
            <a:r>
              <a:rPr lang="fr-FR" altLang="zh-CN" b="1" i="1" dirty="0">
                <a:solidFill>
                  <a:schemeClr val="tx1"/>
                </a:solidFill>
                <a:latin typeface="Times New Roman" panose="02020603050405020304" pitchFamily="18" charset="0"/>
                <a:ea typeface="楷体_GB2312" pitchFamily="49" charset="-122"/>
                <a:sym typeface="+mn-ea"/>
              </a:rPr>
              <a:t>H</a:t>
            </a:r>
            <a:r>
              <a:rPr lang="zh-CN" altLang="fr-FR" b="1" dirty="0">
                <a:solidFill>
                  <a:schemeClr val="tx1"/>
                </a:solidFill>
                <a:latin typeface="Times New Roman" panose="02020603050405020304" pitchFamily="18" charset="0"/>
                <a:ea typeface="楷体_GB2312" pitchFamily="49" charset="-122"/>
                <a:sym typeface="+mn-ea"/>
              </a:rPr>
              <a:t>为分类超平面， </a:t>
            </a:r>
            <a:r>
              <a:rPr lang="fr-FR" altLang="zh-CN" b="1" i="1" dirty="0">
                <a:solidFill>
                  <a:schemeClr val="tx1"/>
                </a:solidFill>
                <a:latin typeface="Times New Roman" panose="02020603050405020304" pitchFamily="18" charset="0"/>
                <a:ea typeface="楷体_GB2312" pitchFamily="49" charset="-122"/>
                <a:sym typeface="+mn-ea"/>
              </a:rPr>
              <a:t>H</a:t>
            </a:r>
            <a:r>
              <a:rPr lang="fr-FR" altLang="zh-CN" b="1" baseline="-25000" dirty="0">
                <a:solidFill>
                  <a:schemeClr val="tx1"/>
                </a:solidFill>
                <a:latin typeface="Times New Roman" panose="02020603050405020304" pitchFamily="18" charset="0"/>
                <a:ea typeface="楷体_GB2312" pitchFamily="49" charset="-122"/>
                <a:sym typeface="+mn-ea"/>
              </a:rPr>
              <a:t>1</a:t>
            </a:r>
            <a:r>
              <a:rPr lang="zh-CN" altLang="fr-FR" b="1" dirty="0">
                <a:solidFill>
                  <a:schemeClr val="tx1"/>
                </a:solidFill>
                <a:latin typeface="Times New Roman" panose="02020603050405020304" pitchFamily="18" charset="0"/>
                <a:ea typeface="楷体_GB2312" pitchFamily="49" charset="-122"/>
                <a:sym typeface="+mn-ea"/>
              </a:rPr>
              <a:t>和</a:t>
            </a:r>
            <a:r>
              <a:rPr lang="fr-FR" altLang="zh-CN" b="1" i="1" dirty="0">
                <a:solidFill>
                  <a:schemeClr val="tx1"/>
                </a:solidFill>
                <a:latin typeface="Times New Roman" panose="02020603050405020304" pitchFamily="18" charset="0"/>
                <a:ea typeface="楷体_GB2312" pitchFamily="49" charset="-122"/>
                <a:sym typeface="+mn-ea"/>
              </a:rPr>
              <a:t>H</a:t>
            </a:r>
            <a:r>
              <a:rPr lang="fr-FR" altLang="zh-CN" b="1" baseline="-25000" dirty="0">
                <a:solidFill>
                  <a:schemeClr val="tx1"/>
                </a:solidFill>
                <a:latin typeface="Times New Roman" panose="02020603050405020304" pitchFamily="18" charset="0"/>
                <a:ea typeface="楷体_GB2312" pitchFamily="49" charset="-122"/>
                <a:sym typeface="+mn-ea"/>
              </a:rPr>
              <a:t>2</a:t>
            </a:r>
            <a:r>
              <a:rPr lang="zh-CN" altLang="fr-FR" b="1" dirty="0">
                <a:solidFill>
                  <a:schemeClr val="tx1"/>
                </a:solidFill>
                <a:latin typeface="Times New Roman" panose="02020603050405020304" pitchFamily="18" charset="0"/>
                <a:ea typeface="楷体_GB2312" pitchFamily="49" charset="-122"/>
                <a:sym typeface="+mn-ea"/>
              </a:rPr>
              <a:t>分别为两个不同类的边界分割平面，</a:t>
            </a:r>
            <a:r>
              <a:rPr lang="fr-FR" altLang="zh-CN" b="1" i="1" dirty="0">
                <a:solidFill>
                  <a:schemeClr val="tx1"/>
                </a:solidFill>
                <a:latin typeface="Times New Roman" panose="02020603050405020304" pitchFamily="18" charset="0"/>
                <a:ea typeface="楷体_GB2312" pitchFamily="49" charset="-122"/>
                <a:sym typeface="+mn-ea"/>
              </a:rPr>
              <a:t>H</a:t>
            </a:r>
            <a:r>
              <a:rPr lang="fr-FR" altLang="zh-CN" b="1" baseline="-25000" dirty="0">
                <a:solidFill>
                  <a:schemeClr val="tx1"/>
                </a:solidFill>
                <a:latin typeface="Times New Roman" panose="02020603050405020304" pitchFamily="18" charset="0"/>
                <a:ea typeface="楷体_GB2312" pitchFamily="49" charset="-122"/>
                <a:sym typeface="+mn-ea"/>
              </a:rPr>
              <a:t>1</a:t>
            </a:r>
            <a:r>
              <a:rPr lang="zh-CN" altLang="fr-FR" b="1" dirty="0">
                <a:solidFill>
                  <a:schemeClr val="tx1"/>
                </a:solidFill>
                <a:latin typeface="Times New Roman" panose="02020603050405020304" pitchFamily="18" charset="0"/>
                <a:ea typeface="楷体_GB2312" pitchFamily="49" charset="-122"/>
                <a:sym typeface="+mn-ea"/>
              </a:rPr>
              <a:t>和</a:t>
            </a:r>
            <a:r>
              <a:rPr lang="fr-FR" altLang="zh-CN" b="1" i="1" dirty="0">
                <a:solidFill>
                  <a:schemeClr val="tx1"/>
                </a:solidFill>
                <a:latin typeface="Times New Roman" panose="02020603050405020304" pitchFamily="18" charset="0"/>
                <a:ea typeface="楷体_GB2312" pitchFamily="49" charset="-122"/>
                <a:sym typeface="+mn-ea"/>
              </a:rPr>
              <a:t>H</a:t>
            </a:r>
            <a:r>
              <a:rPr lang="fr-FR" altLang="zh-CN" b="1" baseline="-25000" dirty="0">
                <a:solidFill>
                  <a:schemeClr val="tx1"/>
                </a:solidFill>
                <a:latin typeface="Times New Roman" panose="02020603050405020304" pitchFamily="18" charset="0"/>
                <a:ea typeface="楷体_GB2312" pitchFamily="49" charset="-122"/>
                <a:sym typeface="+mn-ea"/>
              </a:rPr>
              <a:t>2</a:t>
            </a:r>
            <a:r>
              <a:rPr lang="zh-CN" altLang="fr-FR" b="1" dirty="0">
                <a:solidFill>
                  <a:schemeClr val="tx1"/>
                </a:solidFill>
                <a:latin typeface="Times New Roman" panose="02020603050405020304" pitchFamily="18" charset="0"/>
                <a:ea typeface="楷体_GB2312" pitchFamily="49" charset="-122"/>
                <a:sym typeface="+mn-ea"/>
              </a:rPr>
              <a:t>均与</a:t>
            </a:r>
            <a:r>
              <a:rPr lang="fr-FR" altLang="zh-CN" b="1" i="1" dirty="0">
                <a:solidFill>
                  <a:schemeClr val="tx1"/>
                </a:solidFill>
                <a:latin typeface="Times New Roman" panose="02020603050405020304" pitchFamily="18" charset="0"/>
                <a:ea typeface="楷体_GB2312" pitchFamily="49" charset="-122"/>
                <a:sym typeface="+mn-ea"/>
              </a:rPr>
              <a:t>H</a:t>
            </a:r>
            <a:r>
              <a:rPr lang="zh-CN" altLang="fr-FR" b="1" dirty="0">
                <a:solidFill>
                  <a:schemeClr val="tx1"/>
                </a:solidFill>
                <a:latin typeface="Times New Roman" panose="02020603050405020304" pitchFamily="18" charset="0"/>
                <a:ea typeface="楷体_GB2312" pitchFamily="49" charset="-122"/>
                <a:sym typeface="+mn-ea"/>
              </a:rPr>
              <a:t>平行，且</a:t>
            </a:r>
            <a:r>
              <a:rPr lang="fr-FR" altLang="zh-CN" b="1" i="1" dirty="0">
                <a:solidFill>
                  <a:schemeClr val="tx1"/>
                </a:solidFill>
                <a:latin typeface="Times New Roman" panose="02020603050405020304" pitchFamily="18" charset="0"/>
                <a:ea typeface="楷体_GB2312" pitchFamily="49" charset="-122"/>
                <a:sym typeface="+mn-ea"/>
              </a:rPr>
              <a:t>H</a:t>
            </a:r>
            <a:r>
              <a:rPr lang="fr-FR" altLang="zh-CN" b="1" baseline="-25000" dirty="0">
                <a:solidFill>
                  <a:schemeClr val="tx1"/>
                </a:solidFill>
                <a:latin typeface="Times New Roman" panose="02020603050405020304" pitchFamily="18" charset="0"/>
                <a:ea typeface="楷体_GB2312" pitchFamily="49" charset="-122"/>
                <a:sym typeface="+mn-ea"/>
              </a:rPr>
              <a:t>1</a:t>
            </a:r>
            <a:r>
              <a:rPr lang="zh-CN" altLang="fr-FR" b="1" dirty="0">
                <a:solidFill>
                  <a:schemeClr val="tx1"/>
                </a:solidFill>
                <a:latin typeface="Times New Roman" panose="02020603050405020304" pitchFamily="18" charset="0"/>
                <a:ea typeface="楷体_GB2312" pitchFamily="49" charset="-122"/>
                <a:sym typeface="+mn-ea"/>
              </a:rPr>
              <a:t>和</a:t>
            </a:r>
            <a:r>
              <a:rPr lang="fr-FR" altLang="zh-CN" b="1" i="1" dirty="0">
                <a:solidFill>
                  <a:schemeClr val="tx1"/>
                </a:solidFill>
                <a:latin typeface="Times New Roman" panose="02020603050405020304" pitchFamily="18" charset="0"/>
                <a:ea typeface="楷体_GB2312" pitchFamily="49" charset="-122"/>
                <a:sym typeface="+mn-ea"/>
              </a:rPr>
              <a:t>H</a:t>
            </a:r>
            <a:r>
              <a:rPr lang="fr-FR" altLang="zh-CN" b="1" baseline="-25000" dirty="0">
                <a:solidFill>
                  <a:schemeClr val="tx1"/>
                </a:solidFill>
                <a:latin typeface="Times New Roman" panose="02020603050405020304" pitchFamily="18" charset="0"/>
                <a:ea typeface="楷体_GB2312" pitchFamily="49" charset="-122"/>
                <a:sym typeface="+mn-ea"/>
              </a:rPr>
              <a:t>2</a:t>
            </a:r>
            <a:r>
              <a:rPr lang="zh-CN" altLang="fr-FR" b="1" dirty="0">
                <a:solidFill>
                  <a:schemeClr val="tx1"/>
                </a:solidFill>
                <a:latin typeface="Times New Roman" panose="02020603050405020304" pitchFamily="18" charset="0"/>
                <a:ea typeface="楷体_GB2312" pitchFamily="49" charset="-122"/>
                <a:sym typeface="+mn-ea"/>
              </a:rPr>
              <a:t>分别通过相应类中离</a:t>
            </a:r>
            <a:r>
              <a:rPr lang="fr-FR" altLang="zh-CN" b="1" i="1" dirty="0">
                <a:solidFill>
                  <a:schemeClr val="tx1"/>
                </a:solidFill>
                <a:latin typeface="Times New Roman" panose="02020603050405020304" pitchFamily="18" charset="0"/>
                <a:ea typeface="楷体_GB2312" pitchFamily="49" charset="-122"/>
                <a:sym typeface="+mn-ea"/>
              </a:rPr>
              <a:t>H</a:t>
            </a:r>
            <a:r>
              <a:rPr lang="zh-CN" altLang="fr-FR" b="1" dirty="0">
                <a:solidFill>
                  <a:schemeClr val="tx1"/>
                </a:solidFill>
                <a:latin typeface="Times New Roman" panose="02020603050405020304" pitchFamily="18" charset="0"/>
                <a:ea typeface="楷体_GB2312" pitchFamily="49" charset="-122"/>
                <a:sym typeface="+mn-ea"/>
              </a:rPr>
              <a:t>最近的样本点。</a:t>
            </a:r>
            <a:endParaRPr lang="zh-CN" altLang="fr-FR" b="1" dirty="0">
              <a:solidFill>
                <a:schemeClr val="tx1"/>
              </a:solidFill>
              <a:latin typeface="Times New Roman" panose="02020603050405020304" pitchFamily="18" charset="0"/>
              <a:ea typeface="楷体_GB2312" pitchFamily="49" charset="-122"/>
            </a:endParaRPr>
          </a:p>
          <a:p>
            <a:pPr>
              <a:lnSpc>
                <a:spcPct val="105000"/>
              </a:lnSpc>
            </a:pPr>
            <a:r>
              <a:rPr lang="en-US" altLang="zh-CN" b="1" dirty="0">
                <a:solidFill>
                  <a:schemeClr val="tx1"/>
                </a:solidFill>
                <a:latin typeface="Times New Roman" panose="02020603050405020304" pitchFamily="18" charset="0"/>
                <a:ea typeface="楷体_GB2312" pitchFamily="49" charset="-122"/>
                <a:sym typeface="+mn-ea"/>
              </a:rPr>
              <a:t>(2) </a:t>
            </a:r>
            <a:r>
              <a:rPr lang="zh-CN" altLang="fr-FR" b="1" dirty="0">
                <a:solidFill>
                  <a:schemeClr val="tx1"/>
                </a:solidFill>
                <a:latin typeface="Times New Roman" panose="02020603050405020304" pitchFamily="18" charset="0"/>
                <a:ea typeface="楷体_GB2312" pitchFamily="49" charset="-122"/>
                <a:sym typeface="+mn-ea"/>
              </a:rPr>
              <a:t>对</a:t>
            </a:r>
            <a:r>
              <a:rPr lang="fr-FR" altLang="zh-CN" b="1" i="1" dirty="0">
                <a:solidFill>
                  <a:schemeClr val="tx1"/>
                </a:solidFill>
                <a:latin typeface="Times New Roman" panose="02020603050405020304" pitchFamily="18" charset="0"/>
                <a:ea typeface="楷体_GB2312" pitchFamily="49" charset="-122"/>
                <a:sym typeface="+mn-ea"/>
              </a:rPr>
              <a:t>H</a:t>
            </a:r>
            <a:r>
              <a:rPr lang="zh-CN" altLang="fr-FR" b="1" dirty="0">
                <a:solidFill>
                  <a:schemeClr val="tx1"/>
                </a:solidFill>
                <a:latin typeface="Times New Roman" panose="02020603050405020304" pitchFamily="18" charset="0"/>
                <a:ea typeface="楷体_GB2312" pitchFamily="49" charset="-122"/>
                <a:sym typeface="+mn-ea"/>
              </a:rPr>
              <a:t>，若能满足</a:t>
            </a:r>
            <a:r>
              <a:rPr lang="fr-FR" altLang="zh-CN" b="1" i="1" dirty="0">
                <a:solidFill>
                  <a:schemeClr val="tx1"/>
                </a:solidFill>
                <a:latin typeface="Times New Roman" panose="02020603050405020304" pitchFamily="18" charset="0"/>
                <a:ea typeface="楷体_GB2312" pitchFamily="49" charset="-122"/>
                <a:sym typeface="+mn-ea"/>
              </a:rPr>
              <a:t>H</a:t>
            </a:r>
            <a:r>
              <a:rPr lang="zh-CN" altLang="fr-FR" b="1" dirty="0">
                <a:solidFill>
                  <a:schemeClr val="tx1"/>
                </a:solidFill>
                <a:latin typeface="Times New Roman" panose="02020603050405020304" pitchFamily="18" charset="0"/>
                <a:ea typeface="楷体_GB2312" pitchFamily="49" charset="-122"/>
                <a:sym typeface="+mn-ea"/>
              </a:rPr>
              <a:t>与两个类边界分割平面</a:t>
            </a:r>
            <a:r>
              <a:rPr lang="fr-FR" altLang="zh-CN" b="1" i="1" dirty="0">
                <a:solidFill>
                  <a:schemeClr val="tx1"/>
                </a:solidFill>
                <a:latin typeface="Times New Roman" panose="02020603050405020304" pitchFamily="18" charset="0"/>
                <a:ea typeface="楷体_GB2312" pitchFamily="49" charset="-122"/>
                <a:sym typeface="+mn-ea"/>
              </a:rPr>
              <a:t>H</a:t>
            </a:r>
            <a:r>
              <a:rPr lang="fr-FR" altLang="zh-CN" b="1" baseline="-25000" dirty="0">
                <a:solidFill>
                  <a:schemeClr val="tx1"/>
                </a:solidFill>
                <a:latin typeface="Times New Roman" panose="02020603050405020304" pitchFamily="18" charset="0"/>
                <a:ea typeface="楷体_GB2312" pitchFamily="49" charset="-122"/>
                <a:sym typeface="+mn-ea"/>
              </a:rPr>
              <a:t>1</a:t>
            </a:r>
            <a:r>
              <a:rPr lang="zh-CN" altLang="fr-FR" b="1" dirty="0">
                <a:solidFill>
                  <a:schemeClr val="tx1"/>
                </a:solidFill>
                <a:latin typeface="Times New Roman" panose="02020603050405020304" pitchFamily="18" charset="0"/>
                <a:ea typeface="楷体_GB2312" pitchFamily="49" charset="-122"/>
                <a:sym typeface="+mn-ea"/>
              </a:rPr>
              <a:t>和</a:t>
            </a:r>
            <a:r>
              <a:rPr lang="fr-FR" altLang="zh-CN" b="1" i="1" dirty="0">
                <a:solidFill>
                  <a:schemeClr val="tx1"/>
                </a:solidFill>
                <a:latin typeface="Times New Roman" panose="02020603050405020304" pitchFamily="18" charset="0"/>
                <a:ea typeface="楷体_GB2312" pitchFamily="49" charset="-122"/>
                <a:sym typeface="+mn-ea"/>
              </a:rPr>
              <a:t>H</a:t>
            </a:r>
            <a:r>
              <a:rPr lang="fr-FR" altLang="zh-CN" b="1" baseline="-25000" dirty="0">
                <a:solidFill>
                  <a:schemeClr val="tx1"/>
                </a:solidFill>
                <a:latin typeface="Times New Roman" panose="02020603050405020304" pitchFamily="18" charset="0"/>
                <a:ea typeface="楷体_GB2312" pitchFamily="49" charset="-122"/>
                <a:sym typeface="+mn-ea"/>
              </a:rPr>
              <a:t>2</a:t>
            </a:r>
            <a:r>
              <a:rPr lang="zh-CN" altLang="fr-FR" b="1" dirty="0">
                <a:solidFill>
                  <a:schemeClr val="tx1"/>
                </a:solidFill>
                <a:latin typeface="Times New Roman" panose="02020603050405020304" pitchFamily="18" charset="0"/>
                <a:ea typeface="楷体_GB2312" pitchFamily="49" charset="-122"/>
                <a:sym typeface="+mn-ea"/>
              </a:rPr>
              <a:t>等距，且能使</a:t>
            </a:r>
            <a:r>
              <a:rPr lang="fr-FR" altLang="zh-CN" b="1" i="1" dirty="0">
                <a:solidFill>
                  <a:srgbClr val="FF0000"/>
                </a:solidFill>
                <a:latin typeface="Times New Roman" panose="02020603050405020304" pitchFamily="18" charset="0"/>
                <a:ea typeface="楷体_GB2312" pitchFamily="49" charset="-122"/>
                <a:sym typeface="+mn-ea"/>
              </a:rPr>
              <a:t>H</a:t>
            </a:r>
            <a:r>
              <a:rPr lang="fr-FR" altLang="zh-CN" b="1" baseline="-25000" dirty="0">
                <a:solidFill>
                  <a:srgbClr val="FF0000"/>
                </a:solidFill>
                <a:latin typeface="Times New Roman" panose="02020603050405020304" pitchFamily="18" charset="0"/>
                <a:ea typeface="楷体_GB2312" pitchFamily="49" charset="-122"/>
                <a:sym typeface="+mn-ea"/>
              </a:rPr>
              <a:t>1</a:t>
            </a:r>
            <a:r>
              <a:rPr lang="zh-CN" altLang="fr-FR" b="1" dirty="0">
                <a:solidFill>
                  <a:srgbClr val="FF0000"/>
                </a:solidFill>
                <a:latin typeface="Times New Roman" panose="02020603050405020304" pitchFamily="18" charset="0"/>
                <a:ea typeface="楷体_GB2312" pitchFamily="49" charset="-122"/>
                <a:sym typeface="+mn-ea"/>
              </a:rPr>
              <a:t>和</a:t>
            </a:r>
            <a:r>
              <a:rPr lang="fr-FR" altLang="zh-CN" b="1" i="1" dirty="0">
                <a:solidFill>
                  <a:srgbClr val="FF0000"/>
                </a:solidFill>
                <a:latin typeface="Times New Roman" panose="02020603050405020304" pitchFamily="18" charset="0"/>
                <a:ea typeface="楷体_GB2312" pitchFamily="49" charset="-122"/>
                <a:sym typeface="+mn-ea"/>
              </a:rPr>
              <a:t>H</a:t>
            </a:r>
            <a:r>
              <a:rPr lang="fr-FR" altLang="zh-CN" b="1" baseline="-25000" dirty="0">
                <a:solidFill>
                  <a:srgbClr val="FF0000"/>
                </a:solidFill>
                <a:latin typeface="Times New Roman" panose="02020603050405020304" pitchFamily="18" charset="0"/>
                <a:ea typeface="楷体_GB2312" pitchFamily="49" charset="-122"/>
                <a:sym typeface="+mn-ea"/>
              </a:rPr>
              <a:t>2</a:t>
            </a:r>
            <a:r>
              <a:rPr lang="zh-CN" altLang="fr-FR" b="1" dirty="0">
                <a:solidFill>
                  <a:srgbClr val="FF0000"/>
                </a:solidFill>
                <a:latin typeface="Times New Roman" panose="02020603050405020304" pitchFamily="18" charset="0"/>
                <a:ea typeface="楷体_GB2312" pitchFamily="49" charset="-122"/>
                <a:sym typeface="+mn-ea"/>
              </a:rPr>
              <a:t>之间的间隔最大</a:t>
            </a:r>
            <a:r>
              <a:rPr lang="zh-CN" altLang="fr-FR" b="1" dirty="0">
                <a:solidFill>
                  <a:schemeClr val="tx1"/>
                </a:solidFill>
                <a:latin typeface="Times New Roman" panose="02020603050405020304" pitchFamily="18" charset="0"/>
                <a:ea typeface="楷体_GB2312" pitchFamily="49" charset="-122"/>
                <a:sym typeface="+mn-ea"/>
              </a:rPr>
              <a:t>，则称该分类超平面为</a:t>
            </a:r>
            <a:r>
              <a:rPr lang="zh-CN" altLang="fr-FR" b="1" dirty="0">
                <a:solidFill>
                  <a:srgbClr val="FF0000"/>
                </a:solidFill>
                <a:latin typeface="Times New Roman" panose="02020603050405020304" pitchFamily="18" charset="0"/>
                <a:ea typeface="楷体_GB2312" pitchFamily="49" charset="-122"/>
                <a:sym typeface="+mn-ea"/>
              </a:rPr>
              <a:t>最优分类超平面</a:t>
            </a:r>
            <a:r>
              <a:rPr lang="zh-CN" altLang="fr-FR" b="1" dirty="0">
                <a:solidFill>
                  <a:schemeClr val="tx1"/>
                </a:solidFill>
                <a:latin typeface="Times New Roman" panose="02020603050405020304" pitchFamily="18" charset="0"/>
                <a:ea typeface="楷体_GB2312" pitchFamily="49" charset="-122"/>
                <a:sym typeface="+mn-ea"/>
              </a:rPr>
              <a:t>。</a:t>
            </a:r>
          </a:p>
          <a:p>
            <a:pPr>
              <a:lnSpc>
                <a:spcPct val="105000"/>
              </a:lnSpc>
            </a:pPr>
            <a:r>
              <a:rPr lang="en-US" altLang="zh-CN" b="1" dirty="0">
                <a:solidFill>
                  <a:schemeClr val="tx1"/>
                </a:solidFill>
                <a:latin typeface="Times New Roman" panose="02020603050405020304" pitchFamily="18" charset="0"/>
                <a:ea typeface="楷体_GB2312" pitchFamily="49" charset="-122"/>
                <a:sym typeface="+mn-ea"/>
              </a:rPr>
              <a:t>(3) </a:t>
            </a:r>
            <a:r>
              <a:rPr lang="zh-CN" altLang="en-US" b="1" dirty="0">
                <a:solidFill>
                  <a:schemeClr val="tx1"/>
                </a:solidFill>
                <a:latin typeface="Times New Roman" panose="02020603050405020304" pitchFamily="18" charset="0"/>
                <a:ea typeface="楷体_GB2312" pitchFamily="49" charset="-122"/>
                <a:sym typeface="+mn-ea"/>
              </a:rPr>
              <a:t>最优分类超平面仅与</a:t>
            </a:r>
            <a:r>
              <a:rPr lang="zh-CN" altLang="fr-FR" b="1" dirty="0">
                <a:solidFill>
                  <a:schemeClr val="tx1"/>
                </a:solidFill>
                <a:latin typeface="Times New Roman" panose="02020603050405020304" pitchFamily="18" charset="0"/>
                <a:ea typeface="楷体_GB2312" pitchFamily="49" charset="-122"/>
                <a:sym typeface="+mn-ea"/>
              </a:rPr>
              <a:t>分布在</a:t>
            </a:r>
            <a:r>
              <a:rPr lang="fr-FR" altLang="zh-CN" b="1" i="1" dirty="0">
                <a:solidFill>
                  <a:schemeClr val="tx1"/>
                </a:solidFill>
                <a:latin typeface="Times New Roman" panose="02020603050405020304" pitchFamily="18" charset="0"/>
                <a:ea typeface="楷体_GB2312" pitchFamily="49" charset="-122"/>
                <a:sym typeface="+mn-ea"/>
              </a:rPr>
              <a:t>H</a:t>
            </a:r>
            <a:r>
              <a:rPr lang="fr-FR" altLang="zh-CN" b="1" baseline="-25000" dirty="0">
                <a:solidFill>
                  <a:schemeClr val="tx1"/>
                </a:solidFill>
                <a:latin typeface="Times New Roman" panose="02020603050405020304" pitchFamily="18" charset="0"/>
                <a:ea typeface="楷体_GB2312" pitchFamily="49" charset="-122"/>
                <a:sym typeface="+mn-ea"/>
              </a:rPr>
              <a:t>1</a:t>
            </a:r>
            <a:r>
              <a:rPr lang="zh-CN" altLang="fr-FR" b="1" dirty="0">
                <a:solidFill>
                  <a:schemeClr val="tx1"/>
                </a:solidFill>
                <a:latin typeface="Times New Roman" panose="02020603050405020304" pitchFamily="18" charset="0"/>
                <a:ea typeface="楷体_GB2312" pitchFamily="49" charset="-122"/>
                <a:sym typeface="+mn-ea"/>
              </a:rPr>
              <a:t>和</a:t>
            </a:r>
            <a:r>
              <a:rPr lang="fr-FR" altLang="zh-CN" b="1" i="1" dirty="0">
                <a:solidFill>
                  <a:schemeClr val="tx1"/>
                </a:solidFill>
                <a:latin typeface="Times New Roman" panose="02020603050405020304" pitchFamily="18" charset="0"/>
                <a:ea typeface="楷体_GB2312" pitchFamily="49" charset="-122"/>
                <a:sym typeface="+mn-ea"/>
              </a:rPr>
              <a:t>H</a:t>
            </a:r>
            <a:r>
              <a:rPr lang="fr-FR" altLang="zh-CN" b="1" baseline="-25000" dirty="0">
                <a:solidFill>
                  <a:schemeClr val="tx1"/>
                </a:solidFill>
                <a:latin typeface="Times New Roman" panose="02020603050405020304" pitchFamily="18" charset="0"/>
                <a:ea typeface="楷体_GB2312" pitchFamily="49" charset="-122"/>
                <a:sym typeface="+mn-ea"/>
              </a:rPr>
              <a:t>2</a:t>
            </a:r>
            <a:r>
              <a:rPr lang="zh-CN" altLang="fr-FR" b="1" dirty="0">
                <a:solidFill>
                  <a:schemeClr val="tx1"/>
                </a:solidFill>
                <a:latin typeface="Times New Roman" panose="02020603050405020304" pitchFamily="18" charset="0"/>
                <a:ea typeface="楷体_GB2312" pitchFamily="49" charset="-122"/>
                <a:sym typeface="+mn-ea"/>
              </a:rPr>
              <a:t>上的样本点有关，这些样本点被称为</a:t>
            </a:r>
            <a:r>
              <a:rPr lang="zh-CN" altLang="fr-FR" b="1" dirty="0">
                <a:solidFill>
                  <a:srgbClr val="FF0000"/>
                </a:solidFill>
                <a:latin typeface="Times New Roman" panose="02020603050405020304" pitchFamily="18" charset="0"/>
                <a:ea typeface="楷体_GB2312" pitchFamily="49" charset="-122"/>
                <a:sym typeface="+mn-ea"/>
              </a:rPr>
              <a:t>支持向量</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5.4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支持向量机（</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Support Vector Machine</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a:t>
            </a: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90851"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eaLnBrk="1" hangingPunct="1">
              <a:lnSpc>
                <a:spcPct val="150000"/>
              </a:lnSpc>
              <a:buFont typeface="Wingdings" panose="05000000000000000000" charset="0"/>
              <a:buNone/>
            </a:pP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1</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线性可分与最优分类超平面—最优分类超平面</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的分类间隔</a:t>
            </a:r>
          </a:p>
        </p:txBody>
      </p:sp>
      <p:sp>
        <p:nvSpPr>
          <p:cNvPr id="162819" name="Rectangle 3"/>
          <p:cNvSpPr>
            <a:spLocks noGrp="1" noChangeArrowheads="1"/>
          </p:cNvSpPr>
          <p:nvPr/>
        </p:nvSpPr>
        <p:spPr>
          <a:xfrm>
            <a:off x="626110" y="1732280"/>
            <a:ext cx="10616565" cy="4991735"/>
          </a:xfrm>
          <a:prstGeom prst="rect">
            <a:avLst/>
          </a:prstGeom>
          <a:noFill/>
          <a:ln w="9525">
            <a:solidFill>
              <a:srgbClr val="808080"/>
            </a:solidFill>
          </a:ln>
          <a:extLst>
            <a:ext uri="{909E8E84-426E-40DD-AFC4-6F175D3DCCD1}">
              <a14:hiddenFill xmlns:a14="http://schemas.microsoft.com/office/drawing/2010/main">
                <a:gradFill rotWithShape="0">
                  <a:gsLst>
                    <a:gs pos="0">
                      <a:srgbClr val="CCFFFF"/>
                    </a:gs>
                    <a:gs pos="50000">
                      <a:schemeClr val="bg1"/>
                    </a:gs>
                    <a:gs pos="100000">
                      <a:srgbClr val="CCFFFF"/>
                    </a:gs>
                  </a:gsLst>
                  <a:lin ang="5400000" scaled="1"/>
                </a:gradFill>
              </a14:hiddenFill>
            </a:ext>
          </a:extLst>
        </p:spPr>
        <p:txBody>
          <a:bodyPr vert="horz" wrap="square" lIns="91440" tIns="45720" rIns="91440" bIns="45720" numCol="1" anchor="t" anchorCtr="0" compatLnSpc="1"/>
          <a:lstStyle>
            <a:lvl1pPr marL="469900" indent="-469900" algn="just" rtl="0" fontAlgn="base">
              <a:lnSpc>
                <a:spcPct val="120000"/>
              </a:lnSpc>
              <a:spcBef>
                <a:spcPct val="3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0" indent="0">
              <a:lnSpc>
                <a:spcPct val="105000"/>
              </a:lnSpc>
              <a:spcBef>
                <a:spcPct val="5000"/>
              </a:spcBef>
              <a:buNone/>
            </a:pPr>
            <a:r>
              <a:rPr lang="zh-CN" altLang="en-US" sz="2400" b="1" kern="0" noProof="0" dirty="0">
                <a:ln>
                  <a:noFill/>
                </a:ln>
                <a:effectLst/>
                <a:uLnTx/>
                <a:uFillTx/>
                <a:latin typeface="Times New Roman" panose="02020603050405020304" pitchFamily="18" charset="0"/>
                <a:cs typeface="Times New Roman" panose="02020603050405020304" pitchFamily="18" charset="0"/>
                <a:sym typeface="+mn-ea"/>
              </a:rPr>
              <a:t>对线性分类问题，其分类超平面方程的一般形式为</a:t>
            </a:r>
            <a:endParaRPr lang="zh-CN" altLang="en-US" sz="2400" b="1" kern="0" noProof="0" dirty="0">
              <a:ln>
                <a:noFill/>
              </a:ln>
              <a:effectLst/>
              <a:uLnTx/>
              <a:uFillTx/>
              <a:latin typeface="Times New Roman" panose="02020603050405020304" pitchFamily="18" charset="0"/>
              <a:cs typeface="Times New Roman" panose="02020603050405020304" pitchFamily="18" charset="0"/>
            </a:endParaRPr>
          </a:p>
          <a:p>
            <a:pPr marL="0" marR="0" lvl="0" indent="0" algn="just" defTabSz="914400" rtl="0" eaLnBrk="1" fontAlgn="base" latinLnBrk="0" hangingPunct="1">
              <a:lnSpc>
                <a:spcPct val="110000"/>
              </a:lnSpc>
              <a:spcBef>
                <a:spcPct val="30000"/>
              </a:spcBef>
              <a:spcAft>
                <a:spcPct val="0"/>
              </a:spcAft>
              <a:buClr>
                <a:schemeClr val="accent2"/>
              </a:buClr>
              <a:buSzTx/>
              <a:buFont typeface="Wingdings" panose="05000000000000000000" pitchFamily="2" charset="2"/>
              <a:buNone/>
              <a:defRPr/>
            </a:pPr>
            <a:r>
              <a:rPr lang="zh-CN" altLang="en-US" sz="2400" b="1" dirty="0">
                <a:solidFill>
                  <a:srgbClr val="0000CC"/>
                </a:solidFill>
                <a:latin typeface="Times New Roman" panose="02020603050405020304" pitchFamily="18" charset="0"/>
                <a:ea typeface="楷体_GB2312" pitchFamily="49" charset="-122"/>
                <a:sym typeface="+mn-ea"/>
              </a:rPr>
              <a:t> </a:t>
            </a:r>
            <a:r>
              <a:rPr lang="en-US" altLang="zh-CN" sz="2400" b="1" dirty="0">
                <a:solidFill>
                  <a:srgbClr val="0000CC"/>
                </a:solidFill>
                <a:latin typeface="Times New Roman" panose="02020603050405020304" pitchFamily="18" charset="0"/>
                <a:ea typeface="楷体_GB2312" pitchFamily="49" charset="-122"/>
                <a:sym typeface="+mn-ea"/>
              </a:rPr>
              <a:t>		</a:t>
            </a:r>
            <a:r>
              <a:rPr lang="en-US" altLang="zh-CN" sz="2400" b="1" i="1" dirty="0">
                <a:solidFill>
                  <a:srgbClr val="0000CC"/>
                </a:solidFill>
                <a:latin typeface="Times New Roman" panose="02020603050405020304" pitchFamily="18" charset="0"/>
                <a:ea typeface="楷体_GB2312" pitchFamily="49" charset="-122"/>
                <a:sym typeface="+mn-ea"/>
              </a:rPr>
              <a:t>w</a:t>
            </a:r>
            <a:r>
              <a:rPr lang="en-US" altLang="zh-CN" sz="2400" b="1" dirty="0">
                <a:solidFill>
                  <a:srgbClr val="0000CC"/>
                </a:solidFill>
                <a:latin typeface="Times New Roman" panose="02020603050405020304" pitchFamily="18" charset="0"/>
                <a:ea typeface="楷体_GB2312" pitchFamily="49" charset="-122"/>
                <a:sym typeface="+mn-ea"/>
              </a:rPr>
              <a:t> · </a:t>
            </a:r>
            <a:r>
              <a:rPr lang="en-US" altLang="zh-CN" sz="2400" b="1" i="1" dirty="0">
                <a:solidFill>
                  <a:srgbClr val="0000CC"/>
                </a:solidFill>
                <a:latin typeface="Times New Roman" panose="02020603050405020304" pitchFamily="18" charset="0"/>
                <a:ea typeface="楷体_GB2312" pitchFamily="49" charset="-122"/>
                <a:sym typeface="+mn-ea"/>
              </a:rPr>
              <a:t>x</a:t>
            </a:r>
            <a:r>
              <a:rPr lang="en-US" altLang="zh-CN" sz="2400" b="1" dirty="0">
                <a:solidFill>
                  <a:srgbClr val="0000CC"/>
                </a:solidFill>
                <a:latin typeface="Times New Roman" panose="02020603050405020304" pitchFamily="18" charset="0"/>
                <a:ea typeface="楷体_GB2312" pitchFamily="49" charset="-122"/>
                <a:sym typeface="+mn-ea"/>
              </a:rPr>
              <a:t> + </a:t>
            </a:r>
            <a:r>
              <a:rPr lang="en-US" altLang="zh-CN" sz="2400" b="1" i="1" dirty="0">
                <a:solidFill>
                  <a:srgbClr val="0000CC"/>
                </a:solidFill>
                <a:latin typeface="Times New Roman" panose="02020603050405020304" pitchFamily="18" charset="0"/>
                <a:ea typeface="楷体_GB2312" pitchFamily="49" charset="-122"/>
                <a:sym typeface="+mn-ea"/>
              </a:rPr>
              <a:t>b</a:t>
            </a:r>
            <a:r>
              <a:rPr lang="en-US" altLang="zh-CN" sz="2400" b="1" dirty="0">
                <a:solidFill>
                  <a:srgbClr val="0000CC"/>
                </a:solidFill>
                <a:latin typeface="Times New Roman" panose="02020603050405020304" pitchFamily="18" charset="0"/>
                <a:ea typeface="楷体_GB2312" pitchFamily="49" charset="-122"/>
                <a:sym typeface="+mn-ea"/>
              </a:rPr>
              <a:t> = 0</a:t>
            </a:r>
          </a:p>
          <a:p>
            <a:pPr marL="0" indent="0">
              <a:lnSpc>
                <a:spcPct val="105000"/>
              </a:lnSpc>
              <a:spcBef>
                <a:spcPct val="5000"/>
              </a:spcBef>
              <a:buNone/>
            </a:pPr>
            <a:r>
              <a:rPr lang="zh-CN" altLang="en-US" sz="2400" b="1" kern="0" noProof="0" dirty="0">
                <a:ln>
                  <a:noFill/>
                </a:ln>
                <a:effectLst/>
                <a:uLnTx/>
                <a:uFillTx/>
                <a:latin typeface="Times New Roman" panose="02020603050405020304" pitchFamily="18" charset="0"/>
                <a:cs typeface="Times New Roman" panose="02020603050405020304" pitchFamily="18" charset="0"/>
                <a:sym typeface="+mn-ea"/>
              </a:rPr>
              <a:t>分类判别函数的一般形式为</a:t>
            </a:r>
            <a:endParaRPr lang="zh-CN" altLang="en-US" sz="2400" b="1" kern="0" noProof="0" dirty="0">
              <a:ln>
                <a:noFill/>
              </a:ln>
              <a:effectLst/>
              <a:uLnTx/>
              <a:uFillTx/>
              <a:latin typeface="Times New Roman" panose="02020603050405020304" pitchFamily="18" charset="0"/>
              <a:cs typeface="Times New Roman" panose="02020603050405020304" pitchFamily="18" charset="0"/>
            </a:endParaRPr>
          </a:p>
          <a:p>
            <a:pPr marL="0" indent="0">
              <a:lnSpc>
                <a:spcPct val="105000"/>
              </a:lnSpc>
              <a:spcBef>
                <a:spcPct val="5000"/>
              </a:spcBef>
              <a:buNone/>
            </a:pPr>
            <a:r>
              <a:rPr lang="zh-CN" altLang="fr-FR" sz="2400" b="1" dirty="0">
                <a:solidFill>
                  <a:srgbClr val="0000CC"/>
                </a:solidFill>
                <a:latin typeface="Times New Roman" panose="02020603050405020304" pitchFamily="18" charset="0"/>
                <a:ea typeface="楷体_GB2312" pitchFamily="49" charset="-122"/>
                <a:sym typeface="+mn-ea"/>
              </a:rPr>
              <a:t>              </a:t>
            </a:r>
            <a:r>
              <a:rPr lang="en-US" altLang="zh-CN" sz="2400" b="1" dirty="0">
                <a:solidFill>
                  <a:srgbClr val="0000CC"/>
                </a:solidFill>
                <a:latin typeface="Times New Roman" panose="02020603050405020304" pitchFamily="18" charset="0"/>
                <a:ea typeface="楷体_GB2312" pitchFamily="49" charset="-122"/>
                <a:sym typeface="+mn-ea"/>
              </a:rPr>
              <a:t>	</a:t>
            </a:r>
            <a:r>
              <a:rPr lang="fr-FR" altLang="zh-CN" sz="2400" b="1" i="1" dirty="0">
                <a:solidFill>
                  <a:srgbClr val="0000CC"/>
                </a:solidFill>
                <a:latin typeface="Times New Roman" panose="02020603050405020304" pitchFamily="18" charset="0"/>
                <a:ea typeface="楷体_GB2312" pitchFamily="49" charset="-122"/>
                <a:sym typeface="+mn-ea"/>
              </a:rPr>
              <a:t>g</a:t>
            </a:r>
            <a:r>
              <a:rPr lang="fr-FR" altLang="zh-CN" sz="2400" b="1" dirty="0">
                <a:solidFill>
                  <a:srgbClr val="0000CC"/>
                </a:solidFill>
                <a:latin typeface="Times New Roman" panose="02020603050405020304" pitchFamily="18" charset="0"/>
                <a:ea typeface="楷体_GB2312" pitchFamily="49" charset="-122"/>
                <a:sym typeface="+mn-ea"/>
              </a:rPr>
              <a:t>(</a:t>
            </a:r>
            <a:r>
              <a:rPr lang="fr-FR" altLang="zh-CN" sz="2400" b="1" i="1" dirty="0">
                <a:solidFill>
                  <a:srgbClr val="0000CC"/>
                </a:solidFill>
                <a:latin typeface="Times New Roman" panose="02020603050405020304" pitchFamily="18" charset="0"/>
                <a:ea typeface="楷体_GB2312" pitchFamily="49" charset="-122"/>
                <a:sym typeface="+mn-ea"/>
              </a:rPr>
              <a:t>x</a:t>
            </a:r>
            <a:r>
              <a:rPr lang="fr-FR" altLang="zh-CN" sz="2400" b="1" dirty="0">
                <a:solidFill>
                  <a:srgbClr val="0000CC"/>
                </a:solidFill>
                <a:latin typeface="Times New Roman" panose="02020603050405020304" pitchFamily="18" charset="0"/>
                <a:ea typeface="楷体_GB2312" pitchFamily="49" charset="-122"/>
                <a:sym typeface="+mn-ea"/>
              </a:rPr>
              <a:t>)= </a:t>
            </a:r>
            <a:r>
              <a:rPr lang="en-US" altLang="zh-CN" sz="2400" b="1" i="1" dirty="0">
                <a:solidFill>
                  <a:srgbClr val="0000CC"/>
                </a:solidFill>
                <a:latin typeface="Times New Roman" panose="02020603050405020304" pitchFamily="18" charset="0"/>
                <a:ea typeface="楷体_GB2312" pitchFamily="49" charset="-122"/>
                <a:sym typeface="+mn-ea"/>
              </a:rPr>
              <a:t>w</a:t>
            </a:r>
            <a:r>
              <a:rPr lang="en-US" altLang="zh-CN" sz="2400" b="1" dirty="0">
                <a:solidFill>
                  <a:srgbClr val="0000CC"/>
                </a:solidFill>
                <a:latin typeface="Times New Roman" panose="02020603050405020304" pitchFamily="18" charset="0"/>
                <a:ea typeface="楷体_GB2312" pitchFamily="49" charset="-122"/>
                <a:sym typeface="+mn-ea"/>
              </a:rPr>
              <a:t> · </a:t>
            </a:r>
            <a:r>
              <a:rPr lang="en-US" altLang="zh-CN" sz="2400" b="1" i="1" dirty="0">
                <a:solidFill>
                  <a:srgbClr val="0000CC"/>
                </a:solidFill>
                <a:latin typeface="Times New Roman" panose="02020603050405020304" pitchFamily="18" charset="0"/>
                <a:ea typeface="楷体_GB2312" pitchFamily="49" charset="-122"/>
                <a:sym typeface="+mn-ea"/>
              </a:rPr>
              <a:t>x</a:t>
            </a:r>
            <a:r>
              <a:rPr lang="en-US" altLang="zh-CN" sz="2400" b="1" dirty="0">
                <a:solidFill>
                  <a:srgbClr val="0000CC"/>
                </a:solidFill>
                <a:latin typeface="Times New Roman" panose="02020603050405020304" pitchFamily="18" charset="0"/>
                <a:ea typeface="楷体_GB2312" pitchFamily="49" charset="-122"/>
                <a:sym typeface="+mn-ea"/>
              </a:rPr>
              <a:t> + </a:t>
            </a:r>
            <a:r>
              <a:rPr lang="en-US" altLang="zh-CN" sz="2400" b="1" i="1" dirty="0">
                <a:solidFill>
                  <a:srgbClr val="0000CC"/>
                </a:solidFill>
                <a:latin typeface="Times New Roman" panose="02020603050405020304" pitchFamily="18" charset="0"/>
                <a:ea typeface="楷体_GB2312" pitchFamily="49" charset="-122"/>
                <a:sym typeface="+mn-ea"/>
              </a:rPr>
              <a:t>b</a:t>
            </a:r>
          </a:p>
          <a:p>
            <a:pPr marL="0" indent="0">
              <a:lnSpc>
                <a:spcPct val="105000"/>
              </a:lnSpc>
              <a:spcBef>
                <a:spcPct val="5000"/>
              </a:spcBef>
              <a:buNone/>
            </a:pPr>
            <a:r>
              <a:rPr lang="zh-CN" altLang="en-US" sz="2400" b="1" kern="0" noProof="0" dirty="0">
                <a:ln>
                  <a:noFill/>
                </a:ln>
                <a:solidFill>
                  <a:schemeClr val="tx1"/>
                </a:solidFill>
                <a:effectLst/>
                <a:uLnTx/>
                <a:uFillTx/>
                <a:latin typeface="Times New Roman" panose="02020603050405020304" pitchFamily="18" charset="0"/>
                <a:cs typeface="Times New Roman" panose="02020603050405020304" pitchFamily="18" charset="0"/>
                <a:sym typeface="+mn-ea"/>
              </a:rPr>
              <a:t>对于所有样本有</a:t>
            </a:r>
          </a:p>
          <a:p>
            <a:pPr marL="0" indent="0">
              <a:lnSpc>
                <a:spcPct val="105000"/>
              </a:lnSpc>
              <a:spcBef>
                <a:spcPct val="5000"/>
              </a:spcBef>
              <a:buNone/>
            </a:pPr>
            <a:endParaRPr lang="zh-CN" altLang="en-US" sz="2400" b="1" kern="0" noProof="0" dirty="0">
              <a:ln>
                <a:noFill/>
              </a:ln>
              <a:solidFill>
                <a:schemeClr val="tx1"/>
              </a:solidFill>
              <a:effectLst/>
              <a:uLnTx/>
              <a:uFillTx/>
              <a:latin typeface="Times New Roman" panose="02020603050405020304" pitchFamily="18" charset="0"/>
              <a:cs typeface="Times New Roman" panose="02020603050405020304" pitchFamily="18" charset="0"/>
              <a:sym typeface="+mn-ea"/>
            </a:endParaRPr>
          </a:p>
          <a:p>
            <a:pPr marL="0" indent="0">
              <a:lnSpc>
                <a:spcPct val="105000"/>
              </a:lnSpc>
              <a:spcBef>
                <a:spcPct val="5000"/>
              </a:spcBef>
              <a:buNone/>
            </a:pPr>
            <a:endParaRPr lang="zh-CN" altLang="en-US" sz="2400" b="1" kern="0" noProof="0" dirty="0">
              <a:ln>
                <a:noFill/>
              </a:ln>
              <a:solidFill>
                <a:schemeClr val="tx1"/>
              </a:solidFill>
              <a:effectLst/>
              <a:uLnTx/>
              <a:uFillTx/>
              <a:latin typeface="Times New Roman" panose="02020603050405020304" pitchFamily="18" charset="0"/>
              <a:cs typeface="Times New Roman" panose="02020603050405020304" pitchFamily="18" charset="0"/>
              <a:sym typeface="+mn-ea"/>
            </a:endParaRPr>
          </a:p>
          <a:p>
            <a:pPr marL="0" indent="0">
              <a:lnSpc>
                <a:spcPct val="105000"/>
              </a:lnSpc>
              <a:spcBef>
                <a:spcPct val="5000"/>
              </a:spcBef>
              <a:buNone/>
            </a:pPr>
            <a:r>
              <a:rPr lang="zh-CN" altLang="en-US" sz="2400" b="1" kern="0" noProof="0" dirty="0">
                <a:ln>
                  <a:noFill/>
                </a:ln>
                <a:solidFill>
                  <a:schemeClr val="tx1"/>
                </a:solidFill>
                <a:effectLst/>
                <a:uLnTx/>
                <a:uFillTx/>
                <a:latin typeface="Times New Roman" panose="02020603050405020304" pitchFamily="18" charset="0"/>
                <a:cs typeface="Times New Roman" panose="02020603050405020304" pitchFamily="18" charset="0"/>
                <a:sym typeface="+mn-ea"/>
              </a:rPr>
              <a:t>一个样本点到分类超平面的距离为</a:t>
            </a:r>
          </a:p>
          <a:p>
            <a:pPr marL="0" indent="0">
              <a:lnSpc>
                <a:spcPct val="105000"/>
              </a:lnSpc>
              <a:spcBef>
                <a:spcPct val="5000"/>
              </a:spcBef>
              <a:buNone/>
            </a:pPr>
            <a:endParaRPr lang="zh-CN" altLang="en-US" sz="2400" b="1" kern="0" noProof="0" dirty="0">
              <a:ln>
                <a:noFill/>
              </a:ln>
              <a:solidFill>
                <a:schemeClr val="tx1"/>
              </a:solidFill>
              <a:effectLst/>
              <a:uLnTx/>
              <a:uFillTx/>
              <a:latin typeface="Times New Roman" panose="02020603050405020304" pitchFamily="18" charset="0"/>
              <a:cs typeface="Times New Roman" panose="02020603050405020304" pitchFamily="18" charset="0"/>
              <a:sym typeface="+mn-ea"/>
            </a:endParaRPr>
          </a:p>
          <a:p>
            <a:pPr marL="0" indent="0">
              <a:lnSpc>
                <a:spcPct val="105000"/>
              </a:lnSpc>
              <a:spcBef>
                <a:spcPct val="5000"/>
              </a:spcBef>
              <a:buNone/>
            </a:pPr>
            <a:endParaRPr lang="zh-CN" altLang="en-US" sz="2400" b="1" kern="0" noProof="0" dirty="0">
              <a:ln>
                <a:noFill/>
              </a:ln>
              <a:solidFill>
                <a:schemeClr val="tx1"/>
              </a:solidFill>
              <a:effectLst/>
              <a:uLnTx/>
              <a:uFillTx/>
              <a:latin typeface="Times New Roman" panose="02020603050405020304" pitchFamily="18" charset="0"/>
              <a:cs typeface="Times New Roman" panose="02020603050405020304" pitchFamily="18" charset="0"/>
              <a:sym typeface="+mn-ea"/>
            </a:endParaRPr>
          </a:p>
          <a:p>
            <a:pPr marL="0" indent="0">
              <a:lnSpc>
                <a:spcPct val="105000"/>
              </a:lnSpc>
              <a:spcBef>
                <a:spcPct val="5000"/>
              </a:spcBef>
              <a:buNone/>
            </a:pPr>
            <a:r>
              <a:rPr lang="zh-CN" altLang="en-US" sz="2400" b="1" kern="0" noProof="0" dirty="0">
                <a:ln>
                  <a:noFill/>
                </a:ln>
                <a:effectLst/>
                <a:uLnTx/>
                <a:uFillTx/>
                <a:latin typeface="Times New Roman" panose="02020603050405020304" pitchFamily="18" charset="0"/>
                <a:cs typeface="Times New Roman" panose="02020603050405020304" pitchFamily="18" charset="0"/>
                <a:sym typeface="+mn-ea"/>
              </a:rPr>
              <a:t>我们希望</a:t>
            </a:r>
            <a:r>
              <a:rPr lang="zh-CN" altLang="en-US" sz="2400" b="1" i="1" kern="0" noProof="0" dirty="0">
                <a:ln>
                  <a:noFill/>
                </a:ln>
                <a:effectLst/>
                <a:uLnTx/>
                <a:uFillTx/>
                <a:latin typeface="Times New Roman" panose="02020603050405020304" pitchFamily="18" charset="0"/>
                <a:cs typeface="Times New Roman" panose="02020603050405020304" pitchFamily="18" charset="0"/>
                <a:sym typeface="+mn-ea"/>
              </a:rPr>
              <a:t>D</a:t>
            </a:r>
            <a:r>
              <a:rPr lang="zh-CN" altLang="en-US" sz="2400" b="1" kern="0" noProof="0" dirty="0">
                <a:ln>
                  <a:noFill/>
                </a:ln>
                <a:effectLst/>
                <a:uLnTx/>
                <a:uFillTx/>
                <a:latin typeface="Times New Roman" panose="02020603050405020304" pitchFamily="18" charset="0"/>
                <a:cs typeface="Times New Roman" panose="02020603050405020304" pitchFamily="18" charset="0"/>
                <a:sym typeface="+mn-ea"/>
              </a:rPr>
              <a:t>越大越好，改变</a:t>
            </a:r>
            <a:r>
              <a:rPr lang="zh-CN" altLang="en-US" sz="2400" b="1" i="1" kern="0" noProof="0" dirty="0">
                <a:ln>
                  <a:noFill/>
                </a:ln>
                <a:effectLst/>
                <a:uLnTx/>
                <a:uFillTx/>
                <a:latin typeface="Times New Roman" panose="02020603050405020304" pitchFamily="18" charset="0"/>
                <a:cs typeface="Times New Roman" panose="02020603050405020304" pitchFamily="18" charset="0"/>
                <a:sym typeface="+mn-ea"/>
              </a:rPr>
              <a:t>w</a:t>
            </a:r>
            <a:r>
              <a:rPr lang="zh-CN" altLang="en-US" sz="2400" b="1" kern="0" noProof="0" dirty="0">
                <a:ln>
                  <a:noFill/>
                </a:ln>
                <a:effectLst/>
                <a:uLnTx/>
                <a:uFillTx/>
                <a:latin typeface="Times New Roman" panose="02020603050405020304" pitchFamily="18" charset="0"/>
                <a:cs typeface="Times New Roman" panose="02020603050405020304" pitchFamily="18" charset="0"/>
                <a:sym typeface="+mn-ea"/>
              </a:rPr>
              <a:t>，可以得到</a:t>
            </a:r>
            <a:r>
              <a:rPr lang="zh-CN" altLang="en-US" sz="2400" b="1" i="1" kern="0" noProof="0" dirty="0">
                <a:ln>
                  <a:noFill/>
                </a:ln>
                <a:effectLst/>
                <a:uLnTx/>
                <a:uFillTx/>
                <a:latin typeface="Times New Roman" panose="02020603050405020304" pitchFamily="18" charset="0"/>
                <a:cs typeface="Times New Roman" panose="02020603050405020304" pitchFamily="18" charset="0"/>
                <a:sym typeface="+mn-ea"/>
              </a:rPr>
              <a:t>D</a:t>
            </a:r>
            <a:r>
              <a:rPr lang="zh-CN" altLang="en-US" sz="2400" b="1" kern="0" noProof="0" dirty="0">
                <a:ln>
                  <a:noFill/>
                </a:ln>
                <a:effectLst/>
                <a:uLnTx/>
                <a:uFillTx/>
                <a:latin typeface="Times New Roman" panose="02020603050405020304" pitchFamily="18" charset="0"/>
                <a:cs typeface="Times New Roman" panose="02020603050405020304" pitchFamily="18" charset="0"/>
                <a:sym typeface="+mn-ea"/>
              </a:rPr>
              <a:t>的无穷多个解。为能够得到其唯一解，我们约定   </a:t>
            </a:r>
            <a:r>
              <a:rPr lang="en-US" altLang="zh-CN" sz="2400" b="1" i="1" dirty="0" err="1">
                <a:solidFill>
                  <a:schemeClr val="tx1"/>
                </a:solidFill>
                <a:latin typeface="Times New Roman" panose="02020603050405020304" pitchFamily="18" charset="0"/>
                <a:ea typeface="楷体_GB2312" pitchFamily="49" charset="-122"/>
                <a:sym typeface="+mn-ea"/>
              </a:rPr>
              <a:t>D</a:t>
            </a:r>
            <a:r>
              <a:rPr lang="en-US" altLang="zh-CN" sz="2400" b="1" dirty="0" err="1">
                <a:solidFill>
                  <a:schemeClr val="tx1"/>
                </a:solidFill>
                <a:latin typeface="Times New Roman" panose="02020603050405020304" pitchFamily="18" charset="0"/>
                <a:ea typeface="楷体_GB2312" pitchFamily="49" charset="-122"/>
                <a:sym typeface="+mn-ea"/>
              </a:rPr>
              <a:t>‖</a:t>
            </a:r>
            <a:r>
              <a:rPr lang="en-US" altLang="zh-CN" sz="2400" b="1" i="1" dirty="0" err="1">
                <a:solidFill>
                  <a:schemeClr val="tx1"/>
                </a:solidFill>
                <a:latin typeface="Times New Roman" panose="02020603050405020304" pitchFamily="18" charset="0"/>
                <a:ea typeface="楷体_GB2312" pitchFamily="49" charset="-122"/>
                <a:sym typeface="+mn-ea"/>
              </a:rPr>
              <a:t>w</a:t>
            </a:r>
            <a:r>
              <a:rPr lang="en-US" altLang="zh-CN" sz="2400" b="1" dirty="0">
                <a:solidFill>
                  <a:schemeClr val="tx1"/>
                </a:solidFill>
                <a:latin typeface="Times New Roman" panose="02020603050405020304" pitchFamily="18" charset="0"/>
                <a:ea typeface="楷体_GB2312" pitchFamily="49" charset="-122"/>
                <a:sym typeface="+mn-ea"/>
              </a:rPr>
              <a:t>‖= 1    </a:t>
            </a:r>
            <a:r>
              <a:rPr lang="zh-CN" altLang="en-US" sz="2400" b="1" dirty="0">
                <a:solidFill>
                  <a:schemeClr val="tx1"/>
                </a:solidFill>
                <a:latin typeface="Times New Roman" panose="02020603050405020304" pitchFamily="18" charset="0"/>
                <a:ea typeface="楷体_GB2312" pitchFamily="49" charset="-122"/>
                <a:sym typeface="+mn-ea"/>
              </a:rPr>
              <a:t>或    </a:t>
            </a:r>
            <a:r>
              <a:rPr lang="en-US" altLang="zh-CN" sz="2400" b="1" i="1" dirty="0">
                <a:solidFill>
                  <a:schemeClr val="tx1"/>
                </a:solidFill>
                <a:latin typeface="Times New Roman" panose="02020603050405020304" pitchFamily="18" charset="0"/>
                <a:ea typeface="楷体_GB2312" pitchFamily="49" charset="-122"/>
                <a:sym typeface="+mn-ea"/>
              </a:rPr>
              <a:t>D</a:t>
            </a:r>
            <a:r>
              <a:rPr lang="en-US" altLang="zh-CN" sz="2400" b="1" dirty="0">
                <a:solidFill>
                  <a:schemeClr val="tx1"/>
                </a:solidFill>
                <a:latin typeface="Times New Roman" panose="02020603050405020304" pitchFamily="18" charset="0"/>
                <a:ea typeface="楷体_GB2312" pitchFamily="49" charset="-122"/>
                <a:sym typeface="+mn-ea"/>
              </a:rPr>
              <a:t> = 1/‖</a:t>
            </a:r>
            <a:r>
              <a:rPr lang="en-US" altLang="zh-CN" sz="2400" b="1" i="1" dirty="0">
                <a:solidFill>
                  <a:schemeClr val="tx1"/>
                </a:solidFill>
                <a:latin typeface="Times New Roman" panose="02020603050405020304" pitchFamily="18" charset="0"/>
                <a:ea typeface="楷体_GB2312" pitchFamily="49" charset="-122"/>
                <a:sym typeface="+mn-ea"/>
              </a:rPr>
              <a:t>w</a:t>
            </a:r>
            <a:r>
              <a:rPr lang="en-US" altLang="zh-CN" sz="2400" b="1" dirty="0">
                <a:solidFill>
                  <a:schemeClr val="tx1"/>
                </a:solidFill>
                <a:latin typeface="Times New Roman" panose="02020603050405020304" pitchFamily="18" charset="0"/>
                <a:ea typeface="楷体_GB2312" pitchFamily="49" charset="-122"/>
                <a:sym typeface="+mn-ea"/>
              </a:rPr>
              <a:t>‖</a:t>
            </a:r>
            <a:r>
              <a:rPr lang="zh-CN" altLang="en-US" sz="2400" b="1" dirty="0">
                <a:solidFill>
                  <a:schemeClr val="tx1"/>
                </a:solidFill>
                <a:latin typeface="Times New Roman" panose="02020603050405020304" pitchFamily="18" charset="0"/>
                <a:ea typeface="楷体_GB2312" pitchFamily="49" charset="-122"/>
                <a:sym typeface="+mn-ea"/>
              </a:rPr>
              <a:t>。此时，要使</a:t>
            </a:r>
            <a:r>
              <a:rPr lang="en-US" altLang="zh-CN" sz="2400" b="1" i="1" dirty="0">
                <a:solidFill>
                  <a:schemeClr val="tx1"/>
                </a:solidFill>
                <a:latin typeface="Times New Roman" panose="02020603050405020304" pitchFamily="18" charset="0"/>
                <a:ea typeface="楷体_GB2312" pitchFamily="49" charset="-122"/>
                <a:sym typeface="+mn-ea"/>
              </a:rPr>
              <a:t>D</a:t>
            </a:r>
            <a:r>
              <a:rPr lang="zh-CN" altLang="en-US" sz="2400" b="1" dirty="0">
                <a:solidFill>
                  <a:schemeClr val="tx1"/>
                </a:solidFill>
                <a:latin typeface="Times New Roman" panose="02020603050405020304" pitchFamily="18" charset="0"/>
                <a:ea typeface="楷体_GB2312" pitchFamily="49" charset="-122"/>
                <a:sym typeface="+mn-ea"/>
              </a:rPr>
              <a:t>最大化，则需</a:t>
            </a:r>
            <a:r>
              <a:rPr lang="en-US" altLang="zh-CN" sz="2400" b="1" dirty="0">
                <a:solidFill>
                  <a:schemeClr val="tx1"/>
                </a:solidFill>
                <a:latin typeface="Times New Roman" panose="02020603050405020304" pitchFamily="18" charset="0"/>
                <a:ea typeface="楷体_GB2312" pitchFamily="49" charset="-122"/>
                <a:sym typeface="+mn-ea"/>
              </a:rPr>
              <a:t>‖</a:t>
            </a:r>
            <a:r>
              <a:rPr lang="en-US" altLang="zh-CN" sz="2400" b="1" i="1" dirty="0">
                <a:solidFill>
                  <a:schemeClr val="tx1"/>
                </a:solidFill>
                <a:latin typeface="Times New Roman" panose="02020603050405020304" pitchFamily="18" charset="0"/>
                <a:ea typeface="楷体_GB2312" pitchFamily="49" charset="-122"/>
                <a:sym typeface="+mn-ea"/>
              </a:rPr>
              <a:t>w</a:t>
            </a:r>
            <a:r>
              <a:rPr lang="en-US" altLang="zh-CN" sz="2400" b="1" dirty="0">
                <a:solidFill>
                  <a:schemeClr val="tx1"/>
                </a:solidFill>
                <a:latin typeface="Times New Roman" panose="02020603050405020304" pitchFamily="18" charset="0"/>
                <a:ea typeface="楷体_GB2312" pitchFamily="49" charset="-122"/>
                <a:sym typeface="+mn-ea"/>
              </a:rPr>
              <a:t>‖</a:t>
            </a:r>
            <a:r>
              <a:rPr lang="zh-CN" altLang="en-US" sz="2400" b="1" dirty="0">
                <a:solidFill>
                  <a:schemeClr val="tx1"/>
                </a:solidFill>
                <a:latin typeface="Times New Roman" panose="02020603050405020304" pitchFamily="18" charset="0"/>
                <a:ea typeface="楷体_GB2312" pitchFamily="49" charset="-122"/>
                <a:sym typeface="+mn-ea"/>
              </a:rPr>
              <a:t>最小化。</a:t>
            </a:r>
            <a:endParaRPr lang="zh-CN" altLang="en-US" sz="2400" b="1" kern="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0" indent="0">
              <a:lnSpc>
                <a:spcPct val="105000"/>
              </a:lnSpc>
              <a:spcBef>
                <a:spcPct val="5000"/>
              </a:spcBef>
              <a:buNone/>
            </a:pPr>
            <a:endParaRPr lang="zh-CN" altLang="en-US" sz="2400" b="1" kern="0" noProof="0" dirty="0">
              <a:ln>
                <a:noFill/>
              </a:ln>
              <a:solidFill>
                <a:schemeClr val="tx1"/>
              </a:solidFill>
              <a:effectLst/>
              <a:uLnTx/>
              <a:uFillTx/>
              <a:latin typeface="Times New Roman" panose="02020603050405020304" pitchFamily="18" charset="0"/>
              <a:cs typeface="Times New Roman" panose="02020603050405020304" pitchFamily="18" charset="0"/>
              <a:sym typeface="+mn-ea"/>
            </a:endParaRPr>
          </a:p>
        </p:txBody>
      </p:sp>
      <p:graphicFrame>
        <p:nvGraphicFramePr>
          <p:cNvPr id="51208" name="Object 9"/>
          <p:cNvGraphicFramePr>
            <a:graphicFrameLocks noChangeAspect="1"/>
          </p:cNvGraphicFramePr>
          <p:nvPr/>
        </p:nvGraphicFramePr>
        <p:xfrm>
          <a:off x="2563813" y="3857625"/>
          <a:ext cx="2771775" cy="857250"/>
        </p:xfrm>
        <a:graphic>
          <a:graphicData uri="http://schemas.openxmlformats.org/presentationml/2006/ole">
            <mc:AlternateContent xmlns:mc="http://schemas.openxmlformats.org/markup-compatibility/2006">
              <mc:Choice xmlns:v="urn:schemas-microsoft-com:vml" Requires="v">
                <p:oleObj spid="_x0000_s7232" r:id="rId3" imgW="1562100" imgH="482600" progId="Equation.3">
                  <p:embed/>
                </p:oleObj>
              </mc:Choice>
              <mc:Fallback>
                <p:oleObj r:id="rId3" imgW="1562100" imgH="482600" progId="Equation.3">
                  <p:embed/>
                  <p:pic>
                    <p:nvPicPr>
                      <p:cNvPr id="0" name="图片 3105"/>
                      <p:cNvPicPr/>
                      <p:nvPr/>
                    </p:nvPicPr>
                    <p:blipFill>
                      <a:blip r:embed="rId4"/>
                      <a:stretch>
                        <a:fillRect/>
                      </a:stretch>
                    </p:blipFill>
                    <p:spPr>
                      <a:xfrm>
                        <a:off x="2563813" y="3857625"/>
                        <a:ext cx="2771775" cy="857250"/>
                      </a:xfrm>
                      <a:prstGeom prst="rect">
                        <a:avLst/>
                      </a:prstGeom>
                      <a:noFill/>
                      <a:ln w="38100">
                        <a:noFill/>
                        <a:miter/>
                      </a:ln>
                    </p:spPr>
                  </p:pic>
                </p:oleObj>
              </mc:Fallback>
            </mc:AlternateContent>
          </a:graphicData>
        </a:graphic>
      </p:graphicFrame>
      <p:graphicFrame>
        <p:nvGraphicFramePr>
          <p:cNvPr id="52241" name="Object 15"/>
          <p:cNvGraphicFramePr>
            <a:graphicFrameLocks noChangeAspect="1"/>
          </p:cNvGraphicFramePr>
          <p:nvPr/>
        </p:nvGraphicFramePr>
        <p:xfrm>
          <a:off x="2564289" y="5076984"/>
          <a:ext cx="2701925" cy="826770"/>
        </p:xfrm>
        <a:graphic>
          <a:graphicData uri="http://schemas.openxmlformats.org/presentationml/2006/ole">
            <mc:AlternateContent xmlns:mc="http://schemas.openxmlformats.org/markup-compatibility/2006">
              <mc:Choice xmlns:v="urn:schemas-microsoft-com:vml" Requires="v">
                <p:oleObj spid="_x0000_s7233" r:id="rId5" imgW="1536700" imgH="469900" progId="Equation.3">
                  <p:embed/>
                </p:oleObj>
              </mc:Choice>
              <mc:Fallback>
                <p:oleObj r:id="rId5" imgW="1536700" imgH="469900" progId="Equation.3">
                  <p:embed/>
                  <p:pic>
                    <p:nvPicPr>
                      <p:cNvPr id="0" name="图片 3103"/>
                      <p:cNvPicPr/>
                      <p:nvPr/>
                    </p:nvPicPr>
                    <p:blipFill>
                      <a:blip r:embed="rId6"/>
                      <a:stretch>
                        <a:fillRect/>
                      </a:stretch>
                    </p:blipFill>
                    <p:spPr>
                      <a:xfrm>
                        <a:off x="2564289" y="5076984"/>
                        <a:ext cx="2701925" cy="826770"/>
                      </a:xfrm>
                      <a:prstGeom prst="rect">
                        <a:avLst/>
                      </a:prstGeom>
                      <a:noFill/>
                      <a:ln w="38100">
                        <a:noFill/>
                        <a:miter/>
                      </a:ln>
                    </p:spPr>
                  </p:pic>
                </p:oleObj>
              </mc:Fallback>
            </mc:AlternateContent>
          </a:graphicData>
        </a:graphic>
      </p:graphicFrame>
      <p:graphicFrame>
        <p:nvGraphicFramePr>
          <p:cNvPr id="52233" name="Object 7"/>
          <p:cNvGraphicFramePr>
            <a:graphicFrameLocks noChangeAspect="1"/>
          </p:cNvGraphicFramePr>
          <p:nvPr/>
        </p:nvGraphicFramePr>
        <p:xfrm>
          <a:off x="6918325" y="5076508"/>
          <a:ext cx="1970088" cy="811212"/>
        </p:xfrm>
        <a:graphic>
          <a:graphicData uri="http://schemas.openxmlformats.org/presentationml/2006/ole">
            <mc:AlternateContent xmlns:mc="http://schemas.openxmlformats.org/markup-compatibility/2006">
              <mc:Choice xmlns:v="urn:schemas-microsoft-com:vml" Requires="v">
                <p:oleObj spid="_x0000_s7234" r:id="rId7" imgW="1078865" imgH="444500" progId="Equation.3">
                  <p:embed/>
                </p:oleObj>
              </mc:Choice>
              <mc:Fallback>
                <p:oleObj r:id="rId7" imgW="1078865" imgH="444500" progId="Equation.3">
                  <p:embed/>
                  <p:pic>
                    <p:nvPicPr>
                      <p:cNvPr id="0" name="图片 3104"/>
                      <p:cNvPicPr/>
                      <p:nvPr/>
                    </p:nvPicPr>
                    <p:blipFill>
                      <a:blip r:embed="rId8"/>
                      <a:stretch>
                        <a:fillRect/>
                      </a:stretch>
                    </p:blipFill>
                    <p:spPr>
                      <a:xfrm>
                        <a:off x="6918325" y="5076508"/>
                        <a:ext cx="1970088" cy="811212"/>
                      </a:xfrm>
                      <a:prstGeom prst="rect">
                        <a:avLst/>
                      </a:prstGeom>
                      <a:noFill/>
                      <a:ln w="38100">
                        <a:noFill/>
                        <a:miter/>
                      </a:ln>
                    </p:spPr>
                  </p:pic>
                </p:oleObj>
              </mc:Fallback>
            </mc:AlternateContent>
          </a:graphicData>
        </a:graphic>
      </p:graphicFrame>
      <p:sp>
        <p:nvSpPr>
          <p:cNvPr id="27" name="右箭头 26"/>
          <p:cNvSpPr/>
          <p:nvPr/>
        </p:nvSpPr>
        <p:spPr>
          <a:xfrm>
            <a:off x="5452110" y="5269865"/>
            <a:ext cx="1342390" cy="424815"/>
          </a:xfrm>
          <a:prstGeom prst="rightArrow">
            <a:avLst/>
          </a:prstGeom>
          <a:noFill/>
          <a:ln>
            <a:solidFill>
              <a:srgbClr val="000099"/>
            </a:solidFill>
          </a:ln>
          <a:extLst>
            <a:ext uri="{909E8E84-426E-40DD-AFC4-6F175D3DCCD1}">
              <a14:hiddenFill xmlns:a14="http://schemas.microsoft.com/office/drawing/2010/main">
                <a:solidFill>
                  <a:srgbClr val="92D050"/>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 name="文本框 1"/>
          <p:cNvSpPr txBox="1"/>
          <p:nvPr/>
        </p:nvSpPr>
        <p:spPr>
          <a:xfrm>
            <a:off x="5433060" y="5003165"/>
            <a:ext cx="1097280" cy="368300"/>
          </a:xfrm>
          <a:prstGeom prst="rect">
            <a:avLst/>
          </a:prstGeom>
          <a:noFill/>
        </p:spPr>
        <p:txBody>
          <a:bodyPr wrap="none" rtlCol="0" anchor="t">
            <a:spAutoFit/>
          </a:bodyPr>
          <a:lstStyle/>
          <a:p>
            <a:r>
              <a:rPr lang="zh-CN" altLang="en-US" b="1" kern="0" noProof="0">
                <a:ln>
                  <a:noFill/>
                </a:ln>
                <a:effectLst/>
                <a:uLnTx/>
                <a:uFillTx/>
                <a:latin typeface="Times New Roman" panose="02020603050405020304" pitchFamily="18" charset="0"/>
                <a:cs typeface="Times New Roman" panose="02020603050405020304" pitchFamily="18" charset="0"/>
                <a:sym typeface="+mn-ea"/>
              </a:rPr>
              <a:t>线性可分</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5.4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支持向量机（</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Support Vector Machine</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a:t>
            </a: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90851"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eaLnBrk="1" hangingPunct="1">
              <a:lnSpc>
                <a:spcPct val="150000"/>
              </a:lnSpc>
              <a:buFont typeface="Wingdings" panose="05000000000000000000" charset="0"/>
              <a:buNone/>
            </a:pP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1</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线性可分与最优分类超平面—</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求解</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最优分类超平面</a:t>
            </a:r>
            <a:endPar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endParaRPr>
          </a:p>
        </p:txBody>
      </p:sp>
      <p:sp>
        <p:nvSpPr>
          <p:cNvPr id="162819" name="Rectangle 3"/>
          <p:cNvSpPr>
            <a:spLocks noGrp="1" noChangeArrowheads="1"/>
          </p:cNvSpPr>
          <p:nvPr/>
        </p:nvSpPr>
        <p:spPr>
          <a:xfrm>
            <a:off x="626110" y="1732280"/>
            <a:ext cx="10616565" cy="5045710"/>
          </a:xfrm>
          <a:prstGeom prst="rect">
            <a:avLst/>
          </a:prstGeom>
          <a:noFill/>
          <a:ln w="9525">
            <a:solidFill>
              <a:srgbClr val="808080"/>
            </a:solidFill>
          </a:ln>
          <a:extLst>
            <a:ext uri="{909E8E84-426E-40DD-AFC4-6F175D3DCCD1}">
              <a14:hiddenFill xmlns:a14="http://schemas.microsoft.com/office/drawing/2010/main">
                <a:gradFill rotWithShape="0">
                  <a:gsLst>
                    <a:gs pos="0">
                      <a:srgbClr val="CCFFFF"/>
                    </a:gs>
                    <a:gs pos="50000">
                      <a:schemeClr val="bg1"/>
                    </a:gs>
                    <a:gs pos="100000">
                      <a:srgbClr val="CCFFFF"/>
                    </a:gs>
                  </a:gsLst>
                  <a:lin ang="5400000" scaled="1"/>
                </a:gradFill>
              </a14:hiddenFill>
            </a:ext>
          </a:extLst>
        </p:spPr>
        <p:txBody>
          <a:bodyPr vert="horz" wrap="square" lIns="91440" tIns="45720" rIns="91440" bIns="45720" numCol="1" anchor="t" anchorCtr="0" compatLnSpc="1"/>
          <a:lstStyle>
            <a:lvl1pPr marL="469900" indent="-469900" algn="just" rtl="0" fontAlgn="base">
              <a:lnSpc>
                <a:spcPct val="120000"/>
              </a:lnSpc>
              <a:spcBef>
                <a:spcPct val="3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0" indent="0">
              <a:lnSpc>
                <a:spcPct val="105000"/>
              </a:lnSpc>
              <a:spcBef>
                <a:spcPct val="5000"/>
              </a:spcBef>
              <a:buNone/>
            </a:pPr>
            <a:r>
              <a:rPr lang="en-US" altLang="zh-CN" sz="2400" b="1" kern="0" noProof="0">
                <a:ln>
                  <a:noFill/>
                </a:ln>
                <a:effectLst/>
                <a:uLnTx/>
                <a:uFillTx/>
                <a:latin typeface="Times New Roman" panose="02020603050405020304" pitchFamily="18" charset="0"/>
                <a:cs typeface="Times New Roman" panose="02020603050405020304" pitchFamily="18" charset="0"/>
                <a:sym typeface="+mn-ea"/>
              </a:rPr>
              <a:t>SVM</a:t>
            </a:r>
            <a:r>
              <a:rPr lang="zh-CN" altLang="en-US" sz="2400" b="1" kern="0" noProof="0">
                <a:ln>
                  <a:noFill/>
                </a:ln>
                <a:effectLst/>
                <a:uLnTx/>
                <a:uFillTx/>
                <a:latin typeface="Times New Roman" panose="02020603050405020304" pitchFamily="18" charset="0"/>
                <a:cs typeface="Times New Roman" panose="02020603050405020304" pitchFamily="18" charset="0"/>
                <a:sym typeface="+mn-ea"/>
              </a:rPr>
              <a:t>优化目标转化成</a:t>
            </a:r>
            <a:endParaRPr lang="zh-CN" altLang="en-US" sz="2400" b="1" kern="0" noProof="0">
              <a:ln>
                <a:noFill/>
              </a:ln>
              <a:effectLst/>
              <a:uLnTx/>
              <a:uFillTx/>
              <a:latin typeface="Times New Roman" panose="02020603050405020304" pitchFamily="18" charset="0"/>
              <a:cs typeface="Times New Roman" panose="02020603050405020304" pitchFamily="18" charset="0"/>
            </a:endParaRPr>
          </a:p>
          <a:p>
            <a:pPr marL="0" marR="0" lvl="0" indent="0" algn="just" defTabSz="914400" rtl="0" eaLnBrk="1" fontAlgn="base" latinLnBrk="0" hangingPunct="1">
              <a:lnSpc>
                <a:spcPct val="110000"/>
              </a:lnSpc>
              <a:spcBef>
                <a:spcPct val="30000"/>
              </a:spcBef>
              <a:spcAft>
                <a:spcPct val="0"/>
              </a:spcAft>
              <a:buClr>
                <a:schemeClr val="accent2"/>
              </a:buClr>
              <a:buSzTx/>
              <a:buFont typeface="Wingdings" panose="05000000000000000000" pitchFamily="2" charset="2"/>
              <a:buNone/>
              <a:defRPr/>
            </a:pPr>
            <a:r>
              <a:rPr lang="zh-CN" altLang="en-US" sz="2400" b="1" dirty="0">
                <a:solidFill>
                  <a:srgbClr val="0000CC"/>
                </a:solidFill>
                <a:latin typeface="Times New Roman" panose="02020603050405020304" pitchFamily="18" charset="0"/>
                <a:ea typeface="楷体_GB2312" pitchFamily="49" charset="-122"/>
                <a:sym typeface="+mn-ea"/>
              </a:rPr>
              <a:t> </a:t>
            </a:r>
            <a:r>
              <a:rPr lang="en-US" altLang="zh-CN" sz="2400" b="1" dirty="0">
                <a:solidFill>
                  <a:srgbClr val="0000CC"/>
                </a:solidFill>
                <a:latin typeface="Times New Roman" panose="02020603050405020304" pitchFamily="18" charset="0"/>
                <a:ea typeface="楷体_GB2312" pitchFamily="49" charset="-122"/>
                <a:sym typeface="+mn-ea"/>
              </a:rPr>
              <a:t>		</a:t>
            </a:r>
          </a:p>
          <a:p>
            <a:pPr marL="0" indent="0">
              <a:lnSpc>
                <a:spcPct val="105000"/>
              </a:lnSpc>
              <a:spcBef>
                <a:spcPct val="5000"/>
              </a:spcBef>
              <a:buNone/>
            </a:pPr>
            <a:endParaRPr lang="en-US" altLang="zh-CN" sz="2400" b="1" i="1" dirty="0">
              <a:solidFill>
                <a:srgbClr val="0000CC"/>
              </a:solidFill>
              <a:latin typeface="Times New Roman" panose="02020603050405020304" pitchFamily="18" charset="0"/>
              <a:ea typeface="楷体_GB2312" pitchFamily="49" charset="-122"/>
              <a:sym typeface="+mn-ea"/>
            </a:endParaRPr>
          </a:p>
          <a:p>
            <a:pPr marL="0" indent="0">
              <a:lnSpc>
                <a:spcPct val="105000"/>
              </a:lnSpc>
              <a:spcBef>
                <a:spcPct val="5000"/>
              </a:spcBef>
              <a:buNone/>
            </a:pPr>
            <a:endParaRPr lang="zh-CN" altLang="en-US" sz="2400" b="1" kern="0" noProof="0">
              <a:ln>
                <a:noFill/>
              </a:ln>
              <a:solidFill>
                <a:schemeClr val="tx1"/>
              </a:solidFill>
              <a:effectLst/>
              <a:uLnTx/>
              <a:uFillTx/>
              <a:latin typeface="Times New Roman" panose="02020603050405020304" pitchFamily="18" charset="0"/>
              <a:cs typeface="Times New Roman" panose="02020603050405020304" pitchFamily="18" charset="0"/>
              <a:sym typeface="+mn-ea"/>
            </a:endParaRPr>
          </a:p>
          <a:p>
            <a:pPr marL="0" indent="0">
              <a:lnSpc>
                <a:spcPct val="105000"/>
              </a:lnSpc>
              <a:spcBef>
                <a:spcPct val="5000"/>
              </a:spcBef>
              <a:buNone/>
            </a:pPr>
            <a:endParaRPr lang="zh-CN" altLang="en-US" sz="2400" b="1" kern="0" noProof="0">
              <a:ln>
                <a:noFill/>
              </a:ln>
              <a:solidFill>
                <a:schemeClr val="tx1"/>
              </a:solidFill>
              <a:effectLst/>
              <a:uLnTx/>
              <a:uFillTx/>
              <a:latin typeface="Times New Roman" panose="02020603050405020304" pitchFamily="18" charset="0"/>
              <a:cs typeface="Times New Roman" panose="02020603050405020304" pitchFamily="18" charset="0"/>
              <a:sym typeface="+mn-ea"/>
            </a:endParaRPr>
          </a:p>
          <a:p>
            <a:pPr marL="0" indent="0">
              <a:lnSpc>
                <a:spcPct val="105000"/>
              </a:lnSpc>
              <a:spcBef>
                <a:spcPct val="5000"/>
              </a:spcBef>
              <a:buNone/>
            </a:pPr>
            <a:endParaRPr lang="zh-CN" altLang="en-US" sz="2400" b="1" kern="0" noProof="0">
              <a:ln>
                <a:noFill/>
              </a:ln>
              <a:effectLst/>
              <a:uLnTx/>
              <a:uFillTx/>
              <a:latin typeface="Times New Roman" panose="02020603050405020304" pitchFamily="18" charset="0"/>
              <a:cs typeface="Times New Roman" panose="02020603050405020304" pitchFamily="18" charset="0"/>
              <a:sym typeface="+mn-ea"/>
            </a:endParaRPr>
          </a:p>
          <a:p>
            <a:pPr marL="0" indent="0">
              <a:lnSpc>
                <a:spcPct val="105000"/>
              </a:lnSpc>
              <a:spcBef>
                <a:spcPct val="5000"/>
              </a:spcBef>
              <a:buNone/>
            </a:pPr>
            <a:endParaRPr lang="zh-CN" altLang="en-US" sz="2400" b="1" kern="0" noProof="0">
              <a:ln>
                <a:noFill/>
              </a:ln>
              <a:solidFill>
                <a:schemeClr val="tx1"/>
              </a:solidFill>
              <a:effectLst/>
              <a:uLnTx/>
              <a:uFillTx/>
              <a:latin typeface="Times New Roman" panose="02020603050405020304" pitchFamily="18" charset="0"/>
              <a:cs typeface="Times New Roman" panose="02020603050405020304" pitchFamily="18" charset="0"/>
            </a:endParaRPr>
          </a:p>
          <a:p>
            <a:pPr marL="0" indent="0">
              <a:lnSpc>
                <a:spcPct val="105000"/>
              </a:lnSpc>
              <a:spcBef>
                <a:spcPct val="5000"/>
              </a:spcBef>
              <a:buNone/>
            </a:pPr>
            <a:endParaRPr lang="zh-CN" altLang="en-US" sz="2400" b="1" kern="0" noProof="0">
              <a:ln>
                <a:noFill/>
              </a:ln>
              <a:solidFill>
                <a:schemeClr val="tx1"/>
              </a:solidFill>
              <a:effectLst/>
              <a:uLnTx/>
              <a:uFillTx/>
              <a:latin typeface="Times New Roman" panose="02020603050405020304" pitchFamily="18" charset="0"/>
              <a:cs typeface="Times New Roman" panose="02020603050405020304" pitchFamily="18" charset="0"/>
              <a:sym typeface="+mn-ea"/>
            </a:endParaRPr>
          </a:p>
        </p:txBody>
      </p:sp>
      <p:sp>
        <p:nvSpPr>
          <p:cNvPr id="27" name="右箭头 26"/>
          <p:cNvSpPr/>
          <p:nvPr/>
        </p:nvSpPr>
        <p:spPr>
          <a:xfrm rot="5400000">
            <a:off x="4079665" y="2881205"/>
            <a:ext cx="450000" cy="424815"/>
          </a:xfrm>
          <a:prstGeom prst="rightArrow">
            <a:avLst/>
          </a:prstGeom>
          <a:noFill/>
          <a:ln>
            <a:solidFill>
              <a:srgbClr val="000099"/>
            </a:solidFill>
          </a:ln>
          <a:extLst>
            <a:ext uri="{909E8E84-426E-40DD-AFC4-6F175D3DCCD1}">
              <a14:hiddenFill xmlns:a14="http://schemas.microsoft.com/office/drawing/2010/main">
                <a:solidFill>
                  <a:srgbClr val="92D050"/>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graphicFrame>
        <p:nvGraphicFramePr>
          <p:cNvPr id="53259" name="Object 9"/>
          <p:cNvGraphicFramePr>
            <a:graphicFrameLocks noChangeAspect="1"/>
          </p:cNvGraphicFramePr>
          <p:nvPr/>
        </p:nvGraphicFramePr>
        <p:xfrm>
          <a:off x="2269173" y="2237105"/>
          <a:ext cx="5487035" cy="760095"/>
        </p:xfrm>
        <a:graphic>
          <a:graphicData uri="http://schemas.openxmlformats.org/presentationml/2006/ole">
            <mc:AlternateContent xmlns:mc="http://schemas.openxmlformats.org/markup-compatibility/2006">
              <mc:Choice xmlns:v="urn:schemas-microsoft-com:vml" Requires="v">
                <p:oleObj spid="_x0000_s8361" r:id="rId3" imgW="2806700" imgH="393700" progId="Equation.3">
                  <p:embed/>
                </p:oleObj>
              </mc:Choice>
              <mc:Fallback>
                <p:oleObj r:id="rId3" imgW="2806700" imgH="393700" progId="Equation.3">
                  <p:embed/>
                  <p:pic>
                    <p:nvPicPr>
                      <p:cNvPr id="0" name="图片 3110"/>
                      <p:cNvPicPr/>
                      <p:nvPr/>
                    </p:nvPicPr>
                    <p:blipFill>
                      <a:blip r:embed="rId4"/>
                      <a:stretch>
                        <a:fillRect/>
                      </a:stretch>
                    </p:blipFill>
                    <p:spPr>
                      <a:xfrm>
                        <a:off x="2269173" y="2237105"/>
                        <a:ext cx="5487035" cy="760095"/>
                      </a:xfrm>
                      <a:prstGeom prst="rect">
                        <a:avLst/>
                      </a:prstGeom>
                      <a:noFill/>
                      <a:ln w="38100">
                        <a:noFill/>
                        <a:miter/>
                      </a:ln>
                    </p:spPr>
                  </p:pic>
                </p:oleObj>
              </mc:Fallback>
            </mc:AlternateContent>
          </a:graphicData>
        </a:graphic>
      </p:graphicFrame>
      <p:graphicFrame>
        <p:nvGraphicFramePr>
          <p:cNvPr id="54288" name="Object 18"/>
          <p:cNvGraphicFramePr>
            <a:graphicFrameLocks noChangeAspect="1"/>
          </p:cNvGraphicFramePr>
          <p:nvPr/>
        </p:nvGraphicFramePr>
        <p:xfrm>
          <a:off x="2259648" y="3258820"/>
          <a:ext cx="6033770" cy="772160"/>
        </p:xfrm>
        <a:graphic>
          <a:graphicData uri="http://schemas.openxmlformats.org/presentationml/2006/ole">
            <mc:AlternateContent xmlns:mc="http://schemas.openxmlformats.org/markup-compatibility/2006">
              <mc:Choice xmlns:v="urn:schemas-microsoft-com:vml" Requires="v">
                <p:oleObj spid="_x0000_s8362" r:id="rId5" imgW="3352800" imgH="431800" progId="Equation.3">
                  <p:embed/>
                </p:oleObj>
              </mc:Choice>
              <mc:Fallback>
                <p:oleObj r:id="rId5" imgW="3352800" imgH="431800" progId="Equation.3">
                  <p:embed/>
                  <p:pic>
                    <p:nvPicPr>
                      <p:cNvPr id="0" name="图片 3108"/>
                      <p:cNvPicPr/>
                      <p:nvPr/>
                    </p:nvPicPr>
                    <p:blipFill>
                      <a:blip r:embed="rId6"/>
                      <a:stretch>
                        <a:fillRect/>
                      </a:stretch>
                    </p:blipFill>
                    <p:spPr>
                      <a:xfrm>
                        <a:off x="2259648" y="3258820"/>
                        <a:ext cx="6033770" cy="772160"/>
                      </a:xfrm>
                      <a:prstGeom prst="rect">
                        <a:avLst/>
                      </a:prstGeom>
                      <a:noFill/>
                      <a:ln w="38100">
                        <a:noFill/>
                        <a:miter/>
                      </a:ln>
                    </p:spPr>
                  </p:pic>
                </p:oleObj>
              </mc:Fallback>
            </mc:AlternateContent>
          </a:graphicData>
        </a:graphic>
      </p:graphicFrame>
      <p:sp>
        <p:nvSpPr>
          <p:cNvPr id="3" name="文本框 2"/>
          <p:cNvSpPr txBox="1"/>
          <p:nvPr/>
        </p:nvSpPr>
        <p:spPr>
          <a:xfrm>
            <a:off x="4717415" y="2877185"/>
            <a:ext cx="1791970" cy="381635"/>
          </a:xfrm>
          <a:prstGeom prst="rect">
            <a:avLst/>
          </a:prstGeom>
          <a:noFill/>
        </p:spPr>
        <p:txBody>
          <a:bodyPr wrap="none" rtlCol="0" anchor="t">
            <a:spAutoFit/>
          </a:bodyPr>
          <a:lstStyle/>
          <a:p>
            <a:pPr marL="0" indent="0">
              <a:lnSpc>
                <a:spcPct val="105000"/>
              </a:lnSpc>
              <a:spcBef>
                <a:spcPct val="5000"/>
              </a:spcBef>
              <a:buNone/>
            </a:pPr>
            <a:r>
              <a:rPr lang="zh-CN" altLang="fr-FR" b="1" dirty="0">
                <a:solidFill>
                  <a:srgbClr val="0000CC"/>
                </a:solidFill>
                <a:latin typeface="Times New Roman" panose="02020603050405020304" pitchFamily="18" charset="0"/>
                <a:ea typeface="楷体_GB2312" pitchFamily="49" charset="-122"/>
                <a:sym typeface="+mn-ea"/>
              </a:rPr>
              <a:t>拉格朗日乘数法</a:t>
            </a:r>
            <a:endParaRPr lang="zh-CN" altLang="en-US"/>
          </a:p>
        </p:txBody>
      </p:sp>
      <p:graphicFrame>
        <p:nvGraphicFramePr>
          <p:cNvPr id="54297" name="Object 27"/>
          <p:cNvGraphicFramePr>
            <a:graphicFrameLocks noChangeAspect="1"/>
          </p:cNvGraphicFramePr>
          <p:nvPr/>
        </p:nvGraphicFramePr>
        <p:xfrm>
          <a:off x="2351088" y="4502150"/>
          <a:ext cx="4157980" cy="717550"/>
        </p:xfrm>
        <a:graphic>
          <a:graphicData uri="http://schemas.openxmlformats.org/presentationml/2006/ole">
            <mc:AlternateContent xmlns:mc="http://schemas.openxmlformats.org/markup-compatibility/2006">
              <mc:Choice xmlns:v="urn:schemas-microsoft-com:vml" Requires="v">
                <p:oleObj spid="_x0000_s8363" r:id="rId7" imgW="2602865" imgH="444500" progId="Equation.3">
                  <p:embed/>
                </p:oleObj>
              </mc:Choice>
              <mc:Fallback>
                <p:oleObj r:id="rId7" imgW="2602865" imgH="444500" progId="Equation.3">
                  <p:embed/>
                  <p:pic>
                    <p:nvPicPr>
                      <p:cNvPr id="0" name="图片 3113"/>
                      <p:cNvPicPr/>
                      <p:nvPr/>
                    </p:nvPicPr>
                    <p:blipFill>
                      <a:blip r:embed="rId8"/>
                      <a:stretch>
                        <a:fillRect/>
                      </a:stretch>
                    </p:blipFill>
                    <p:spPr>
                      <a:xfrm>
                        <a:off x="2351088" y="4502150"/>
                        <a:ext cx="4157980" cy="717550"/>
                      </a:xfrm>
                      <a:prstGeom prst="rect">
                        <a:avLst/>
                      </a:prstGeom>
                      <a:noFill/>
                      <a:ln w="38100">
                        <a:noFill/>
                        <a:miter/>
                      </a:ln>
                    </p:spPr>
                  </p:pic>
                </p:oleObj>
              </mc:Fallback>
            </mc:AlternateContent>
          </a:graphicData>
        </a:graphic>
      </p:graphicFrame>
      <p:sp>
        <p:nvSpPr>
          <p:cNvPr id="4" name="右箭头 3"/>
          <p:cNvSpPr/>
          <p:nvPr/>
        </p:nvSpPr>
        <p:spPr>
          <a:xfrm rot="5400000">
            <a:off x="4079982" y="4011188"/>
            <a:ext cx="450000" cy="424815"/>
          </a:xfrm>
          <a:prstGeom prst="rightArrow">
            <a:avLst/>
          </a:prstGeom>
          <a:noFill/>
          <a:ln>
            <a:solidFill>
              <a:srgbClr val="000099"/>
            </a:solidFill>
          </a:ln>
          <a:extLst>
            <a:ext uri="{909E8E84-426E-40DD-AFC4-6F175D3DCCD1}">
              <a14:hiddenFill xmlns:a14="http://schemas.microsoft.com/office/drawing/2010/main">
                <a:solidFill>
                  <a:srgbClr val="92D050"/>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5" name="文本框 4"/>
          <p:cNvSpPr txBox="1"/>
          <p:nvPr/>
        </p:nvSpPr>
        <p:spPr>
          <a:xfrm>
            <a:off x="4689475" y="4028440"/>
            <a:ext cx="2172970" cy="381635"/>
          </a:xfrm>
          <a:prstGeom prst="rect">
            <a:avLst/>
          </a:prstGeom>
          <a:noFill/>
        </p:spPr>
        <p:txBody>
          <a:bodyPr wrap="none" rtlCol="0" anchor="t">
            <a:spAutoFit/>
          </a:bodyPr>
          <a:lstStyle/>
          <a:p>
            <a:pPr marL="0" indent="0" algn="l">
              <a:lnSpc>
                <a:spcPct val="105000"/>
              </a:lnSpc>
              <a:spcBef>
                <a:spcPct val="5000"/>
              </a:spcBef>
              <a:buNone/>
            </a:pPr>
            <a:r>
              <a:rPr lang="zh-CN" altLang="fr-FR" b="1" dirty="0">
                <a:solidFill>
                  <a:srgbClr val="0000CC"/>
                </a:solidFill>
                <a:latin typeface="Times New Roman" panose="02020603050405020304" pitchFamily="18" charset="0"/>
                <a:ea typeface="楷体_GB2312" pitchFamily="49" charset="-122"/>
                <a:cs typeface="Times New Roman" panose="02020603050405020304" pitchFamily="18" charset="0"/>
                <a:sym typeface="+mn-ea"/>
              </a:rPr>
              <a:t>对</a:t>
            </a:r>
            <a:r>
              <a:rPr lang="fr-FR" altLang="zh-CN" b="1" i="1" dirty="0">
                <a:solidFill>
                  <a:srgbClr val="0000CC"/>
                </a:solidFill>
                <a:latin typeface="Times New Roman" panose="02020603050405020304" pitchFamily="18" charset="0"/>
                <a:ea typeface="楷体_GB2312" pitchFamily="49" charset="-122"/>
                <a:cs typeface="Times New Roman" panose="02020603050405020304" pitchFamily="18" charset="0"/>
                <a:sym typeface="+mn-ea"/>
              </a:rPr>
              <a:t>w</a:t>
            </a:r>
            <a:r>
              <a:rPr lang="zh-CN" altLang="fr-FR" b="1" dirty="0">
                <a:solidFill>
                  <a:srgbClr val="0000CC"/>
                </a:solidFill>
                <a:latin typeface="Times New Roman" panose="02020603050405020304" pitchFamily="18" charset="0"/>
                <a:ea typeface="楷体_GB2312" pitchFamily="49" charset="-122"/>
                <a:cs typeface="Times New Roman" panose="02020603050405020304" pitchFamily="18" charset="0"/>
                <a:sym typeface="+mn-ea"/>
              </a:rPr>
              <a:t>和</a:t>
            </a:r>
            <a:r>
              <a:rPr lang="fr-FR" altLang="zh-CN" b="1" i="1" dirty="0">
                <a:solidFill>
                  <a:srgbClr val="0000CC"/>
                </a:solidFill>
                <a:latin typeface="Times New Roman" panose="02020603050405020304" pitchFamily="18" charset="0"/>
                <a:ea typeface="楷体_GB2312" pitchFamily="49" charset="-122"/>
                <a:cs typeface="Times New Roman" panose="02020603050405020304" pitchFamily="18" charset="0"/>
                <a:sym typeface="+mn-ea"/>
              </a:rPr>
              <a:t>b</a:t>
            </a:r>
            <a:r>
              <a:rPr lang="zh-CN" altLang="fr-FR" b="1" dirty="0">
                <a:solidFill>
                  <a:srgbClr val="0000CC"/>
                </a:solidFill>
                <a:latin typeface="Times New Roman" panose="02020603050405020304" pitchFamily="18" charset="0"/>
                <a:ea typeface="楷体_GB2312" pitchFamily="49" charset="-122"/>
                <a:cs typeface="Times New Roman" panose="02020603050405020304" pitchFamily="18" charset="0"/>
                <a:sym typeface="+mn-ea"/>
              </a:rPr>
              <a:t>的偏导数为</a:t>
            </a:r>
            <a:r>
              <a:rPr lang="fr-FR" altLang="zh-CN" b="1" dirty="0">
                <a:solidFill>
                  <a:srgbClr val="0000CC"/>
                </a:solidFill>
                <a:latin typeface="Times New Roman" panose="02020603050405020304" pitchFamily="18" charset="0"/>
                <a:ea typeface="楷体_GB2312" pitchFamily="49" charset="-122"/>
                <a:cs typeface="Times New Roman" panose="02020603050405020304" pitchFamily="18" charset="0"/>
                <a:sym typeface="+mn-ea"/>
              </a:rPr>
              <a:t>0</a:t>
            </a:r>
            <a:endParaRPr lang="zh-CN" altLang="en-US">
              <a:latin typeface="Times New Roman" panose="02020603050405020304" pitchFamily="18" charset="0"/>
              <a:cs typeface="Times New Roman" panose="02020603050405020304" pitchFamily="18" charset="0"/>
            </a:endParaRPr>
          </a:p>
        </p:txBody>
      </p:sp>
      <p:graphicFrame>
        <p:nvGraphicFramePr>
          <p:cNvPr id="54291" name="Object 21"/>
          <p:cNvGraphicFramePr>
            <a:graphicFrameLocks noChangeAspect="1"/>
          </p:cNvGraphicFramePr>
          <p:nvPr/>
        </p:nvGraphicFramePr>
        <p:xfrm>
          <a:off x="7077075" y="3900805"/>
          <a:ext cx="2197100" cy="646113"/>
        </p:xfrm>
        <a:graphic>
          <a:graphicData uri="http://schemas.openxmlformats.org/presentationml/2006/ole">
            <mc:AlternateContent xmlns:mc="http://schemas.openxmlformats.org/markup-compatibility/2006">
              <mc:Choice xmlns:v="urn:schemas-microsoft-com:vml" Requires="v">
                <p:oleObj spid="_x0000_s8364" r:id="rId9" imgW="1459865" imgH="431800" progId="Equation.3">
                  <p:embed/>
                </p:oleObj>
              </mc:Choice>
              <mc:Fallback>
                <p:oleObj r:id="rId9" imgW="1459865" imgH="431800" progId="Equation.3">
                  <p:embed/>
                  <p:pic>
                    <p:nvPicPr>
                      <p:cNvPr id="0" name="图片 3107"/>
                      <p:cNvPicPr/>
                      <p:nvPr/>
                    </p:nvPicPr>
                    <p:blipFill>
                      <a:blip r:embed="rId10"/>
                      <a:stretch>
                        <a:fillRect/>
                      </a:stretch>
                    </p:blipFill>
                    <p:spPr>
                      <a:xfrm>
                        <a:off x="7077075" y="3900805"/>
                        <a:ext cx="2197100" cy="646113"/>
                      </a:xfrm>
                      <a:prstGeom prst="rect">
                        <a:avLst/>
                      </a:prstGeom>
                      <a:noFill/>
                      <a:ln w="38100">
                        <a:noFill/>
                        <a:miter/>
                      </a:ln>
                    </p:spPr>
                  </p:pic>
                </p:oleObj>
              </mc:Fallback>
            </mc:AlternateContent>
          </a:graphicData>
        </a:graphic>
      </p:graphicFrame>
      <p:graphicFrame>
        <p:nvGraphicFramePr>
          <p:cNvPr id="54294" name="Object 24"/>
          <p:cNvGraphicFramePr>
            <a:graphicFrameLocks noChangeAspect="1"/>
          </p:cNvGraphicFramePr>
          <p:nvPr/>
        </p:nvGraphicFramePr>
        <p:xfrm>
          <a:off x="9400858" y="3900488"/>
          <a:ext cx="1727200" cy="674687"/>
        </p:xfrm>
        <a:graphic>
          <a:graphicData uri="http://schemas.openxmlformats.org/presentationml/2006/ole">
            <mc:AlternateContent xmlns:mc="http://schemas.openxmlformats.org/markup-compatibility/2006">
              <mc:Choice xmlns:v="urn:schemas-microsoft-com:vml" Requires="v">
                <p:oleObj spid="_x0000_s8365" r:id="rId11" imgW="1091565" imgH="431800" progId="Equation.3">
                  <p:embed/>
                </p:oleObj>
              </mc:Choice>
              <mc:Fallback>
                <p:oleObj r:id="rId11" imgW="1091565" imgH="431800" progId="Equation.3">
                  <p:embed/>
                  <p:pic>
                    <p:nvPicPr>
                      <p:cNvPr id="0" name="图片 3109"/>
                      <p:cNvPicPr/>
                      <p:nvPr/>
                    </p:nvPicPr>
                    <p:blipFill>
                      <a:blip r:embed="rId12"/>
                      <a:stretch>
                        <a:fillRect/>
                      </a:stretch>
                    </p:blipFill>
                    <p:spPr>
                      <a:xfrm>
                        <a:off x="9400858" y="3900488"/>
                        <a:ext cx="1727200" cy="674687"/>
                      </a:xfrm>
                      <a:prstGeom prst="rect">
                        <a:avLst/>
                      </a:prstGeom>
                      <a:noFill/>
                      <a:ln w="38100">
                        <a:noFill/>
                        <a:miter/>
                      </a:ln>
                    </p:spPr>
                  </p:pic>
                </p:oleObj>
              </mc:Fallback>
            </mc:AlternateContent>
          </a:graphicData>
        </a:graphic>
      </p:graphicFrame>
      <p:graphicFrame>
        <p:nvGraphicFramePr>
          <p:cNvPr id="54299" name="Object 29"/>
          <p:cNvGraphicFramePr>
            <a:graphicFrameLocks noChangeAspect="1"/>
          </p:cNvGraphicFramePr>
          <p:nvPr/>
        </p:nvGraphicFramePr>
        <p:xfrm>
          <a:off x="2269332" y="5151120"/>
          <a:ext cx="3072130" cy="600075"/>
        </p:xfrm>
        <a:graphic>
          <a:graphicData uri="http://schemas.openxmlformats.org/presentationml/2006/ole">
            <mc:AlternateContent xmlns:mc="http://schemas.openxmlformats.org/markup-compatibility/2006">
              <mc:Choice xmlns:v="urn:schemas-microsoft-com:vml" Requires="v">
                <p:oleObj spid="_x0000_s8366" r:id="rId13" imgW="2197100" imgH="431800" progId="Equation.3">
                  <p:embed/>
                </p:oleObj>
              </mc:Choice>
              <mc:Fallback>
                <p:oleObj r:id="rId13" imgW="2197100" imgH="431800" progId="Equation.3">
                  <p:embed/>
                  <p:pic>
                    <p:nvPicPr>
                      <p:cNvPr id="0" name="图片 3112"/>
                      <p:cNvPicPr/>
                      <p:nvPr/>
                    </p:nvPicPr>
                    <p:blipFill>
                      <a:blip r:embed="rId14"/>
                      <a:stretch>
                        <a:fillRect/>
                      </a:stretch>
                    </p:blipFill>
                    <p:spPr>
                      <a:xfrm>
                        <a:off x="2269332" y="5151120"/>
                        <a:ext cx="3072130" cy="600075"/>
                      </a:xfrm>
                      <a:prstGeom prst="rect">
                        <a:avLst/>
                      </a:prstGeom>
                      <a:noFill/>
                      <a:ln w="38100">
                        <a:noFill/>
                        <a:miter/>
                      </a:ln>
                    </p:spPr>
                  </p:pic>
                </p:oleObj>
              </mc:Fallback>
            </mc:AlternateContent>
          </a:graphicData>
        </a:graphic>
      </p:graphicFrame>
      <p:sp>
        <p:nvSpPr>
          <p:cNvPr id="6" name="右箭头 5"/>
          <p:cNvSpPr/>
          <p:nvPr/>
        </p:nvSpPr>
        <p:spPr>
          <a:xfrm>
            <a:off x="5518150" y="5217795"/>
            <a:ext cx="514985" cy="424815"/>
          </a:xfrm>
          <a:prstGeom prst="rightArrow">
            <a:avLst/>
          </a:prstGeom>
          <a:noFill/>
          <a:ln>
            <a:solidFill>
              <a:srgbClr val="000099"/>
            </a:solidFill>
          </a:ln>
          <a:extLst>
            <a:ext uri="{909E8E84-426E-40DD-AFC4-6F175D3DCCD1}">
              <a14:hiddenFill xmlns:a14="http://schemas.microsoft.com/office/drawing/2010/main">
                <a:solidFill>
                  <a:srgbClr val="92D050"/>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7" name="文本框 6"/>
          <p:cNvSpPr txBox="1"/>
          <p:nvPr/>
        </p:nvSpPr>
        <p:spPr>
          <a:xfrm>
            <a:off x="6050915" y="5246370"/>
            <a:ext cx="1097280" cy="368300"/>
          </a:xfrm>
          <a:prstGeom prst="rect">
            <a:avLst/>
          </a:prstGeom>
          <a:noFill/>
        </p:spPr>
        <p:txBody>
          <a:bodyPr wrap="none" rtlCol="0" anchor="t">
            <a:spAutoFit/>
          </a:bodyPr>
          <a:lstStyle/>
          <a:p>
            <a:r>
              <a:rPr lang="zh-CN" altLang="en-US" b="1" kern="0" noProof="0">
                <a:ln>
                  <a:noFill/>
                </a:ln>
                <a:effectLst/>
                <a:uLnTx/>
                <a:uFillTx/>
                <a:latin typeface="Times New Roman" panose="02020603050405020304" pitchFamily="18" charset="0"/>
                <a:cs typeface="Times New Roman" panose="02020603050405020304" pitchFamily="18" charset="0"/>
                <a:sym typeface="+mn-ea"/>
              </a:rPr>
              <a:t>支持向量</a:t>
            </a:r>
            <a:endParaRPr lang="zh-CN" altLang="en-US"/>
          </a:p>
        </p:txBody>
      </p:sp>
      <p:sp>
        <p:nvSpPr>
          <p:cNvPr id="8" name="右箭头 7"/>
          <p:cNvSpPr/>
          <p:nvPr/>
        </p:nvSpPr>
        <p:spPr>
          <a:xfrm>
            <a:off x="7131050" y="5220970"/>
            <a:ext cx="514985" cy="424815"/>
          </a:xfrm>
          <a:prstGeom prst="rightArrow">
            <a:avLst/>
          </a:prstGeom>
          <a:noFill/>
          <a:ln>
            <a:solidFill>
              <a:srgbClr val="000099"/>
            </a:solidFill>
          </a:ln>
          <a:extLst>
            <a:ext uri="{909E8E84-426E-40DD-AFC4-6F175D3DCCD1}">
              <a14:hiddenFill xmlns:a14="http://schemas.microsoft.com/office/drawing/2010/main">
                <a:solidFill>
                  <a:srgbClr val="92D050"/>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graphicFrame>
        <p:nvGraphicFramePr>
          <p:cNvPr id="10" name="对象 9"/>
          <p:cNvGraphicFramePr/>
          <p:nvPr/>
        </p:nvGraphicFramePr>
        <p:xfrm>
          <a:off x="7700010" y="5147945"/>
          <a:ext cx="1548130" cy="591820"/>
        </p:xfrm>
        <a:graphic>
          <a:graphicData uri="http://schemas.openxmlformats.org/presentationml/2006/ole">
            <mc:AlternateContent xmlns:mc="http://schemas.openxmlformats.org/markup-compatibility/2006">
              <mc:Choice xmlns:v="urn:schemas-microsoft-com:vml" Requires="v">
                <p:oleObj spid="_x0000_s8367" r:id="rId15" imgW="1079500" imgH="431800" progId="Equation.KSEE3">
                  <p:embed/>
                </p:oleObj>
              </mc:Choice>
              <mc:Fallback>
                <p:oleObj r:id="rId15" imgW="1079500" imgH="431800" progId="Equation.KSEE3">
                  <p:embed/>
                  <p:pic>
                    <p:nvPicPr>
                      <p:cNvPr id="0" name="图片 10"/>
                      <p:cNvPicPr/>
                      <p:nvPr/>
                    </p:nvPicPr>
                    <p:blipFill>
                      <a:blip r:embed="rId16"/>
                      <a:stretch>
                        <a:fillRect/>
                      </a:stretch>
                    </p:blipFill>
                    <p:spPr>
                      <a:xfrm>
                        <a:off x="7700010" y="5147945"/>
                        <a:ext cx="1548130" cy="591820"/>
                      </a:xfrm>
                      <a:prstGeom prst="rect">
                        <a:avLst/>
                      </a:prstGeom>
                    </p:spPr>
                  </p:pic>
                </p:oleObj>
              </mc:Fallback>
            </mc:AlternateContent>
          </a:graphicData>
        </a:graphic>
      </p:graphicFrame>
      <p:graphicFrame>
        <p:nvGraphicFramePr>
          <p:cNvPr id="55314" name="Object 24"/>
          <p:cNvGraphicFramePr>
            <a:graphicFrameLocks noChangeAspect="1"/>
          </p:cNvGraphicFramePr>
          <p:nvPr/>
        </p:nvGraphicFramePr>
        <p:xfrm>
          <a:off x="3969385" y="5751195"/>
          <a:ext cx="2254250" cy="953770"/>
        </p:xfrm>
        <a:graphic>
          <a:graphicData uri="http://schemas.openxmlformats.org/presentationml/2006/ole">
            <mc:AlternateContent xmlns:mc="http://schemas.openxmlformats.org/markup-compatibility/2006">
              <mc:Choice xmlns:v="urn:schemas-microsoft-com:vml" Requires="v">
                <p:oleObj spid="_x0000_s8368" r:id="rId17" imgW="1548765" imgH="660400" progId="Equation.3">
                  <p:embed/>
                </p:oleObj>
              </mc:Choice>
              <mc:Fallback>
                <p:oleObj r:id="rId17" imgW="1548765" imgH="660400" progId="Equation.3">
                  <p:embed/>
                  <p:pic>
                    <p:nvPicPr>
                      <p:cNvPr id="0" name="图片 3111"/>
                      <p:cNvPicPr/>
                      <p:nvPr/>
                    </p:nvPicPr>
                    <p:blipFill>
                      <a:blip r:embed="rId18"/>
                      <a:stretch>
                        <a:fillRect/>
                      </a:stretch>
                    </p:blipFill>
                    <p:spPr>
                      <a:xfrm>
                        <a:off x="3969385" y="5751195"/>
                        <a:ext cx="2254250" cy="953770"/>
                      </a:xfrm>
                      <a:prstGeom prst="rect">
                        <a:avLst/>
                      </a:prstGeom>
                      <a:solidFill>
                        <a:schemeClr val="accent4">
                          <a:lumMod val="20000"/>
                          <a:lumOff val="80000"/>
                        </a:schemeClr>
                      </a:solidFill>
                      <a:ln w="38100">
                        <a:noFill/>
                        <a:miter/>
                      </a:ln>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5.4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支持向量机（</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Support Vector Machine</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a:t>
            </a: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590851"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eaLnBrk="1" hangingPunct="1">
              <a:lnSpc>
                <a:spcPct val="150000"/>
              </a:lnSpc>
              <a:buFont typeface="Wingdings" panose="05000000000000000000" charset="0"/>
              <a:buNone/>
            </a:pP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2</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非线性可分与核函数</a:t>
            </a:r>
          </a:p>
        </p:txBody>
      </p:sp>
      <p:sp>
        <p:nvSpPr>
          <p:cNvPr id="162819" name="Rectangle 3"/>
          <p:cNvSpPr>
            <a:spLocks noGrp="1" noChangeArrowheads="1"/>
          </p:cNvSpPr>
          <p:nvPr/>
        </p:nvSpPr>
        <p:spPr>
          <a:xfrm>
            <a:off x="626110" y="1732280"/>
            <a:ext cx="10616565" cy="4323080"/>
          </a:xfrm>
          <a:prstGeom prst="rect">
            <a:avLst/>
          </a:prstGeom>
          <a:noFill/>
          <a:ln w="9525">
            <a:solidFill>
              <a:srgbClr val="808080"/>
            </a:solidFill>
          </a:ln>
          <a:extLst>
            <a:ext uri="{909E8E84-426E-40DD-AFC4-6F175D3DCCD1}">
              <a14:hiddenFill xmlns:a14="http://schemas.microsoft.com/office/drawing/2010/main">
                <a:gradFill rotWithShape="0">
                  <a:gsLst>
                    <a:gs pos="0">
                      <a:srgbClr val="CCFFFF"/>
                    </a:gs>
                    <a:gs pos="50000">
                      <a:schemeClr val="bg1"/>
                    </a:gs>
                    <a:gs pos="100000">
                      <a:srgbClr val="CCFFFF"/>
                    </a:gs>
                  </a:gsLst>
                  <a:lin ang="5400000" scaled="1"/>
                </a:gradFill>
              </a14:hiddenFill>
            </a:ext>
          </a:extLst>
        </p:spPr>
        <p:txBody>
          <a:bodyPr vert="horz" wrap="square" lIns="91440" tIns="45720" rIns="91440" bIns="45720" numCol="1" anchor="t" anchorCtr="0" compatLnSpc="1"/>
          <a:lstStyle>
            <a:lvl1pPr marL="469900" indent="-469900" algn="just" rtl="0" fontAlgn="base">
              <a:lnSpc>
                <a:spcPct val="120000"/>
              </a:lnSpc>
              <a:spcBef>
                <a:spcPct val="3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0" indent="0">
              <a:lnSpc>
                <a:spcPct val="105000"/>
              </a:lnSpc>
              <a:spcBef>
                <a:spcPct val="5000"/>
              </a:spcBef>
              <a:buNone/>
            </a:pPr>
            <a:r>
              <a:rPr lang="en-US" altLang="zh-CN" sz="2400" b="1" kern="0" noProof="0">
                <a:ln>
                  <a:noFill/>
                </a:ln>
                <a:effectLst/>
                <a:uLnTx/>
                <a:uFillTx/>
                <a:latin typeface="Times New Roman" panose="02020603050405020304" pitchFamily="18" charset="0"/>
                <a:cs typeface="Times New Roman" panose="02020603050405020304" pitchFamily="18" charset="0"/>
                <a:sym typeface="+mn-ea"/>
              </a:rPr>
              <a:t>SVM</a:t>
            </a:r>
            <a:r>
              <a:rPr lang="zh-CN" altLang="en-US" sz="2400" b="1" kern="0" noProof="0">
                <a:ln>
                  <a:noFill/>
                </a:ln>
                <a:effectLst/>
                <a:uLnTx/>
                <a:uFillTx/>
                <a:latin typeface="Times New Roman" panose="02020603050405020304" pitchFamily="18" charset="0"/>
                <a:cs typeface="Times New Roman" panose="02020603050405020304" pitchFamily="18" charset="0"/>
                <a:sym typeface="+mn-ea"/>
              </a:rPr>
              <a:t>优化目标转化成</a:t>
            </a:r>
            <a:endParaRPr lang="zh-CN" altLang="en-US" sz="2400" b="1" kern="0" noProof="0">
              <a:ln>
                <a:noFill/>
              </a:ln>
              <a:effectLst/>
              <a:uLnTx/>
              <a:uFillTx/>
              <a:latin typeface="Times New Roman" panose="02020603050405020304" pitchFamily="18" charset="0"/>
              <a:cs typeface="Times New Roman" panose="02020603050405020304" pitchFamily="18" charset="0"/>
            </a:endParaRPr>
          </a:p>
          <a:p>
            <a:pPr marL="0" marR="0" lvl="0" indent="0" algn="just" defTabSz="914400" rtl="0" eaLnBrk="1" fontAlgn="base" latinLnBrk="0" hangingPunct="1">
              <a:lnSpc>
                <a:spcPct val="110000"/>
              </a:lnSpc>
              <a:spcBef>
                <a:spcPct val="30000"/>
              </a:spcBef>
              <a:spcAft>
                <a:spcPct val="0"/>
              </a:spcAft>
              <a:buClr>
                <a:schemeClr val="accent2"/>
              </a:buClr>
              <a:buSzTx/>
              <a:buFont typeface="Wingdings" panose="05000000000000000000" pitchFamily="2" charset="2"/>
              <a:buNone/>
              <a:defRPr/>
            </a:pPr>
            <a:r>
              <a:rPr lang="zh-CN" altLang="en-US" sz="2400" b="1" dirty="0">
                <a:solidFill>
                  <a:srgbClr val="0000CC"/>
                </a:solidFill>
                <a:latin typeface="Times New Roman" panose="02020603050405020304" pitchFamily="18" charset="0"/>
                <a:ea typeface="楷体_GB2312" pitchFamily="49" charset="-122"/>
                <a:sym typeface="+mn-ea"/>
              </a:rPr>
              <a:t> </a:t>
            </a:r>
            <a:r>
              <a:rPr lang="en-US" altLang="zh-CN" sz="2400" b="1" dirty="0">
                <a:solidFill>
                  <a:srgbClr val="0000CC"/>
                </a:solidFill>
                <a:latin typeface="Times New Roman" panose="02020603050405020304" pitchFamily="18" charset="0"/>
                <a:ea typeface="楷体_GB2312" pitchFamily="49" charset="-122"/>
                <a:sym typeface="+mn-ea"/>
              </a:rPr>
              <a:t>		</a:t>
            </a:r>
          </a:p>
          <a:p>
            <a:pPr marL="0" indent="0">
              <a:lnSpc>
                <a:spcPct val="105000"/>
              </a:lnSpc>
              <a:spcBef>
                <a:spcPct val="5000"/>
              </a:spcBef>
              <a:buNone/>
            </a:pPr>
            <a:endParaRPr lang="en-US" altLang="zh-CN" sz="2400" b="1" i="1" dirty="0">
              <a:solidFill>
                <a:srgbClr val="0000CC"/>
              </a:solidFill>
              <a:latin typeface="Times New Roman" panose="02020603050405020304" pitchFamily="18" charset="0"/>
              <a:ea typeface="楷体_GB2312" pitchFamily="49" charset="-122"/>
              <a:sym typeface="+mn-ea"/>
            </a:endParaRPr>
          </a:p>
          <a:p>
            <a:pPr marL="0" indent="0">
              <a:lnSpc>
                <a:spcPct val="105000"/>
              </a:lnSpc>
              <a:spcBef>
                <a:spcPct val="5000"/>
              </a:spcBef>
              <a:buNone/>
            </a:pPr>
            <a:endParaRPr lang="zh-CN" altLang="en-US" sz="2400" b="1" kern="0" noProof="0">
              <a:ln>
                <a:noFill/>
              </a:ln>
              <a:solidFill>
                <a:schemeClr val="tx1"/>
              </a:solidFill>
              <a:effectLst/>
              <a:uLnTx/>
              <a:uFillTx/>
              <a:latin typeface="Times New Roman" panose="02020603050405020304" pitchFamily="18" charset="0"/>
              <a:cs typeface="Times New Roman" panose="02020603050405020304" pitchFamily="18" charset="0"/>
              <a:sym typeface="+mn-ea"/>
            </a:endParaRPr>
          </a:p>
          <a:p>
            <a:pPr marL="0" indent="0">
              <a:lnSpc>
                <a:spcPct val="105000"/>
              </a:lnSpc>
              <a:spcBef>
                <a:spcPct val="5000"/>
              </a:spcBef>
              <a:buNone/>
            </a:pPr>
            <a:endParaRPr lang="zh-CN" altLang="en-US" sz="2400" b="1" kern="0" noProof="0">
              <a:ln>
                <a:noFill/>
              </a:ln>
              <a:solidFill>
                <a:schemeClr val="tx1"/>
              </a:solidFill>
              <a:effectLst/>
              <a:uLnTx/>
              <a:uFillTx/>
              <a:latin typeface="Times New Roman" panose="02020603050405020304" pitchFamily="18" charset="0"/>
              <a:cs typeface="Times New Roman" panose="02020603050405020304" pitchFamily="18" charset="0"/>
              <a:sym typeface="+mn-ea"/>
            </a:endParaRPr>
          </a:p>
          <a:p>
            <a:pPr marL="0" indent="0">
              <a:lnSpc>
                <a:spcPct val="105000"/>
              </a:lnSpc>
              <a:spcBef>
                <a:spcPct val="5000"/>
              </a:spcBef>
              <a:buNone/>
            </a:pPr>
            <a:endParaRPr lang="zh-CN" altLang="en-US" sz="2400" b="1" kern="0" noProof="0">
              <a:ln>
                <a:noFill/>
              </a:ln>
              <a:effectLst/>
              <a:uLnTx/>
              <a:uFillTx/>
              <a:latin typeface="Times New Roman" panose="02020603050405020304" pitchFamily="18" charset="0"/>
              <a:cs typeface="Times New Roman" panose="02020603050405020304" pitchFamily="18" charset="0"/>
              <a:sym typeface="+mn-ea"/>
            </a:endParaRPr>
          </a:p>
          <a:p>
            <a:pPr marL="0" algn="just">
              <a:lnSpc>
                <a:spcPct val="105000"/>
              </a:lnSpc>
              <a:spcBef>
                <a:spcPct val="5000"/>
              </a:spcBef>
              <a:buSzTx/>
              <a:buNone/>
            </a:pPr>
            <a:r>
              <a:rPr lang="en-US" altLang="zh-CN" sz="2400" b="1" kern="0" noProof="0">
                <a:ln>
                  <a:noFill/>
                </a:ln>
                <a:effectLst/>
                <a:uLnTx/>
                <a:uFillTx/>
                <a:latin typeface="Times New Roman" panose="02020603050405020304" pitchFamily="18" charset="0"/>
                <a:cs typeface="Times New Roman" panose="02020603050405020304" pitchFamily="18" charset="0"/>
                <a:sym typeface="+mn-ea"/>
              </a:rPr>
              <a:t>高维空间上的分类判别函数</a:t>
            </a:r>
            <a:endParaRPr lang="en-US" altLang="zh-CN" sz="2400" b="1" kern="0" noProof="0">
              <a:ln>
                <a:noFill/>
              </a:ln>
              <a:solidFill>
                <a:schemeClr val="tx1"/>
              </a:solidFill>
              <a:effectLst/>
              <a:uLnTx/>
              <a:uFillTx/>
              <a:latin typeface="Times New Roman" panose="02020603050405020304" pitchFamily="18" charset="0"/>
              <a:cs typeface="Times New Roman" panose="02020603050405020304" pitchFamily="18" charset="0"/>
            </a:endParaRPr>
          </a:p>
          <a:p>
            <a:pPr marL="0" indent="0">
              <a:lnSpc>
                <a:spcPct val="105000"/>
              </a:lnSpc>
              <a:spcBef>
                <a:spcPct val="5000"/>
              </a:spcBef>
              <a:buNone/>
            </a:pPr>
            <a:endParaRPr lang="zh-CN" altLang="en-US" sz="2400" b="1" kern="0" noProof="0">
              <a:ln>
                <a:noFill/>
              </a:ln>
              <a:solidFill>
                <a:schemeClr val="tx1"/>
              </a:solidFill>
              <a:effectLst/>
              <a:uLnTx/>
              <a:uFillTx/>
              <a:latin typeface="Times New Roman" panose="02020603050405020304" pitchFamily="18" charset="0"/>
              <a:cs typeface="Times New Roman" panose="02020603050405020304" pitchFamily="18" charset="0"/>
              <a:sym typeface="+mn-ea"/>
            </a:endParaRPr>
          </a:p>
        </p:txBody>
      </p:sp>
      <p:graphicFrame>
        <p:nvGraphicFramePr>
          <p:cNvPr id="54297" name="Object 27"/>
          <p:cNvGraphicFramePr>
            <a:graphicFrameLocks noChangeAspect="1"/>
          </p:cNvGraphicFramePr>
          <p:nvPr/>
        </p:nvGraphicFramePr>
        <p:xfrm>
          <a:off x="2269173" y="2159000"/>
          <a:ext cx="4157980" cy="717550"/>
        </p:xfrm>
        <a:graphic>
          <a:graphicData uri="http://schemas.openxmlformats.org/presentationml/2006/ole">
            <mc:AlternateContent xmlns:mc="http://schemas.openxmlformats.org/markup-compatibility/2006">
              <mc:Choice xmlns:v="urn:schemas-microsoft-com:vml" Requires="v">
                <p:oleObj spid="_x0000_s9322" r:id="rId4" imgW="2602865" imgH="444500" progId="Equation.3">
                  <p:embed/>
                </p:oleObj>
              </mc:Choice>
              <mc:Fallback>
                <p:oleObj r:id="rId4" imgW="2602865" imgH="444500" progId="Equation.3">
                  <p:embed/>
                  <p:pic>
                    <p:nvPicPr>
                      <p:cNvPr id="0" name="图片 3113"/>
                      <p:cNvPicPr/>
                      <p:nvPr/>
                    </p:nvPicPr>
                    <p:blipFill>
                      <a:blip r:embed="rId5"/>
                      <a:stretch>
                        <a:fillRect/>
                      </a:stretch>
                    </p:blipFill>
                    <p:spPr>
                      <a:xfrm>
                        <a:off x="2269173" y="2159000"/>
                        <a:ext cx="4157980" cy="717550"/>
                      </a:xfrm>
                      <a:prstGeom prst="rect">
                        <a:avLst/>
                      </a:prstGeom>
                      <a:noFill/>
                      <a:ln w="38100">
                        <a:noFill/>
                        <a:miter/>
                      </a:ln>
                    </p:spPr>
                  </p:pic>
                </p:oleObj>
              </mc:Fallback>
            </mc:AlternateContent>
          </a:graphicData>
        </a:graphic>
      </p:graphicFrame>
      <p:graphicFrame>
        <p:nvGraphicFramePr>
          <p:cNvPr id="55314" name="Object 24"/>
          <p:cNvGraphicFramePr>
            <a:graphicFrameLocks noChangeAspect="1"/>
          </p:cNvGraphicFramePr>
          <p:nvPr/>
        </p:nvGraphicFramePr>
        <p:xfrm>
          <a:off x="7884160" y="2040890"/>
          <a:ext cx="2254250" cy="953770"/>
        </p:xfrm>
        <a:graphic>
          <a:graphicData uri="http://schemas.openxmlformats.org/presentationml/2006/ole">
            <mc:AlternateContent xmlns:mc="http://schemas.openxmlformats.org/markup-compatibility/2006">
              <mc:Choice xmlns:v="urn:schemas-microsoft-com:vml" Requires="v">
                <p:oleObj spid="_x0000_s9323" r:id="rId6" imgW="1548765" imgH="660400" progId="Equation.3">
                  <p:embed/>
                </p:oleObj>
              </mc:Choice>
              <mc:Fallback>
                <p:oleObj r:id="rId6" imgW="1548765" imgH="660400" progId="Equation.3">
                  <p:embed/>
                  <p:pic>
                    <p:nvPicPr>
                      <p:cNvPr id="0" name="图片 3111"/>
                      <p:cNvPicPr/>
                      <p:nvPr/>
                    </p:nvPicPr>
                    <p:blipFill>
                      <a:blip r:embed="rId7"/>
                      <a:stretch>
                        <a:fillRect/>
                      </a:stretch>
                    </p:blipFill>
                    <p:spPr>
                      <a:xfrm>
                        <a:off x="7884160" y="2040890"/>
                        <a:ext cx="2254250" cy="953770"/>
                      </a:xfrm>
                      <a:prstGeom prst="rect">
                        <a:avLst/>
                      </a:prstGeom>
                      <a:solidFill>
                        <a:schemeClr val="accent4">
                          <a:lumMod val="20000"/>
                          <a:lumOff val="80000"/>
                        </a:schemeClr>
                      </a:solidFill>
                      <a:ln w="38100">
                        <a:noFill/>
                        <a:miter/>
                      </a:ln>
                    </p:spPr>
                  </p:pic>
                </p:oleObj>
              </mc:Fallback>
            </mc:AlternateContent>
          </a:graphicData>
        </a:graphic>
      </p:graphicFrame>
      <p:graphicFrame>
        <p:nvGraphicFramePr>
          <p:cNvPr id="57353" name="Object 7"/>
          <p:cNvGraphicFramePr>
            <a:graphicFrameLocks noChangeAspect="1"/>
          </p:cNvGraphicFramePr>
          <p:nvPr/>
        </p:nvGraphicFramePr>
        <p:xfrm>
          <a:off x="2269490" y="3365500"/>
          <a:ext cx="4608513" cy="728663"/>
        </p:xfrm>
        <a:graphic>
          <a:graphicData uri="http://schemas.openxmlformats.org/presentationml/2006/ole">
            <mc:AlternateContent xmlns:mc="http://schemas.openxmlformats.org/markup-compatibility/2006">
              <mc:Choice xmlns:v="urn:schemas-microsoft-com:vml" Requires="v">
                <p:oleObj spid="_x0000_s9324" r:id="rId8" imgW="2819400" imgH="444500" progId="Equation.3">
                  <p:embed/>
                </p:oleObj>
              </mc:Choice>
              <mc:Fallback>
                <p:oleObj r:id="rId8" imgW="2819400" imgH="444500" progId="Equation.3">
                  <p:embed/>
                  <p:pic>
                    <p:nvPicPr>
                      <p:cNvPr id="0" name="图片 3115"/>
                      <p:cNvPicPr/>
                      <p:nvPr/>
                    </p:nvPicPr>
                    <p:blipFill>
                      <a:blip r:embed="rId9"/>
                      <a:stretch>
                        <a:fillRect/>
                      </a:stretch>
                    </p:blipFill>
                    <p:spPr>
                      <a:xfrm>
                        <a:off x="2269490" y="3365500"/>
                        <a:ext cx="4608513" cy="728663"/>
                      </a:xfrm>
                      <a:prstGeom prst="rect">
                        <a:avLst/>
                      </a:prstGeom>
                      <a:noFill/>
                      <a:ln w="38100">
                        <a:noFill/>
                        <a:miter/>
                      </a:ln>
                    </p:spPr>
                  </p:pic>
                </p:oleObj>
              </mc:Fallback>
            </mc:AlternateContent>
          </a:graphicData>
        </a:graphic>
      </p:graphicFrame>
      <p:sp>
        <p:nvSpPr>
          <p:cNvPr id="2" name="右箭头 1"/>
          <p:cNvSpPr/>
          <p:nvPr/>
        </p:nvSpPr>
        <p:spPr>
          <a:xfrm rot="5400000">
            <a:off x="4079665" y="2928830"/>
            <a:ext cx="450000" cy="424815"/>
          </a:xfrm>
          <a:prstGeom prst="rightArrow">
            <a:avLst/>
          </a:prstGeom>
          <a:noFill/>
          <a:ln>
            <a:solidFill>
              <a:srgbClr val="000099"/>
            </a:solidFill>
          </a:ln>
          <a:extLst>
            <a:ext uri="{909E8E84-426E-40DD-AFC4-6F175D3DCCD1}">
              <a14:hiddenFill xmlns:a14="http://schemas.microsoft.com/office/drawing/2010/main">
                <a:solidFill>
                  <a:srgbClr val="92D050"/>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9" name="文本框 8"/>
          <p:cNvSpPr txBox="1"/>
          <p:nvPr/>
        </p:nvSpPr>
        <p:spPr>
          <a:xfrm>
            <a:off x="4717415" y="2924810"/>
            <a:ext cx="1102360" cy="381635"/>
          </a:xfrm>
          <a:prstGeom prst="rect">
            <a:avLst/>
          </a:prstGeom>
          <a:noFill/>
        </p:spPr>
        <p:txBody>
          <a:bodyPr wrap="none" rtlCol="0" anchor="t">
            <a:spAutoFit/>
          </a:bodyPr>
          <a:lstStyle/>
          <a:p>
            <a:pPr marL="0" indent="0">
              <a:lnSpc>
                <a:spcPct val="105000"/>
              </a:lnSpc>
              <a:spcBef>
                <a:spcPct val="5000"/>
              </a:spcBef>
              <a:buNone/>
            </a:pPr>
            <a:r>
              <a:rPr lang="zh-CN" altLang="fr-FR" b="1" dirty="0">
                <a:solidFill>
                  <a:srgbClr val="0000CC"/>
                </a:solidFill>
                <a:latin typeface="Times New Roman" panose="02020603050405020304" pitchFamily="18" charset="0"/>
                <a:ea typeface="楷体_GB2312" pitchFamily="49" charset="-122"/>
                <a:sym typeface="+mn-ea"/>
              </a:rPr>
              <a:t>高维空间</a:t>
            </a:r>
            <a:endParaRPr lang="zh-CN" altLang="en-US"/>
          </a:p>
        </p:txBody>
      </p:sp>
      <p:graphicFrame>
        <p:nvGraphicFramePr>
          <p:cNvPr id="57358" name="Object 12"/>
          <p:cNvGraphicFramePr>
            <a:graphicFrameLocks noChangeAspect="1"/>
          </p:cNvGraphicFramePr>
          <p:nvPr/>
        </p:nvGraphicFramePr>
        <p:xfrm>
          <a:off x="2269491" y="4793139"/>
          <a:ext cx="3000375" cy="1178560"/>
        </p:xfrm>
        <a:graphic>
          <a:graphicData uri="http://schemas.openxmlformats.org/presentationml/2006/ole">
            <mc:AlternateContent xmlns:mc="http://schemas.openxmlformats.org/markup-compatibility/2006">
              <mc:Choice xmlns:v="urn:schemas-microsoft-com:vml" Requires="v">
                <p:oleObj spid="_x0000_s9325" r:id="rId10" imgW="1663700" imgH="660400" progId="Equation.3">
                  <p:embed/>
                </p:oleObj>
              </mc:Choice>
              <mc:Fallback>
                <p:oleObj r:id="rId10" imgW="1663700" imgH="660400" progId="Equation.3">
                  <p:embed/>
                  <p:pic>
                    <p:nvPicPr>
                      <p:cNvPr id="0" name="图片 3114"/>
                      <p:cNvPicPr/>
                      <p:nvPr/>
                    </p:nvPicPr>
                    <p:blipFill>
                      <a:blip r:embed="rId11"/>
                      <a:stretch>
                        <a:fillRect/>
                      </a:stretch>
                    </p:blipFill>
                    <p:spPr>
                      <a:xfrm>
                        <a:off x="2269491" y="4793139"/>
                        <a:ext cx="3000375" cy="1178560"/>
                      </a:xfrm>
                      <a:prstGeom prst="rect">
                        <a:avLst/>
                      </a:prstGeom>
                      <a:noFill/>
                      <a:ln w="38100">
                        <a:noFill/>
                        <a:miter/>
                      </a:ln>
                    </p:spPr>
                  </p:pic>
                </p:oleObj>
              </mc:Fallback>
            </mc:AlternateContent>
          </a:graphicData>
        </a:graphic>
      </p:graphicFrame>
      <p:graphicFrame>
        <p:nvGraphicFramePr>
          <p:cNvPr id="12" name="表格 11"/>
          <p:cNvGraphicFramePr>
            <a:graphicFrameLocks noGrp="1"/>
          </p:cNvGraphicFramePr>
          <p:nvPr>
            <p:custDataLst>
              <p:tags r:id="rId2"/>
            </p:custDataLst>
          </p:nvPr>
        </p:nvGraphicFramePr>
        <p:xfrm>
          <a:off x="6156325" y="4011295"/>
          <a:ext cx="5071110" cy="2036445"/>
        </p:xfrm>
        <a:graphic>
          <a:graphicData uri="http://schemas.openxmlformats.org/drawingml/2006/table">
            <a:tbl>
              <a:tblPr firstRow="1" bandRow="1">
                <a:tableStyleId>{5C22544A-7EE6-4342-B048-85BDC9FD1C3A}</a:tableStyleId>
              </a:tblPr>
              <a:tblGrid>
                <a:gridCol w="1779905">
                  <a:extLst>
                    <a:ext uri="{9D8B030D-6E8A-4147-A177-3AD203B41FA5}">
                      <a16:colId xmlns:a16="http://schemas.microsoft.com/office/drawing/2014/main" val="20000"/>
                    </a:ext>
                  </a:extLst>
                </a:gridCol>
                <a:gridCol w="3291205">
                  <a:extLst>
                    <a:ext uri="{9D8B030D-6E8A-4147-A177-3AD203B41FA5}">
                      <a16:colId xmlns:a16="http://schemas.microsoft.com/office/drawing/2014/main" val="20001"/>
                    </a:ext>
                  </a:extLst>
                </a:gridCol>
              </a:tblGrid>
              <a:tr h="426720">
                <a:tc>
                  <a:txBody>
                    <a:bodyPr/>
                    <a:lstStyle/>
                    <a:p>
                      <a:pPr algn="ct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核函数名称</a:t>
                      </a:r>
                    </a:p>
                  </a:txBody>
                  <a:tcPr marT="60960" marB="60960" anchor="ctr" anchorCtr="1"/>
                </a:tc>
                <a:tc>
                  <a:txBody>
                    <a:bodyPr/>
                    <a:lstStyle/>
                    <a:p>
                      <a:pPr algn="ct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损失函数定义</a:t>
                      </a:r>
                    </a:p>
                  </a:txBody>
                  <a:tcPr marT="60960" marB="60960" anchor="ctr" anchorCtr="1"/>
                </a:tc>
                <a:extLst>
                  <a:ext uri="{0D108BD9-81ED-4DB2-BD59-A6C34878D82A}">
                    <a16:rowId xmlns:a16="http://schemas.microsoft.com/office/drawing/2014/main" val="10000"/>
                  </a:ext>
                </a:extLst>
              </a:tr>
              <a:tr h="457200">
                <a:tc>
                  <a:txBody>
                    <a:bodyPr/>
                    <a:lstStyle/>
                    <a:p>
                      <a:pPr algn="ctr"/>
                      <a:r>
                        <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rPr>
                        <a:t>多项式核函数</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nchor="ctr" anchorCtr="1"/>
                </a:tc>
                <a:tc>
                  <a:txBody>
                    <a:bodyPr/>
                    <a:lstStyle/>
                    <a:p>
                      <a:pPr algn="ctr"/>
                      <a:r>
                        <a:rPr lang="de-DE" altLang="zh-CN" sz="2000" b="0" i="1" dirty="0">
                          <a:solidFill>
                            <a:schemeClr val="tx1"/>
                          </a:solidFill>
                          <a:latin typeface="Times New Roman" panose="02020603050405020304" pitchFamily="18" charset="0"/>
                          <a:ea typeface="楷体_GB2312" pitchFamily="49" charset="-122"/>
                          <a:sym typeface="+mn-ea"/>
                        </a:rPr>
                        <a:t>K</a:t>
                      </a:r>
                      <a:r>
                        <a:rPr lang="de-DE" altLang="zh-CN" sz="2000" b="0" dirty="0">
                          <a:solidFill>
                            <a:schemeClr val="tx1"/>
                          </a:solidFill>
                          <a:latin typeface="Times New Roman" panose="02020603050405020304" pitchFamily="18" charset="0"/>
                          <a:ea typeface="楷体_GB2312" pitchFamily="49" charset="-122"/>
                          <a:sym typeface="+mn-ea"/>
                        </a:rPr>
                        <a:t>(</a:t>
                      </a:r>
                      <a:r>
                        <a:rPr lang="de-DE" altLang="zh-CN" sz="2000" b="0" i="1" dirty="0">
                          <a:solidFill>
                            <a:schemeClr val="tx1"/>
                          </a:solidFill>
                          <a:latin typeface="Times New Roman" panose="02020603050405020304" pitchFamily="18" charset="0"/>
                          <a:ea typeface="楷体_GB2312" pitchFamily="49" charset="-122"/>
                          <a:sym typeface="+mn-ea"/>
                        </a:rPr>
                        <a:t>x</a:t>
                      </a:r>
                      <a:r>
                        <a:rPr lang="de-DE" altLang="zh-CN" sz="2000" b="0" dirty="0">
                          <a:solidFill>
                            <a:schemeClr val="tx1"/>
                          </a:solidFill>
                          <a:latin typeface="Times New Roman" panose="02020603050405020304" pitchFamily="18" charset="0"/>
                          <a:ea typeface="楷体_GB2312" pitchFamily="49" charset="-122"/>
                          <a:sym typeface="+mn-ea"/>
                        </a:rPr>
                        <a:t> , </a:t>
                      </a:r>
                      <a:r>
                        <a:rPr lang="de-DE" altLang="zh-CN" sz="2000" b="0" i="1" dirty="0">
                          <a:solidFill>
                            <a:schemeClr val="tx1"/>
                          </a:solidFill>
                          <a:latin typeface="Times New Roman" panose="02020603050405020304" pitchFamily="18" charset="0"/>
                          <a:ea typeface="楷体_GB2312" pitchFamily="49" charset="-122"/>
                          <a:sym typeface="+mn-ea"/>
                        </a:rPr>
                        <a:t>x</a:t>
                      </a:r>
                      <a:r>
                        <a:rPr lang="de-DE" altLang="zh-CN" sz="2000" b="0" i="1" baseline="-25000" dirty="0">
                          <a:solidFill>
                            <a:schemeClr val="tx1"/>
                          </a:solidFill>
                          <a:latin typeface="Times New Roman" panose="02020603050405020304" pitchFamily="18" charset="0"/>
                          <a:ea typeface="楷体_GB2312" pitchFamily="49" charset="-122"/>
                          <a:sym typeface="+mn-ea"/>
                        </a:rPr>
                        <a:t>i</a:t>
                      </a:r>
                      <a:r>
                        <a:rPr lang="de-DE" altLang="zh-CN" sz="2000" b="0" dirty="0">
                          <a:solidFill>
                            <a:schemeClr val="tx1"/>
                          </a:solidFill>
                          <a:latin typeface="Times New Roman" panose="02020603050405020304" pitchFamily="18" charset="0"/>
                          <a:ea typeface="楷体_GB2312" pitchFamily="49" charset="-122"/>
                          <a:sym typeface="+mn-ea"/>
                        </a:rPr>
                        <a:t>)=[ ( </a:t>
                      </a:r>
                      <a:r>
                        <a:rPr lang="de-DE" altLang="zh-CN" sz="2000" b="0" i="1" dirty="0">
                          <a:solidFill>
                            <a:schemeClr val="tx1"/>
                          </a:solidFill>
                          <a:latin typeface="Times New Roman" panose="02020603050405020304" pitchFamily="18" charset="0"/>
                          <a:ea typeface="楷体_GB2312" pitchFamily="49" charset="-122"/>
                          <a:sym typeface="+mn-ea"/>
                        </a:rPr>
                        <a:t>x</a:t>
                      </a:r>
                      <a:r>
                        <a:rPr lang="de-DE" altLang="zh-CN" sz="2000" b="0" dirty="0">
                          <a:solidFill>
                            <a:schemeClr val="tx1"/>
                          </a:solidFill>
                          <a:latin typeface="Times New Roman" panose="02020603050405020304" pitchFamily="18" charset="0"/>
                          <a:ea typeface="楷体_GB2312" pitchFamily="49" charset="-122"/>
                          <a:sym typeface="+mn-ea"/>
                        </a:rPr>
                        <a:t> · </a:t>
                      </a:r>
                      <a:r>
                        <a:rPr lang="de-DE" altLang="zh-CN" sz="2000" b="0" i="1" dirty="0">
                          <a:solidFill>
                            <a:schemeClr val="tx1"/>
                          </a:solidFill>
                          <a:latin typeface="Times New Roman" panose="02020603050405020304" pitchFamily="18" charset="0"/>
                          <a:ea typeface="楷体_GB2312" pitchFamily="49" charset="-122"/>
                          <a:sym typeface="+mn-ea"/>
                        </a:rPr>
                        <a:t>x</a:t>
                      </a:r>
                      <a:r>
                        <a:rPr lang="de-DE" altLang="zh-CN" sz="2000" b="0" i="1" baseline="-25000" dirty="0">
                          <a:solidFill>
                            <a:schemeClr val="tx1"/>
                          </a:solidFill>
                          <a:latin typeface="Times New Roman" panose="02020603050405020304" pitchFamily="18" charset="0"/>
                          <a:ea typeface="楷体_GB2312" pitchFamily="49" charset="-122"/>
                          <a:sym typeface="+mn-ea"/>
                        </a:rPr>
                        <a:t>i</a:t>
                      </a:r>
                      <a:r>
                        <a:rPr lang="de-DE" altLang="zh-CN" sz="2000" b="0" dirty="0">
                          <a:solidFill>
                            <a:schemeClr val="tx1"/>
                          </a:solidFill>
                          <a:latin typeface="Times New Roman" panose="02020603050405020304" pitchFamily="18" charset="0"/>
                          <a:ea typeface="楷体_GB2312" pitchFamily="49" charset="-122"/>
                          <a:sym typeface="+mn-ea"/>
                        </a:rPr>
                        <a:t> ) + 1 ]</a:t>
                      </a:r>
                      <a:r>
                        <a:rPr lang="de-DE" altLang="zh-CN" sz="2000" b="0" i="1" baseline="30000" dirty="0">
                          <a:solidFill>
                            <a:schemeClr val="tx1"/>
                          </a:solidFill>
                          <a:latin typeface="Times New Roman" panose="02020603050405020304" pitchFamily="18" charset="0"/>
                          <a:ea typeface="楷体_GB2312" pitchFamily="49" charset="-122"/>
                          <a:sym typeface="+mn-ea"/>
                        </a:rPr>
                        <a:t>d</a:t>
                      </a:r>
                      <a:endParaRPr lang="de-DE" altLang="zh-CN" sz="2000" b="0" i="1" baseline="30000" dirty="0">
                        <a:solidFill>
                          <a:schemeClr val="tx1"/>
                        </a:solidFill>
                        <a:latin typeface="Times New Roman" panose="02020603050405020304" pitchFamily="18" charset="0"/>
                        <a:ea typeface="楷体_GB2312" pitchFamily="49" charset="-122"/>
                        <a:cs typeface="Times New Roman" panose="02020603050405020304" pitchFamily="18" charset="0"/>
                        <a:sym typeface="+mn-ea"/>
                      </a:endParaRPr>
                    </a:p>
                  </a:txBody>
                  <a:tcPr marT="60960" marB="60960" anchor="ctr" anchorCtr="1"/>
                </a:tc>
                <a:extLst>
                  <a:ext uri="{0D108BD9-81ED-4DB2-BD59-A6C34878D82A}">
                    <a16:rowId xmlns:a16="http://schemas.microsoft.com/office/drawing/2014/main" val="10001"/>
                  </a:ext>
                </a:extLst>
              </a:tr>
              <a:tr h="601980">
                <a:tc>
                  <a:txBody>
                    <a:bodyPr/>
                    <a:lstStyle/>
                    <a:p>
                      <a:pPr algn="ctr" fontAlgn="auto">
                        <a:buClrTx/>
                        <a:buSzTx/>
                        <a:buFontTx/>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rPr>
                        <a:t>径向基核函数</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nchor="ctr" anchorCtr="1"/>
                </a:tc>
                <a:tc>
                  <a:txBody>
                    <a:bodyPr/>
                    <a:lstStyle/>
                    <a:p>
                      <a:pPr algn="ctr"/>
                      <a:endParaRPr lang="zh-CN" altLang="en-US" sz="2000" i="1" dirty="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nchor="ctr" anchorCtr="1"/>
                </a:tc>
                <a:extLst>
                  <a:ext uri="{0D108BD9-81ED-4DB2-BD59-A6C34878D82A}">
                    <a16:rowId xmlns:a16="http://schemas.microsoft.com/office/drawing/2014/main" val="10002"/>
                  </a:ext>
                </a:extLst>
              </a:tr>
              <a:tr h="550545">
                <a:tc>
                  <a:txBody>
                    <a:bodyPr/>
                    <a:lstStyle/>
                    <a:p>
                      <a:pPr algn="ctr" fontAlgn="auto">
                        <a:buClrTx/>
                        <a:buSzTx/>
                        <a:buFontTx/>
                      </a:pPr>
                      <a:r>
                        <a:rPr lang="en-US" altLang="zh-CN" sz="2000" i="1" dirty="0">
                          <a:latin typeface="Times New Roman" panose="02020603050405020304" pitchFamily="18" charset="0"/>
                          <a:ea typeface="黑体" panose="02010609060101010101" pitchFamily="49" charset="-122"/>
                          <a:cs typeface="Times New Roman" panose="02020603050405020304" pitchFamily="18" charset="0"/>
                          <a:sym typeface="+mn-ea"/>
                        </a:rPr>
                        <a:t>S</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ea"/>
                        </a:rPr>
                        <a:t>型核函数</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nchor="ctr" anchorCtr="1"/>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altLang="zh-CN" sz="2000" b="0" i="1" dirty="0">
                          <a:solidFill>
                            <a:schemeClr val="tx1"/>
                          </a:solidFill>
                          <a:latin typeface="Times New Roman" panose="02020603050405020304" pitchFamily="18" charset="0"/>
                          <a:ea typeface="楷体_GB2312" pitchFamily="49" charset="-122"/>
                          <a:sym typeface="+mn-ea"/>
                        </a:rPr>
                        <a:t>K</a:t>
                      </a:r>
                      <a:r>
                        <a:rPr lang="en-US" altLang="zh-CN" sz="2000" b="0" dirty="0">
                          <a:solidFill>
                            <a:schemeClr val="tx1"/>
                          </a:solidFill>
                          <a:latin typeface="Times New Roman" panose="02020603050405020304" pitchFamily="18" charset="0"/>
                          <a:ea typeface="楷体_GB2312" pitchFamily="49" charset="-122"/>
                          <a:sym typeface="+mn-ea"/>
                        </a:rPr>
                        <a:t>(</a:t>
                      </a:r>
                      <a:r>
                        <a:rPr lang="en-US" altLang="zh-CN" sz="2000" b="0" i="1" dirty="0">
                          <a:solidFill>
                            <a:schemeClr val="tx1"/>
                          </a:solidFill>
                          <a:latin typeface="Times New Roman" panose="02020603050405020304" pitchFamily="18" charset="0"/>
                          <a:ea typeface="楷体_GB2312" pitchFamily="49" charset="-122"/>
                          <a:sym typeface="+mn-ea"/>
                        </a:rPr>
                        <a:t>x</a:t>
                      </a:r>
                      <a:r>
                        <a:rPr lang="en-US" altLang="zh-CN" sz="2000" b="0" dirty="0">
                          <a:solidFill>
                            <a:schemeClr val="tx1"/>
                          </a:solidFill>
                          <a:latin typeface="Times New Roman" panose="02020603050405020304" pitchFamily="18" charset="0"/>
                          <a:ea typeface="楷体_GB2312" pitchFamily="49" charset="-122"/>
                          <a:sym typeface="+mn-ea"/>
                        </a:rPr>
                        <a:t> , </a:t>
                      </a:r>
                      <a:r>
                        <a:rPr lang="en-US" altLang="zh-CN" sz="2000" b="0" i="1" dirty="0">
                          <a:solidFill>
                            <a:schemeClr val="tx1"/>
                          </a:solidFill>
                          <a:latin typeface="Times New Roman" panose="02020603050405020304" pitchFamily="18" charset="0"/>
                          <a:ea typeface="楷体_GB2312" pitchFamily="49" charset="-122"/>
                          <a:sym typeface="+mn-ea"/>
                        </a:rPr>
                        <a:t>x</a:t>
                      </a:r>
                      <a:r>
                        <a:rPr lang="en-US" altLang="zh-CN" sz="2000" b="0" i="1" baseline="-25000" dirty="0">
                          <a:solidFill>
                            <a:schemeClr val="tx1"/>
                          </a:solidFill>
                          <a:latin typeface="Times New Roman" panose="02020603050405020304" pitchFamily="18" charset="0"/>
                          <a:ea typeface="楷体_GB2312" pitchFamily="49" charset="-122"/>
                          <a:sym typeface="+mn-ea"/>
                        </a:rPr>
                        <a:t>i</a:t>
                      </a:r>
                      <a:r>
                        <a:rPr lang="en-US" altLang="zh-CN" sz="2000" b="0" dirty="0">
                          <a:solidFill>
                            <a:schemeClr val="tx1"/>
                          </a:solidFill>
                          <a:latin typeface="Times New Roman" panose="02020603050405020304" pitchFamily="18" charset="0"/>
                          <a:ea typeface="楷体_GB2312" pitchFamily="49" charset="-122"/>
                          <a:sym typeface="+mn-ea"/>
                        </a:rPr>
                        <a:t>)=tanh( </a:t>
                      </a:r>
                      <a:r>
                        <a:rPr lang="en-US" altLang="zh-CN" sz="2000" b="0" i="1" dirty="0">
                          <a:solidFill>
                            <a:schemeClr val="tx1"/>
                          </a:solidFill>
                          <a:latin typeface="Times New Roman" panose="02020603050405020304" pitchFamily="18" charset="0"/>
                          <a:ea typeface="楷体_GB2312" pitchFamily="49" charset="-122"/>
                          <a:sym typeface="+mn-ea"/>
                        </a:rPr>
                        <a:t>v</a:t>
                      </a:r>
                      <a:r>
                        <a:rPr lang="en-US" altLang="zh-CN" sz="2000" b="0" dirty="0">
                          <a:solidFill>
                            <a:schemeClr val="tx1"/>
                          </a:solidFill>
                          <a:latin typeface="Times New Roman" panose="02020603050405020304" pitchFamily="18" charset="0"/>
                          <a:ea typeface="楷体_GB2312" pitchFamily="49" charset="-122"/>
                          <a:sym typeface="+mn-ea"/>
                        </a:rPr>
                        <a:t> ( </a:t>
                      </a:r>
                      <a:r>
                        <a:rPr lang="en-US" altLang="zh-CN" sz="2000" b="0" i="1" dirty="0">
                          <a:solidFill>
                            <a:schemeClr val="tx1"/>
                          </a:solidFill>
                          <a:latin typeface="Times New Roman" panose="02020603050405020304" pitchFamily="18" charset="0"/>
                          <a:ea typeface="楷体_GB2312" pitchFamily="49" charset="-122"/>
                          <a:sym typeface="+mn-ea"/>
                        </a:rPr>
                        <a:t>x</a:t>
                      </a:r>
                      <a:r>
                        <a:rPr lang="en-US" altLang="zh-CN" sz="2000" b="0" dirty="0">
                          <a:solidFill>
                            <a:schemeClr val="tx1"/>
                          </a:solidFill>
                          <a:latin typeface="Times New Roman" panose="02020603050405020304" pitchFamily="18" charset="0"/>
                          <a:ea typeface="楷体_GB2312" pitchFamily="49" charset="-122"/>
                          <a:sym typeface="+mn-ea"/>
                        </a:rPr>
                        <a:t> · </a:t>
                      </a:r>
                      <a:r>
                        <a:rPr lang="en-US" altLang="zh-CN" sz="2000" b="0" i="1" dirty="0">
                          <a:solidFill>
                            <a:schemeClr val="tx1"/>
                          </a:solidFill>
                          <a:latin typeface="Times New Roman" panose="02020603050405020304" pitchFamily="18" charset="0"/>
                          <a:ea typeface="楷体_GB2312" pitchFamily="49" charset="-122"/>
                          <a:sym typeface="+mn-ea"/>
                        </a:rPr>
                        <a:t>x</a:t>
                      </a:r>
                      <a:r>
                        <a:rPr lang="en-US" altLang="zh-CN" sz="2000" b="0" i="1" baseline="-25000" dirty="0">
                          <a:solidFill>
                            <a:schemeClr val="tx1"/>
                          </a:solidFill>
                          <a:latin typeface="Times New Roman" panose="02020603050405020304" pitchFamily="18" charset="0"/>
                          <a:ea typeface="楷体_GB2312" pitchFamily="49" charset="-122"/>
                          <a:sym typeface="+mn-ea"/>
                        </a:rPr>
                        <a:t>i</a:t>
                      </a:r>
                      <a:r>
                        <a:rPr lang="en-US" altLang="zh-CN" sz="2000" b="0" dirty="0">
                          <a:solidFill>
                            <a:schemeClr val="tx1"/>
                          </a:solidFill>
                          <a:latin typeface="Times New Roman" panose="02020603050405020304" pitchFamily="18" charset="0"/>
                          <a:ea typeface="楷体_GB2312" pitchFamily="49" charset="-122"/>
                          <a:sym typeface="+mn-ea"/>
                        </a:rPr>
                        <a:t> ) + </a:t>
                      </a:r>
                      <a:r>
                        <a:rPr lang="en-US" altLang="zh-CN" sz="2000" b="0" i="1" dirty="0">
                          <a:solidFill>
                            <a:schemeClr val="tx1"/>
                          </a:solidFill>
                          <a:latin typeface="Times New Roman" panose="02020603050405020304" pitchFamily="18" charset="0"/>
                          <a:ea typeface="楷体_GB2312" pitchFamily="49" charset="-122"/>
                          <a:sym typeface="+mn-ea"/>
                        </a:rPr>
                        <a:t>C</a:t>
                      </a:r>
                      <a:r>
                        <a:rPr lang="en-US" altLang="zh-CN" sz="2000" b="0" dirty="0">
                          <a:solidFill>
                            <a:schemeClr val="tx1"/>
                          </a:solidFill>
                          <a:latin typeface="Times New Roman" panose="02020603050405020304" pitchFamily="18" charset="0"/>
                          <a:ea typeface="楷体_GB2312" pitchFamily="49" charset="-122"/>
                          <a:sym typeface="+mn-ea"/>
                        </a:rPr>
                        <a:t>)</a:t>
                      </a:r>
                      <a:endParaRPr lang="en-US" altLang="zh-CN" sz="2000" b="0" dirty="0">
                        <a:solidFill>
                          <a:schemeClr val="tx1"/>
                        </a:solidFill>
                        <a:latin typeface="Times New Roman" panose="02020603050405020304" pitchFamily="18" charset="0"/>
                        <a:ea typeface="楷体_GB2312" pitchFamily="49" charset="-122"/>
                        <a:cs typeface="Times New Roman" panose="02020603050405020304" pitchFamily="18" charset="0"/>
                        <a:sym typeface="+mn-ea"/>
                      </a:endParaRPr>
                    </a:p>
                  </a:txBody>
                  <a:tcPr marT="60960" marB="60960" anchor="ctr" anchorCtr="1"/>
                </a:tc>
                <a:extLst>
                  <a:ext uri="{0D108BD9-81ED-4DB2-BD59-A6C34878D82A}">
                    <a16:rowId xmlns:a16="http://schemas.microsoft.com/office/drawing/2014/main" val="10003"/>
                  </a:ext>
                </a:extLst>
              </a:tr>
            </a:tbl>
          </a:graphicData>
        </a:graphic>
      </p:graphicFrame>
      <p:graphicFrame>
        <p:nvGraphicFramePr>
          <p:cNvPr id="13" name="对象 12"/>
          <p:cNvGraphicFramePr/>
          <p:nvPr/>
        </p:nvGraphicFramePr>
        <p:xfrm>
          <a:off x="8108315" y="4829810"/>
          <a:ext cx="2951480" cy="757555"/>
        </p:xfrm>
        <a:graphic>
          <a:graphicData uri="http://schemas.openxmlformats.org/presentationml/2006/ole">
            <mc:AlternateContent xmlns:mc="http://schemas.openxmlformats.org/markup-compatibility/2006">
              <mc:Choice xmlns:v="urn:schemas-microsoft-com:vml" Requires="v">
                <p:oleObj spid="_x0000_s9326" r:id="rId12" imgW="2440940" imgH="743585" progId="Equation.KSEE3">
                  <p:embed/>
                </p:oleObj>
              </mc:Choice>
              <mc:Fallback>
                <p:oleObj r:id="rId12" imgW="2440940" imgH="743585" progId="Equation.KSEE3">
                  <p:embed/>
                  <p:pic>
                    <p:nvPicPr>
                      <p:cNvPr id="0" name="图片 13"/>
                      <p:cNvPicPr/>
                      <p:nvPr/>
                    </p:nvPicPr>
                    <p:blipFill>
                      <a:blip r:embed="rId13"/>
                      <a:stretch>
                        <a:fillRect/>
                      </a:stretch>
                    </p:blipFill>
                    <p:spPr>
                      <a:xfrm>
                        <a:off x="8108315" y="4829810"/>
                        <a:ext cx="2951480" cy="757555"/>
                      </a:xfrm>
                      <a:prstGeom prst="rect">
                        <a:avLst/>
                      </a:prstGeom>
                    </p:spPr>
                  </p:pic>
                </p:oleObj>
              </mc:Fallback>
            </mc:AlternateContent>
          </a:graphicData>
        </a:graphic>
      </p:graphicFrame>
      <p:sp>
        <p:nvSpPr>
          <p:cNvPr id="15" name="矩形 14"/>
          <p:cNvSpPr/>
          <p:nvPr/>
        </p:nvSpPr>
        <p:spPr>
          <a:xfrm>
            <a:off x="8041672" y="3605554"/>
            <a:ext cx="1452880" cy="398780"/>
          </a:xfrm>
          <a:prstGeom prst="rect">
            <a:avLst/>
          </a:prstGeom>
        </p:spPr>
        <p:txBody>
          <a:bodyPr wrap="none">
            <a:spAutoFit/>
          </a:bodyPr>
          <a:lstStyle/>
          <a:p>
            <a:r>
              <a:rPr lang="zh-CN" altLang="en-US" sz="2000" dirty="0">
                <a:latin typeface="黑体" panose="02010609060101010101" pitchFamily="49" charset="-122"/>
                <a:ea typeface="黑体" panose="02010609060101010101" pitchFamily="49" charset="-122"/>
              </a:rPr>
              <a:t>常用核函数</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3295103" y="4085268"/>
            <a:ext cx="5718175" cy="595313"/>
          </a:xfrm>
          <a:prstGeom prst="rect">
            <a:avLst/>
          </a:prstGeom>
          <a:solidFill>
            <a:srgbClr val="FF6600"/>
          </a:solidFill>
          <a:ln w="6350">
            <a:solidFill>
              <a:schemeClr val="tx1"/>
            </a:solidFill>
            <a:miter lim="800000"/>
          </a:ln>
          <a:effectLst/>
        </p:spPr>
        <p:txBody>
          <a:bodyPr wrap="none" anchor="ctr">
            <a:spAutoFit/>
          </a:bodyPr>
          <a:lstStyle/>
          <a:p>
            <a:pPr>
              <a:defRPr/>
            </a:pPr>
            <a:endParaRPr lang="zh-CN" altLang="en-US"/>
          </a:p>
        </p:txBody>
      </p:sp>
      <p:sp>
        <p:nvSpPr>
          <p:cNvPr id="8" name="Rectangle 4"/>
          <p:cNvSpPr txBox="1"/>
          <p:nvPr/>
        </p:nvSpPr>
        <p:spPr>
          <a:xfrm>
            <a:off x="3295103" y="1510130"/>
            <a:ext cx="6364287" cy="461962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Wingdings" panose="05000000000000000000" pitchFamily="2" charset="2"/>
              <a:buNone/>
            </a:pPr>
            <a:r>
              <a:rPr lang="en-US" altLang="zh-CN" b="1" dirty="0">
                <a:latin typeface="黑体" panose="02010609060101010101" pitchFamily="49" charset="-122"/>
                <a:sym typeface="+mn-ea"/>
              </a:rPr>
              <a:t>5.1   </a:t>
            </a:r>
            <a:r>
              <a:rPr lang="zh-CN" altLang="en-US" b="1" dirty="0">
                <a:latin typeface="黑体" panose="02010609060101010101" pitchFamily="49" charset="-122"/>
                <a:sym typeface="+mn-ea"/>
              </a:rPr>
              <a:t>概述</a:t>
            </a:r>
            <a:endParaRPr lang="zh-CN" altLang="en-US" b="1" dirty="0">
              <a:latin typeface="黑体" panose="02010609060101010101" pitchFamily="49" charset="-122"/>
            </a:endParaRPr>
          </a:p>
          <a:p>
            <a:pPr>
              <a:lnSpc>
                <a:spcPct val="120000"/>
              </a:lnSpc>
              <a:buFont typeface="Wingdings" panose="05000000000000000000" pitchFamily="2" charset="2"/>
              <a:buNone/>
            </a:pPr>
            <a:r>
              <a:rPr lang="en-US" altLang="zh-CN" b="1" dirty="0">
                <a:latin typeface="黑体" panose="02010609060101010101" pitchFamily="49" charset="-122"/>
                <a:sym typeface="+mn-ea"/>
              </a:rPr>
              <a:t>5.2   </a:t>
            </a:r>
            <a:r>
              <a:rPr lang="zh-CN" altLang="en-US" b="1" dirty="0">
                <a:latin typeface="黑体" panose="02010609060101010101" pitchFamily="49" charset="-122"/>
                <a:sym typeface="+mn-ea"/>
              </a:rPr>
              <a:t>线性回归</a:t>
            </a:r>
            <a:endParaRPr lang="en-US" altLang="zh-CN" b="1" dirty="0">
              <a:latin typeface="黑体" panose="02010609060101010101" pitchFamily="49" charset="-122"/>
            </a:endParaRPr>
          </a:p>
          <a:p>
            <a:pPr>
              <a:lnSpc>
                <a:spcPct val="120000"/>
              </a:lnSpc>
              <a:buFont typeface="Wingdings" panose="05000000000000000000" pitchFamily="2" charset="2"/>
              <a:buNone/>
            </a:pPr>
            <a:r>
              <a:rPr lang="en-US" altLang="zh-CN" b="1" dirty="0">
                <a:latin typeface="黑体" panose="02010609060101010101" pitchFamily="49" charset="-122"/>
                <a:sym typeface="+mn-ea"/>
              </a:rPr>
              <a:t>5.3   </a:t>
            </a:r>
            <a:r>
              <a:rPr lang="zh-CN" altLang="en-US" b="1" dirty="0">
                <a:latin typeface="黑体" panose="02010609060101010101" pitchFamily="49" charset="-122"/>
                <a:sym typeface="+mn-ea"/>
              </a:rPr>
              <a:t>决策树学习</a:t>
            </a:r>
            <a:endParaRPr lang="zh-CN" altLang="en-US" b="1" dirty="0">
              <a:latin typeface="黑体" panose="02010609060101010101" pitchFamily="49" charset="-122"/>
            </a:endParaRPr>
          </a:p>
          <a:p>
            <a:pPr>
              <a:lnSpc>
                <a:spcPct val="120000"/>
              </a:lnSpc>
              <a:buFont typeface="Wingdings" panose="05000000000000000000" pitchFamily="2" charset="2"/>
              <a:buNone/>
            </a:pPr>
            <a:r>
              <a:rPr lang="en-US" altLang="zh-CN" b="1" dirty="0">
                <a:latin typeface="黑体" panose="02010609060101010101" pitchFamily="49" charset="-122"/>
                <a:sym typeface="+mn-ea"/>
              </a:rPr>
              <a:t>5.4	 </a:t>
            </a:r>
            <a:r>
              <a:rPr lang="zh-CN" altLang="en-US" b="1" dirty="0">
                <a:latin typeface="黑体" panose="02010609060101010101" pitchFamily="49" charset="-122"/>
                <a:sym typeface="+mn-ea"/>
              </a:rPr>
              <a:t>支持向量机</a:t>
            </a:r>
            <a:endParaRPr lang="zh-CN" altLang="en-US" b="1" dirty="0">
              <a:latin typeface="黑体" panose="02010609060101010101" pitchFamily="49" charset="-122"/>
            </a:endParaRPr>
          </a:p>
          <a:p>
            <a:pPr>
              <a:lnSpc>
                <a:spcPct val="120000"/>
              </a:lnSpc>
              <a:buFont typeface="Wingdings" panose="05000000000000000000" pitchFamily="2" charset="2"/>
              <a:buNone/>
            </a:pPr>
            <a:r>
              <a:rPr lang="en-US" altLang="zh-CN" b="1" dirty="0">
                <a:latin typeface="黑体" panose="02010609060101010101" pitchFamily="49" charset="-122"/>
                <a:sym typeface="+mn-ea"/>
              </a:rPr>
              <a:t>5.5	 </a:t>
            </a:r>
            <a:r>
              <a:rPr lang="zh-CN" altLang="en-US" b="1" dirty="0">
                <a:latin typeface="黑体" panose="02010609060101010101" pitchFamily="49" charset="-122"/>
                <a:sym typeface="+mn-ea"/>
              </a:rPr>
              <a:t>集成学习</a:t>
            </a:r>
            <a:endParaRPr lang="en-US" altLang="zh-CN" b="1" dirty="0">
              <a:latin typeface="黑体" panose="02010609060101010101" pitchFamily="49" charset="-122"/>
            </a:endParaRPr>
          </a:p>
        </p:txBody>
      </p:sp>
      <p:sp>
        <p:nvSpPr>
          <p:cNvPr id="519171" name="Rectangle 3"/>
          <p:cNvSpPr>
            <a:spLocks noGrp="1"/>
          </p:cNvSpPr>
          <p:nvPr>
            <p:ph type="title"/>
          </p:nvPr>
        </p:nvSpPr>
        <p:spPr>
          <a:xfrm>
            <a:off x="2846936" y="608177"/>
            <a:ext cx="6300787" cy="649288"/>
          </a:xfrm>
        </p:spPr>
        <p:txBody>
          <a:bodyPr>
            <a:normAutofit fontScale="90000"/>
          </a:bodyPr>
          <a:lstStyle/>
          <a:p>
            <a:pPr algn="ctr">
              <a:defRPr/>
            </a:pPr>
            <a:r>
              <a:rPr lang="zh-CN" altLang="en-US" sz="4000">
                <a:solidFill>
                  <a:srgbClr val="800000"/>
                </a:solidFill>
                <a:effectLst>
                  <a:outerShdw blurRad="38100" dist="38100" dir="2700000" algn="tl">
                    <a:srgbClr val="C0C0C0"/>
                  </a:outerShdw>
                </a:effectLst>
                <a:ea typeface="华文隶书" panose="02010800040101010101" pitchFamily="2" charset="-122"/>
              </a:rPr>
              <a:t>主 要 内 容</a:t>
            </a:r>
          </a:p>
        </p:txBody>
      </p:sp>
    </p:spTree>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5.5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集成学习（</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Ensemble</a:t>
            </a:r>
            <a:r>
              <a:rPr lang="zh-CN" altLang="en-US"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 </a:t>
            </a:r>
            <a:r>
              <a:rPr lang="en-US" altLang="zh-CN"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Learning</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590851" name="Text Box 3"/>
          <p:cNvSpPr txBox="1">
            <a:spLocks noChangeArrowheads="1"/>
          </p:cNvSpPr>
          <p:nvPr/>
        </p:nvSpPr>
        <p:spPr bwMode="auto">
          <a:xfrm>
            <a:off x="239185" y="962025"/>
            <a:ext cx="11569700" cy="2491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gn="just" eaLnBrk="1" hangingPunct="1">
              <a:lnSpc>
                <a:spcPct val="150000"/>
              </a:lnSpc>
              <a:buFont typeface="Wingdings" panose="05000000000000000000" charset="0"/>
              <a:buChar char="p"/>
            </a:pPr>
            <a:r>
              <a:rPr lang="zh-CN" altLang="en-US" sz="2600" dirty="0">
                <a:sym typeface="+mn-ea"/>
              </a:rPr>
              <a:t>集成学习是指为解决同一问题，先训练出一系列个体学习器（或称弱学习器），然后再根据某种规则把这些个体学习器的学习结果整合到一起，得到比单个个体学习器更好的学习效果。</a:t>
            </a:r>
          </a:p>
          <a:p>
            <a:pPr marL="457200" indent="-457200" algn="just" eaLnBrk="1" hangingPunct="1">
              <a:lnSpc>
                <a:spcPct val="150000"/>
              </a:lnSpc>
              <a:buClrTx/>
              <a:buSzTx/>
              <a:buFont typeface="Wingdings" panose="05000000000000000000" charset="0"/>
              <a:buChar char="p"/>
            </a:pPr>
            <a:r>
              <a:rPr lang="zh-CN" altLang="en-US" sz="2600" dirty="0">
                <a:sym typeface="+mn-ea"/>
              </a:rPr>
              <a:t>包括两大基本问题：（1）个体学习器的构造；（2）个体学习器的合成</a:t>
            </a:r>
            <a:endParaRPr lang="zh-CN" altLang="en-US" sz="2600" b="1" dirty="0">
              <a:solidFill>
                <a:srgbClr val="0000CC"/>
              </a:solidFill>
              <a:latin typeface="Arial" panose="020B0604020202020204" pitchFamily="34" charset="0"/>
              <a:sym typeface="+mn-ea"/>
            </a:endParaRPr>
          </a:p>
        </p:txBody>
      </p:sp>
      <p:grpSp>
        <p:nvGrpSpPr>
          <p:cNvPr id="62471" name="组合 7"/>
          <p:cNvGrpSpPr/>
          <p:nvPr/>
        </p:nvGrpSpPr>
        <p:grpSpPr>
          <a:xfrm>
            <a:off x="2275205" y="3491865"/>
            <a:ext cx="6435090" cy="3171825"/>
            <a:chOff x="0" y="46035"/>
            <a:chExt cx="3286122" cy="1520659"/>
          </a:xfrm>
        </p:grpSpPr>
        <p:sp>
          <p:nvSpPr>
            <p:cNvPr id="9" name="矩形 8"/>
            <p:cNvSpPr/>
            <p:nvPr/>
          </p:nvSpPr>
          <p:spPr>
            <a:xfrm>
              <a:off x="738901" y="46035"/>
              <a:ext cx="747064" cy="274686"/>
            </a:xfrm>
            <a:prstGeom prst="rect">
              <a:avLst/>
            </a:prstGeom>
            <a:noFill/>
            <a:ln w="9525">
              <a:solidFill>
                <a:srgbClr val="0000CC"/>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a:ln>
                    <a:noFill/>
                  </a:ln>
                  <a:solidFill>
                    <a:srgbClr val="0000CC"/>
                  </a:solidFill>
                  <a:effectLst/>
                  <a:uLnTx/>
                  <a:uFillTx/>
                  <a:latin typeface="+mn-lt"/>
                  <a:ea typeface="+mn-ea"/>
                  <a:cs typeface="Times New Roman" panose="02020603050405020304"/>
                </a:rPr>
                <a:t>集成模块</a:t>
              </a:r>
            </a:p>
          </p:txBody>
        </p:sp>
        <p:sp>
          <p:nvSpPr>
            <p:cNvPr id="10" name="矩形 9"/>
            <p:cNvSpPr/>
            <p:nvPr/>
          </p:nvSpPr>
          <p:spPr>
            <a:xfrm>
              <a:off x="0" y="761663"/>
              <a:ext cx="564380" cy="472521"/>
            </a:xfrm>
            <a:prstGeom prst="rect">
              <a:avLst/>
            </a:prstGeom>
            <a:noFill/>
            <a:ln w="9525">
              <a:solidFill>
                <a:srgbClr val="0000CC"/>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a:ln>
                    <a:noFill/>
                  </a:ln>
                  <a:solidFill>
                    <a:srgbClr val="0000CC"/>
                  </a:solidFill>
                  <a:effectLst/>
                  <a:uLnTx/>
                  <a:uFillTx/>
                  <a:latin typeface="+mn-lt"/>
                  <a:ea typeface="+mn-ea"/>
                  <a:cs typeface="Times New Roman" panose="02020603050405020304"/>
                </a:rPr>
                <a:t>个体学</a:t>
              </a:r>
            </a:p>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a:ln>
                    <a:noFill/>
                  </a:ln>
                  <a:solidFill>
                    <a:srgbClr val="0000CC"/>
                  </a:solidFill>
                  <a:effectLst/>
                  <a:uLnTx/>
                  <a:uFillTx/>
                  <a:latin typeface="+mn-lt"/>
                  <a:ea typeface="+mn-ea"/>
                  <a:cs typeface="Times New Roman" panose="02020603050405020304"/>
                </a:rPr>
                <a:t>习器</a:t>
              </a:r>
              <a:r>
                <a:rPr kumimoji="0" lang="en-US" sz="2000" b="1" i="0" u="none" strike="noStrike" kern="100" cap="none" spc="0" normalizeH="0" baseline="0" noProof="0">
                  <a:ln>
                    <a:noFill/>
                  </a:ln>
                  <a:solidFill>
                    <a:srgbClr val="0000CC"/>
                  </a:solidFill>
                  <a:effectLst/>
                  <a:uLnTx/>
                  <a:uFillTx/>
                  <a:latin typeface="+mn-lt"/>
                  <a:ea typeface="+mn-ea"/>
                  <a:cs typeface="Times New Roman" panose="02020603050405020304"/>
                </a:rPr>
                <a:t>1</a:t>
              </a:r>
              <a:endParaRPr kumimoji="0" lang="zh-CN" sz="2000" b="1" i="0" u="none" strike="noStrike" kern="100" cap="none" spc="0" normalizeH="0" baseline="0" noProof="0">
                <a:ln>
                  <a:noFill/>
                </a:ln>
                <a:solidFill>
                  <a:srgbClr val="0000CC"/>
                </a:solidFill>
                <a:effectLst/>
                <a:uLnTx/>
                <a:uFillTx/>
                <a:latin typeface="+mn-lt"/>
                <a:ea typeface="+mn-ea"/>
                <a:cs typeface="Times New Roman" panose="02020603050405020304"/>
              </a:endParaRPr>
            </a:p>
          </p:txBody>
        </p:sp>
        <p:sp>
          <p:nvSpPr>
            <p:cNvPr id="11" name="矩形 10"/>
            <p:cNvSpPr/>
            <p:nvPr/>
          </p:nvSpPr>
          <p:spPr>
            <a:xfrm>
              <a:off x="655212" y="761663"/>
              <a:ext cx="564380" cy="472521"/>
            </a:xfrm>
            <a:prstGeom prst="rect">
              <a:avLst/>
            </a:prstGeom>
            <a:noFill/>
            <a:ln w="9525">
              <a:solidFill>
                <a:srgbClr val="0000CC"/>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a:ln>
                    <a:noFill/>
                  </a:ln>
                  <a:solidFill>
                    <a:srgbClr val="0000CC"/>
                  </a:solidFill>
                  <a:effectLst/>
                  <a:uLnTx/>
                  <a:uFillTx/>
                  <a:latin typeface="+mn-lt"/>
                  <a:ea typeface="+mn-ea"/>
                  <a:cs typeface="Times New Roman" panose="02020603050405020304"/>
                </a:rPr>
                <a:t>个体学</a:t>
              </a:r>
            </a:p>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a:ln>
                    <a:noFill/>
                  </a:ln>
                  <a:solidFill>
                    <a:srgbClr val="0000CC"/>
                  </a:solidFill>
                  <a:effectLst/>
                  <a:uLnTx/>
                  <a:uFillTx/>
                  <a:latin typeface="+mn-lt"/>
                  <a:ea typeface="+mn-ea"/>
                  <a:cs typeface="Times New Roman" panose="02020603050405020304"/>
                </a:rPr>
                <a:t>习器</a:t>
              </a:r>
              <a:r>
                <a:rPr kumimoji="0" lang="en-US" sz="2000" b="1" i="0" u="none" strike="noStrike" kern="100" cap="none" spc="0" normalizeH="0" baseline="0" noProof="0">
                  <a:ln>
                    <a:noFill/>
                  </a:ln>
                  <a:solidFill>
                    <a:srgbClr val="0000CC"/>
                  </a:solidFill>
                  <a:effectLst/>
                  <a:uLnTx/>
                  <a:uFillTx/>
                  <a:latin typeface="+mn-lt"/>
                  <a:ea typeface="+mn-ea"/>
                  <a:cs typeface="Times New Roman" panose="02020603050405020304"/>
                </a:rPr>
                <a:t>2</a:t>
              </a:r>
              <a:endParaRPr kumimoji="0" lang="zh-CN" sz="2000" b="1" i="0" u="none" strike="noStrike" kern="100" cap="none" spc="0" normalizeH="0" baseline="0" noProof="0">
                <a:ln>
                  <a:noFill/>
                </a:ln>
                <a:solidFill>
                  <a:srgbClr val="0000CC"/>
                </a:solidFill>
                <a:effectLst/>
                <a:uLnTx/>
                <a:uFillTx/>
                <a:latin typeface="+mn-lt"/>
                <a:ea typeface="+mn-ea"/>
                <a:cs typeface="Times New Roman" panose="02020603050405020304"/>
              </a:endParaRPr>
            </a:p>
          </p:txBody>
        </p:sp>
        <p:sp>
          <p:nvSpPr>
            <p:cNvPr id="12" name="矩形 11"/>
            <p:cNvSpPr/>
            <p:nvPr/>
          </p:nvSpPr>
          <p:spPr>
            <a:xfrm>
              <a:off x="1661503" y="761663"/>
              <a:ext cx="563360" cy="472521"/>
            </a:xfrm>
            <a:prstGeom prst="rect">
              <a:avLst/>
            </a:prstGeom>
            <a:noFill/>
            <a:ln w="9525">
              <a:solidFill>
                <a:srgbClr val="0000CC"/>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a:ln>
                    <a:noFill/>
                  </a:ln>
                  <a:solidFill>
                    <a:srgbClr val="0000CC"/>
                  </a:solidFill>
                  <a:effectLst/>
                  <a:uLnTx/>
                  <a:uFillTx/>
                  <a:latin typeface="+mn-lt"/>
                  <a:ea typeface="+mn-ea"/>
                  <a:cs typeface="Times New Roman" panose="02020603050405020304"/>
                </a:rPr>
                <a:t>个体学</a:t>
              </a:r>
            </a:p>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a:ln>
                    <a:noFill/>
                  </a:ln>
                  <a:solidFill>
                    <a:srgbClr val="0000CC"/>
                  </a:solidFill>
                  <a:effectLst/>
                  <a:uLnTx/>
                  <a:uFillTx/>
                  <a:latin typeface="+mn-lt"/>
                  <a:ea typeface="+mn-ea"/>
                  <a:cs typeface="Times New Roman" panose="02020603050405020304"/>
                </a:rPr>
                <a:t>习器</a:t>
              </a:r>
              <a:r>
                <a:rPr kumimoji="0" lang="en-US" sz="2000" b="1" i="0" u="none" strike="noStrike" kern="100" cap="none" spc="0" normalizeH="0" baseline="0" noProof="0">
                  <a:ln>
                    <a:noFill/>
                  </a:ln>
                  <a:solidFill>
                    <a:srgbClr val="0000CC"/>
                  </a:solidFill>
                  <a:effectLst/>
                  <a:uLnTx/>
                  <a:uFillTx/>
                  <a:latin typeface="+mn-lt"/>
                  <a:ea typeface="+mn-ea"/>
                  <a:cs typeface="Times New Roman" panose="02020603050405020304"/>
                </a:rPr>
                <a:t>T</a:t>
              </a:r>
              <a:endParaRPr kumimoji="0" lang="zh-CN" sz="2000" b="1" i="0" u="none" strike="noStrike" kern="100" cap="none" spc="0" normalizeH="0" baseline="0" noProof="0">
                <a:ln>
                  <a:noFill/>
                </a:ln>
                <a:solidFill>
                  <a:srgbClr val="0000CC"/>
                </a:solidFill>
                <a:effectLst/>
                <a:uLnTx/>
                <a:uFillTx/>
                <a:latin typeface="+mn-lt"/>
                <a:ea typeface="+mn-ea"/>
                <a:cs typeface="Times New Roman" panose="02020603050405020304"/>
              </a:endParaRPr>
            </a:p>
          </p:txBody>
        </p:sp>
        <p:sp>
          <p:nvSpPr>
            <p:cNvPr id="13" name="矩形 12"/>
            <p:cNvSpPr/>
            <p:nvPr/>
          </p:nvSpPr>
          <p:spPr>
            <a:xfrm>
              <a:off x="1279807" y="846124"/>
              <a:ext cx="327606" cy="273925"/>
            </a:xfrm>
            <a:prstGeom prst="rect">
              <a:avLst/>
            </a:prstGeom>
            <a:noFill/>
            <a:ln w="9525">
              <a:no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a:ln>
                    <a:noFill/>
                  </a:ln>
                  <a:solidFill>
                    <a:schemeClr val="dk1"/>
                  </a:solidFill>
                  <a:effectLst/>
                  <a:uLnTx/>
                  <a:uFillTx/>
                  <a:latin typeface="+mn-lt"/>
                  <a:ea typeface="+mn-ea"/>
                  <a:cs typeface="Times New Roman" panose="02020603050405020304"/>
                </a:rPr>
                <a:t>…</a:t>
              </a:r>
            </a:p>
          </p:txBody>
        </p:sp>
        <p:cxnSp>
          <p:nvCxnSpPr>
            <p:cNvPr id="14" name="直接箭头连接符 13"/>
            <p:cNvCxnSpPr/>
            <p:nvPr/>
          </p:nvCxnSpPr>
          <p:spPr>
            <a:xfrm flipV="1">
              <a:off x="296988" y="320721"/>
              <a:ext cx="742983" cy="440944"/>
            </a:xfrm>
            <a:prstGeom prst="straightConnector1">
              <a:avLst/>
            </a:prstGeom>
            <a:ln w="9525">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1" idx="0"/>
              <a:endCxn id="9" idx="2"/>
            </p:cNvCxnSpPr>
            <p:nvPr/>
          </p:nvCxnSpPr>
          <p:spPr>
            <a:xfrm flipV="1">
              <a:off x="937402" y="320721"/>
              <a:ext cx="175031" cy="440942"/>
            </a:xfrm>
            <a:prstGeom prst="straightConnector1">
              <a:avLst/>
            </a:prstGeom>
            <a:ln w="9525">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flipV="1">
              <a:off x="1219592" y="320721"/>
              <a:ext cx="723591" cy="440944"/>
            </a:xfrm>
            <a:prstGeom prst="straightConnector1">
              <a:avLst/>
            </a:prstGeom>
            <a:ln w="9525">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31179" y="1292008"/>
              <a:ext cx="2027348" cy="274686"/>
            </a:xfrm>
            <a:prstGeom prst="rect">
              <a:avLst/>
            </a:prstGeom>
            <a:noFill/>
            <a:ln w="9525">
              <a:no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dirty="0">
                  <a:ln>
                    <a:noFill/>
                  </a:ln>
                  <a:solidFill>
                    <a:srgbClr val="0000CC"/>
                  </a:solidFill>
                  <a:effectLst/>
                  <a:uLnTx/>
                  <a:uFillTx/>
                  <a:latin typeface="+mn-lt"/>
                  <a:ea typeface="+mn-ea"/>
                  <a:cs typeface="Times New Roman" panose="02020603050405020304"/>
                </a:rPr>
                <a:t>图</a:t>
              </a:r>
              <a:r>
                <a:rPr kumimoji="0" lang="en-US" sz="2000" b="1" i="0" u="none" strike="noStrike" kern="100" cap="none" spc="0" normalizeH="0" baseline="0" noProof="0" dirty="0">
                  <a:ln>
                    <a:noFill/>
                  </a:ln>
                  <a:solidFill>
                    <a:srgbClr val="0000CC"/>
                  </a:solidFill>
                  <a:effectLst/>
                  <a:uLnTx/>
                  <a:uFillTx/>
                  <a:latin typeface="+mn-lt"/>
                  <a:ea typeface="+mn-ea"/>
                  <a:cs typeface="Times New Roman" panose="02020603050405020304"/>
                </a:rPr>
                <a:t>5.11 </a:t>
              </a:r>
              <a:r>
                <a:rPr kumimoji="0" lang="zh-CN" sz="2000" b="1" i="0" u="none" strike="noStrike" kern="100" cap="none" spc="0" normalizeH="0" baseline="0" noProof="0" dirty="0">
                  <a:ln>
                    <a:noFill/>
                  </a:ln>
                  <a:solidFill>
                    <a:srgbClr val="0000CC"/>
                  </a:solidFill>
                  <a:effectLst/>
                  <a:uLnTx/>
                  <a:uFillTx/>
                  <a:latin typeface="+mn-lt"/>
                  <a:ea typeface="+mn-ea"/>
                  <a:cs typeface="Times New Roman" panose="02020603050405020304"/>
                </a:rPr>
                <a:t>集成学习的基本结构</a:t>
              </a:r>
            </a:p>
          </p:txBody>
        </p:sp>
        <p:sp>
          <p:nvSpPr>
            <p:cNvPr id="18" name="矩形 17"/>
            <p:cNvSpPr/>
            <p:nvPr/>
          </p:nvSpPr>
          <p:spPr>
            <a:xfrm>
              <a:off x="2491234" y="128451"/>
              <a:ext cx="794888" cy="384540"/>
            </a:xfrm>
            <a:prstGeom prst="rect">
              <a:avLst/>
            </a:prstGeom>
            <a:noFill/>
            <a:ln w="9525">
              <a:no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dirty="0">
                  <a:ln>
                    <a:noFill/>
                  </a:ln>
                  <a:solidFill>
                    <a:srgbClr val="0000CC"/>
                  </a:solidFill>
                  <a:effectLst/>
                  <a:uLnTx/>
                  <a:uFillTx/>
                  <a:latin typeface="+mn-lt"/>
                  <a:ea typeface="+mn-ea"/>
                  <a:cs typeface="Times New Roman" panose="02020603050405020304"/>
                </a:rPr>
                <a:t>集成策</a:t>
              </a:r>
            </a:p>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dirty="0">
                  <a:ln>
                    <a:noFill/>
                  </a:ln>
                  <a:solidFill>
                    <a:srgbClr val="0000CC"/>
                  </a:solidFill>
                  <a:effectLst/>
                  <a:uLnTx/>
                  <a:uFillTx/>
                  <a:latin typeface="+mn-lt"/>
                  <a:ea typeface="+mn-ea"/>
                  <a:cs typeface="Times New Roman" panose="02020603050405020304"/>
                </a:rPr>
                <a:t>略及权值</a:t>
              </a:r>
            </a:p>
          </p:txBody>
        </p:sp>
        <p:sp>
          <p:nvSpPr>
            <p:cNvPr id="19" name="矩形 18"/>
            <p:cNvSpPr/>
            <p:nvPr/>
          </p:nvSpPr>
          <p:spPr>
            <a:xfrm>
              <a:off x="2491234" y="769272"/>
              <a:ext cx="794888" cy="480130"/>
            </a:xfrm>
            <a:prstGeom prst="rect">
              <a:avLst/>
            </a:prstGeom>
            <a:noFill/>
            <a:ln w="9525">
              <a:no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dirty="0">
                  <a:ln>
                    <a:noFill/>
                  </a:ln>
                  <a:solidFill>
                    <a:srgbClr val="0000CC"/>
                  </a:solidFill>
                  <a:effectLst/>
                  <a:uLnTx/>
                  <a:uFillTx/>
                  <a:latin typeface="+mn-lt"/>
                  <a:ea typeface="+mn-ea"/>
                  <a:cs typeface="Times New Roman" panose="02020603050405020304"/>
                </a:rPr>
                <a:t>训练个</a:t>
              </a:r>
            </a:p>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dirty="0">
                  <a:ln>
                    <a:noFill/>
                  </a:ln>
                  <a:solidFill>
                    <a:srgbClr val="0000CC"/>
                  </a:solidFill>
                  <a:effectLst/>
                  <a:uLnTx/>
                  <a:uFillTx/>
                  <a:latin typeface="+mn-lt"/>
                  <a:ea typeface="+mn-ea"/>
                  <a:cs typeface="Times New Roman" panose="02020603050405020304"/>
                </a:rPr>
                <a:t>体学习器</a:t>
              </a:r>
            </a:p>
          </p:txBody>
        </p:sp>
        <p:sp>
          <p:nvSpPr>
            <p:cNvPr id="20" name="右大括号 19"/>
            <p:cNvSpPr/>
            <p:nvPr/>
          </p:nvSpPr>
          <p:spPr>
            <a:xfrm>
              <a:off x="2301407" y="761663"/>
              <a:ext cx="152067" cy="464912"/>
            </a:xfrm>
            <a:prstGeom prst="rightBrace">
              <a:avLst/>
            </a:prstGeom>
            <a:ln w="9525">
              <a:solidFill>
                <a:srgbClr val="0000CC"/>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tx1"/>
                </a:solidFill>
                <a:effectLst/>
                <a:uLnTx/>
                <a:uFillTx/>
                <a:latin typeface="+mn-lt"/>
                <a:ea typeface="+mn-ea"/>
                <a:cs typeface="+mn-cs"/>
              </a:endParaRPr>
            </a:p>
          </p:txBody>
        </p:sp>
        <p:sp>
          <p:nvSpPr>
            <p:cNvPr id="21" name="右大括号 20"/>
            <p:cNvSpPr/>
            <p:nvPr/>
          </p:nvSpPr>
          <p:spPr>
            <a:xfrm>
              <a:off x="2297535" y="114896"/>
              <a:ext cx="152067" cy="411649"/>
            </a:xfrm>
            <a:prstGeom prst="rightBrace">
              <a:avLst/>
            </a:prstGeom>
            <a:ln w="9525">
              <a:solidFill>
                <a:srgbClr val="0000CC"/>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tx1"/>
                </a:solidFill>
                <a:effectLst/>
                <a:uLnTx/>
                <a:uFillTx/>
                <a:latin typeface="+mn-lt"/>
                <a:ea typeface="+mn-ea"/>
                <a:cs typeface="+mn-c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5.5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集成学习（</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Ensemble</a:t>
            </a:r>
            <a:r>
              <a:rPr lang="zh-CN" altLang="en-US"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 </a:t>
            </a:r>
            <a:r>
              <a:rPr lang="en-US" altLang="zh-CN"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Learning</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590851" name="Text Box 3"/>
          <p:cNvSpPr txBox="1">
            <a:spLocks noChangeArrowheads="1"/>
          </p:cNvSpPr>
          <p:nvPr/>
        </p:nvSpPr>
        <p:spPr bwMode="auto">
          <a:xfrm>
            <a:off x="239185" y="962025"/>
            <a:ext cx="11569700" cy="549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gn="just" eaLnBrk="1" hangingPunct="1">
              <a:lnSpc>
                <a:spcPct val="150000"/>
              </a:lnSpc>
              <a:buFont typeface="Wingdings" panose="05000000000000000000" charset="0"/>
              <a:buChar char="p"/>
            </a:pPr>
            <a:r>
              <a:rPr lang="zh-CN" altLang="en-US" sz="2600" dirty="0">
                <a:sym typeface="+mn-ea"/>
              </a:rPr>
              <a:t>集成学习的两种方式</a:t>
            </a:r>
          </a:p>
          <a:p>
            <a:pPr indent="0" algn="just" eaLnBrk="1" hangingPunct="1">
              <a:lnSpc>
                <a:spcPct val="150000"/>
              </a:lnSpc>
              <a:buFont typeface="Wingdings" panose="05000000000000000000" charset="0"/>
              <a:buNone/>
            </a:pPr>
            <a:r>
              <a:rPr lang="zh-CN" altLang="en-US" sz="2600" dirty="0">
                <a:sym typeface="+mn-ea"/>
              </a:rPr>
              <a:t>（1）</a:t>
            </a:r>
            <a:r>
              <a:rPr lang="zh-CN" altLang="en-US" sz="2600" dirty="0">
                <a:solidFill>
                  <a:schemeClr val="accent2">
                    <a:lumMod val="75000"/>
                  </a:schemeClr>
                </a:solidFill>
                <a:sym typeface="+mn-ea"/>
              </a:rPr>
              <a:t>同质集成（狭义集成学习）</a:t>
            </a:r>
            <a:r>
              <a:rPr lang="zh-CN" altLang="en-US" sz="2600" dirty="0">
                <a:sym typeface="+mn-ea"/>
              </a:rPr>
              <a:t>：构造个体学习器时使用</a:t>
            </a:r>
            <a:r>
              <a:rPr lang="zh-CN" altLang="en-US" sz="2600" dirty="0">
                <a:solidFill>
                  <a:srgbClr val="FF0000"/>
                </a:solidFill>
                <a:sym typeface="+mn-ea"/>
              </a:rPr>
              <a:t>相同类型</a:t>
            </a:r>
            <a:r>
              <a:rPr lang="zh-CN" altLang="en-US" sz="2600" dirty="0">
                <a:sym typeface="+mn-ea"/>
              </a:rPr>
              <a:t>的学习方法，个体学习器称为基学习器，所用的学习算法称为基学习算法。</a:t>
            </a:r>
          </a:p>
          <a:p>
            <a:pPr indent="0" algn="just" eaLnBrk="1" hangingPunct="1">
              <a:lnSpc>
                <a:spcPct val="150000"/>
              </a:lnSpc>
              <a:buFont typeface="Wingdings" panose="05000000000000000000" charset="0"/>
              <a:buNone/>
            </a:pPr>
            <a:r>
              <a:rPr lang="zh-CN" altLang="en-US" sz="2600" dirty="0">
                <a:sym typeface="+mn-ea"/>
              </a:rPr>
              <a:t>（2）</a:t>
            </a:r>
            <a:r>
              <a:rPr lang="zh-CN" altLang="en-US" sz="2600" dirty="0">
                <a:solidFill>
                  <a:schemeClr val="accent2">
                    <a:lumMod val="75000"/>
                  </a:schemeClr>
                </a:solidFill>
                <a:sym typeface="+mn-ea"/>
              </a:rPr>
              <a:t>异质集成（广义集成学习）</a:t>
            </a:r>
            <a:r>
              <a:rPr lang="zh-CN" altLang="en-US" sz="2600" dirty="0">
                <a:sym typeface="+mn-ea"/>
              </a:rPr>
              <a:t>：构造个体学习器时可以使用</a:t>
            </a:r>
            <a:r>
              <a:rPr lang="zh-CN" altLang="en-US" sz="2600" dirty="0">
                <a:solidFill>
                  <a:srgbClr val="FF0000"/>
                </a:solidFill>
                <a:sym typeface="+mn-ea"/>
              </a:rPr>
              <a:t>不同类型</a:t>
            </a:r>
            <a:r>
              <a:rPr lang="zh-CN" altLang="en-US" sz="2600" dirty="0">
                <a:sym typeface="+mn-ea"/>
              </a:rPr>
              <a:t>的学习方法</a:t>
            </a:r>
          </a:p>
          <a:p>
            <a:pPr marL="457200" indent="-457200" algn="just" eaLnBrk="1" hangingPunct="1">
              <a:lnSpc>
                <a:spcPct val="150000"/>
              </a:lnSpc>
              <a:buClrTx/>
              <a:buSzTx/>
              <a:buFont typeface="Wingdings" panose="05000000000000000000" charset="0"/>
              <a:buChar char="p"/>
            </a:pPr>
            <a:r>
              <a:rPr lang="zh-CN" altLang="en-US" sz="2600" dirty="0">
                <a:sym typeface="+mn-ea"/>
              </a:rPr>
              <a:t>1996年，弗罗因德（Freund）和史皮尔（Schapire）提出了著名的AdaBoost（adaptive Boost）算法，布雷曼（Breiman）提出了著名的Bagging算法。奠定了集成学习的理论基础，形成了集成学习的基本构架，标志着集成学习的真正形成。</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5.5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集成学习（</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Ensemble</a:t>
            </a:r>
            <a:r>
              <a:rPr lang="zh-CN" altLang="en-US"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 </a:t>
            </a:r>
            <a:r>
              <a:rPr lang="en-US" altLang="zh-CN"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Learning</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590851" name="Text Box 3"/>
          <p:cNvSpPr txBox="1">
            <a:spLocks noChangeArrowheads="1"/>
          </p:cNvSpPr>
          <p:nvPr/>
        </p:nvSpPr>
        <p:spPr bwMode="auto">
          <a:xfrm>
            <a:off x="239185" y="962025"/>
            <a:ext cx="11569700" cy="5942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eaLnBrk="1" hangingPunct="1">
              <a:lnSpc>
                <a:spcPct val="150000"/>
              </a:lnSpc>
              <a:buFont typeface="Wingdings" panose="05000000000000000000" charset="0"/>
              <a:buChar char="p"/>
            </a:pPr>
            <a:r>
              <a:rPr lang="zh-CN" altLang="en-US" sz="2600" b="1" dirty="0">
                <a:sym typeface="+mn-ea"/>
              </a:rPr>
              <a:t> Boosting方法</a:t>
            </a:r>
          </a:p>
          <a:p>
            <a:pPr marL="971550" lvl="1" indent="-514350" eaLnBrk="1" hangingPunct="1">
              <a:lnSpc>
                <a:spcPct val="140000"/>
              </a:lnSpc>
              <a:buFont typeface="+mj-ea"/>
              <a:buAutoNum type="circleNumDbPlain"/>
            </a:pPr>
            <a:r>
              <a:rPr lang="zh-CN" altLang="zh-CN" sz="2400" noProof="0" dirty="0">
                <a:ln>
                  <a:noFill/>
                </a:ln>
                <a:solidFill>
                  <a:schemeClr val="tx1"/>
                </a:solidFill>
                <a:effectLst/>
                <a:uLnTx/>
                <a:uFillTx/>
                <a:latin typeface="+mn-ea"/>
                <a:sym typeface="+mn-ea"/>
              </a:rPr>
              <a:t>为每个训练样本平均分配初始权重，并训练出弱学习器</a:t>
            </a:r>
            <a:r>
              <a:rPr lang="en-US" altLang="zh-CN" sz="2400" noProof="0" dirty="0">
                <a:ln>
                  <a:noFill/>
                </a:ln>
                <a:solidFill>
                  <a:schemeClr val="tx1"/>
                </a:solidFill>
                <a:effectLst/>
                <a:uLnTx/>
                <a:uFillTx/>
                <a:latin typeface="+mn-ea"/>
                <a:sym typeface="+mn-ea"/>
              </a:rPr>
              <a:t>1</a:t>
            </a:r>
            <a:r>
              <a:rPr lang="zh-CN" altLang="en-US" sz="2400" noProof="0" dirty="0">
                <a:ln>
                  <a:noFill/>
                </a:ln>
                <a:solidFill>
                  <a:schemeClr val="tx1"/>
                </a:solidFill>
                <a:effectLst/>
                <a:uLnTx/>
                <a:uFillTx/>
                <a:latin typeface="+mn-ea"/>
                <a:sym typeface="+mn-ea"/>
              </a:rPr>
              <a:t>；</a:t>
            </a:r>
          </a:p>
          <a:p>
            <a:pPr marL="971550" lvl="1" indent="-514350" eaLnBrk="1" hangingPunct="1">
              <a:lnSpc>
                <a:spcPct val="140000"/>
              </a:lnSpc>
              <a:buFont typeface="+mj-ea"/>
              <a:buAutoNum type="circleNumDbPlain"/>
            </a:pPr>
            <a:r>
              <a:rPr lang="zh-CN" altLang="zh-CN" sz="2400" noProof="0" dirty="0">
                <a:ln>
                  <a:noFill/>
                </a:ln>
                <a:solidFill>
                  <a:schemeClr val="tx1"/>
                </a:solidFill>
                <a:effectLst/>
                <a:uLnTx/>
                <a:uFillTx/>
                <a:latin typeface="+mn-ea"/>
                <a:sym typeface="+mn-ea"/>
              </a:rPr>
              <a:t>通过提高错误率高的训练样本的权重，降低错误率低的训练样本的权重，得到训练样本的新的权重分布，并在在该权重分布上训练出弱学习器</a:t>
            </a:r>
            <a:r>
              <a:rPr lang="en-US" altLang="zh-CN" sz="2400" noProof="0" dirty="0">
                <a:ln>
                  <a:noFill/>
                </a:ln>
                <a:solidFill>
                  <a:schemeClr val="tx1"/>
                </a:solidFill>
                <a:effectLst/>
                <a:uLnTx/>
                <a:uFillTx/>
                <a:latin typeface="+mn-ea"/>
                <a:sym typeface="+mn-ea"/>
              </a:rPr>
              <a:t>2</a:t>
            </a:r>
            <a:r>
              <a:rPr lang="zh-CN" altLang="zh-CN" sz="2400" noProof="0" dirty="0">
                <a:ln>
                  <a:noFill/>
                </a:ln>
                <a:solidFill>
                  <a:schemeClr val="tx1"/>
                </a:solidFill>
                <a:effectLst/>
                <a:uLnTx/>
                <a:uFillTx/>
                <a:latin typeface="+mn-ea"/>
                <a:sym typeface="+mn-ea"/>
              </a:rPr>
              <a:t>；</a:t>
            </a:r>
          </a:p>
          <a:p>
            <a:pPr marL="971550" lvl="1" indent="-514350" eaLnBrk="1" hangingPunct="1">
              <a:lnSpc>
                <a:spcPct val="140000"/>
              </a:lnSpc>
              <a:buFont typeface="+mj-ea"/>
              <a:buAutoNum type="circleNumDbPlain"/>
            </a:pPr>
            <a:r>
              <a:rPr lang="zh-CN" altLang="en-US" sz="2400" noProof="0" dirty="0">
                <a:ln>
                  <a:noFill/>
                </a:ln>
                <a:solidFill>
                  <a:schemeClr val="tx1"/>
                </a:solidFill>
                <a:effectLst/>
                <a:uLnTx/>
                <a:uFillTx/>
                <a:latin typeface="+mn-ea"/>
                <a:sym typeface="+mn-ea"/>
              </a:rPr>
              <a:t>重复</a:t>
            </a:r>
            <a:r>
              <a:rPr lang="zh-CN" altLang="en-US" sz="2400" noProof="0" dirty="0">
                <a:ln>
                  <a:noFill/>
                </a:ln>
                <a:solidFill>
                  <a:schemeClr val="tx1"/>
                </a:solidFill>
                <a:effectLst/>
                <a:uLnTx/>
                <a:uFillTx/>
                <a:latin typeface="Calibri" panose="020F0502020204030204" pitchFamily="34" charset="0"/>
                <a:sym typeface="+mn-ea"/>
              </a:rPr>
              <a:t>①和②，直到到达</a:t>
            </a:r>
            <a:r>
              <a:rPr lang="zh-CN" altLang="zh-CN" sz="2400" noProof="0" dirty="0">
                <a:ln>
                  <a:noFill/>
                </a:ln>
                <a:solidFill>
                  <a:schemeClr val="tx1"/>
                </a:solidFill>
                <a:effectLst/>
                <a:uLnTx/>
                <a:uFillTx/>
                <a:latin typeface="+mn-ea"/>
                <a:sym typeface="+mn-ea"/>
              </a:rPr>
              <a:t>最大迭代轮数</a:t>
            </a:r>
          </a:p>
          <a:p>
            <a:pPr marL="971550" lvl="1" indent="-514350" eaLnBrk="1" hangingPunct="1">
              <a:lnSpc>
                <a:spcPct val="140000"/>
              </a:lnSpc>
              <a:buFont typeface="+mj-ea"/>
              <a:buAutoNum type="circleNumDbPlain"/>
            </a:pPr>
            <a:r>
              <a:rPr lang="zh-CN" altLang="zh-CN" sz="2400" noProof="0" dirty="0">
                <a:ln>
                  <a:noFill/>
                </a:ln>
                <a:solidFill>
                  <a:schemeClr val="tx1"/>
                </a:solidFill>
                <a:effectLst/>
                <a:uLnTx/>
                <a:uFillTx/>
                <a:latin typeface="+mn-ea"/>
                <a:sym typeface="+mn-ea"/>
              </a:rPr>
              <a:t>将训练出来的这些弱学习器合成到一起，形成最终的强学习器。</a:t>
            </a:r>
          </a:p>
          <a:p>
            <a:pPr marL="457200" lvl="0" indent="-457200" eaLnBrk="1" hangingPunct="1">
              <a:lnSpc>
                <a:spcPct val="150000"/>
              </a:lnSpc>
              <a:buFont typeface="Wingdings" panose="05000000000000000000" charset="0"/>
              <a:buChar char="p"/>
            </a:pPr>
            <a:r>
              <a:rPr lang="zh-CN" altLang="en-US" sz="2600" b="1" dirty="0">
                <a:solidFill>
                  <a:schemeClr val="tx1"/>
                </a:solidFill>
                <a:sym typeface="+mn-ea"/>
              </a:rPr>
              <a:t>B</a:t>
            </a:r>
            <a:r>
              <a:rPr lang="en-US" altLang="zh-CN" sz="2600" b="1" dirty="0">
                <a:solidFill>
                  <a:schemeClr val="tx1"/>
                </a:solidFill>
                <a:sym typeface="+mn-ea"/>
              </a:rPr>
              <a:t>agg</a:t>
            </a:r>
            <a:r>
              <a:rPr lang="zh-CN" altLang="en-US" sz="2600" b="1" dirty="0">
                <a:solidFill>
                  <a:schemeClr val="tx1"/>
                </a:solidFill>
                <a:sym typeface="+mn-ea"/>
              </a:rPr>
              <a:t>ing方法</a:t>
            </a:r>
          </a:p>
          <a:p>
            <a:pPr marL="914400" lvl="1" indent="-457200" algn="l" eaLnBrk="1" hangingPunct="1">
              <a:lnSpc>
                <a:spcPct val="140000"/>
              </a:lnSpc>
              <a:buClrTx/>
              <a:buSzTx/>
              <a:buFont typeface="+mj-ea"/>
              <a:buAutoNum type="circleNumDbPlain"/>
            </a:pPr>
            <a:r>
              <a:rPr lang="zh-CN" altLang="zh-CN" sz="2400" noProof="0" dirty="0">
                <a:ln>
                  <a:noFill/>
                </a:ln>
                <a:effectLst/>
                <a:uLnTx/>
                <a:uFillTx/>
                <a:latin typeface="+mn-ea"/>
                <a:sym typeface="+mn-ea"/>
              </a:rPr>
              <a:t>从初始训练集中使用可重采样的随机抽样方法式产生出本轮的训练子集，利用选定的弱学习算法训练出本轮迭代的弱学习器；</a:t>
            </a:r>
          </a:p>
          <a:p>
            <a:pPr marL="914400" lvl="1" indent="-457200" algn="l" eaLnBrk="1" hangingPunct="1">
              <a:lnSpc>
                <a:spcPct val="140000"/>
              </a:lnSpc>
              <a:buClrTx/>
              <a:buSzTx/>
              <a:buFont typeface="+mj-ea"/>
              <a:buAutoNum type="circleNumDbPlain"/>
            </a:pPr>
            <a:r>
              <a:rPr lang="zh-CN" altLang="en-US" sz="2400" noProof="0" dirty="0">
                <a:ln>
                  <a:noFill/>
                </a:ln>
                <a:effectLst/>
                <a:uLnTx/>
                <a:uFillTx/>
                <a:latin typeface="+mn-ea"/>
                <a:sym typeface="+mn-ea"/>
              </a:rPr>
              <a:t>重复</a:t>
            </a:r>
            <a:r>
              <a:rPr lang="zh-CN" altLang="en-US" sz="2400" noProof="0" dirty="0">
                <a:ln>
                  <a:noFill/>
                </a:ln>
                <a:effectLst/>
                <a:uLnTx/>
                <a:uFillTx/>
                <a:latin typeface="Calibri" panose="020F0502020204030204" pitchFamily="34" charset="0"/>
                <a:sym typeface="+mn-ea"/>
              </a:rPr>
              <a:t>①，直到到达</a:t>
            </a:r>
            <a:r>
              <a:rPr lang="zh-CN" altLang="zh-CN" sz="2400" noProof="0" dirty="0">
                <a:ln>
                  <a:noFill/>
                </a:ln>
                <a:effectLst/>
                <a:uLnTx/>
                <a:uFillTx/>
                <a:latin typeface="+mn-ea"/>
                <a:sym typeface="+mn-ea"/>
              </a:rPr>
              <a:t>最大迭代轮数</a:t>
            </a:r>
          </a:p>
          <a:p>
            <a:pPr marL="914400" lvl="1" indent="-457200" algn="l" eaLnBrk="1" hangingPunct="1">
              <a:lnSpc>
                <a:spcPct val="140000"/>
              </a:lnSpc>
              <a:buClrTx/>
              <a:buSzTx/>
              <a:buFont typeface="+mj-ea"/>
              <a:buAutoNum type="circleNumDbPlain"/>
            </a:pPr>
            <a:r>
              <a:rPr lang="zh-CN" altLang="zh-CN" sz="2400" noProof="0" dirty="0">
                <a:ln>
                  <a:noFill/>
                </a:ln>
                <a:effectLst/>
                <a:uLnTx/>
                <a:uFillTx/>
                <a:latin typeface="+mn-ea"/>
                <a:sym typeface="+mn-ea"/>
              </a:rPr>
              <a:t>按照某种方式将训练出来的这些弱学习器合成到一起，形成最终的强学习器。</a:t>
            </a:r>
            <a:endParaRPr lang="zh-CN" altLang="zh-CN" sz="2400" noProof="0" dirty="0">
              <a:ln>
                <a:noFill/>
              </a:ln>
              <a:solidFill>
                <a:schemeClr val="tx1"/>
              </a:solidFill>
              <a:effectLst/>
              <a:uLnTx/>
              <a:uFillTx/>
              <a:latin typeface="+mn-ea"/>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21346" y="611592"/>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anose="02010609060101010101" pitchFamily="49" charset="-122"/>
              </a:rPr>
              <a:t>1.</a:t>
            </a:r>
            <a:r>
              <a:rPr lang="zh-CN" altLang="en-US" sz="2800" b="1" dirty="0">
                <a:solidFill>
                  <a:srgbClr val="000099"/>
                </a:solidFill>
                <a:effectLst>
                  <a:outerShdw blurRad="38100" dist="38100" dir="2700000" algn="tl">
                    <a:srgbClr val="C0C0C0"/>
                  </a:outerShdw>
                </a:effectLst>
                <a:latin typeface="黑体" panose="02010609060101010101" pitchFamily="49" charset="-122"/>
              </a:rPr>
              <a:t>学习和机器学习的概念</a:t>
            </a:r>
          </a:p>
        </p:txBody>
      </p:sp>
      <p:sp>
        <p:nvSpPr>
          <p:cNvPr id="10" name="Rectangle 2"/>
          <p:cNvSpPr txBox="1"/>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grpSp>
        <p:nvGrpSpPr>
          <p:cNvPr id="2" name="组合 1"/>
          <p:cNvGrpSpPr/>
          <p:nvPr/>
        </p:nvGrpSpPr>
        <p:grpSpPr>
          <a:xfrm>
            <a:off x="722814" y="1261278"/>
            <a:ext cx="7647690" cy="5302068"/>
            <a:chOff x="320634" y="982629"/>
            <a:chExt cx="8110848" cy="3976551"/>
          </a:xfrm>
        </p:grpSpPr>
        <p:sp>
          <p:nvSpPr>
            <p:cNvPr id="21" name="圆角矩形 20"/>
            <p:cNvSpPr/>
            <p:nvPr/>
          </p:nvSpPr>
          <p:spPr bwMode="auto">
            <a:xfrm>
              <a:off x="1199410" y="2529819"/>
              <a:ext cx="1111599" cy="24036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2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图像数据</a:t>
              </a:r>
              <a:endParaRPr lang="en-US" altLang="zh-CN" sz="12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23" name="图片 17" descr="semantic gap.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8892" y="1242215"/>
              <a:ext cx="1875133" cy="98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减号 23"/>
            <p:cNvSpPr/>
            <p:nvPr/>
          </p:nvSpPr>
          <p:spPr bwMode="auto">
            <a:xfrm>
              <a:off x="320634" y="2854107"/>
              <a:ext cx="8110848" cy="321013"/>
            </a:xfrm>
            <a:prstGeom prst="mathMin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30000"/>
                </a:spcBef>
                <a:spcAft>
                  <a:spcPct val="0"/>
                </a:spcAft>
                <a:buClrTx/>
                <a:buSzTx/>
                <a:buFontTx/>
                <a:buNone/>
              </a:pPr>
              <a:endParaRPr kumimoji="0" lang="zh-CN" altLang="en-US" sz="1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25" name="圆角矩形 24"/>
            <p:cNvSpPr/>
            <p:nvPr/>
          </p:nvSpPr>
          <p:spPr bwMode="auto">
            <a:xfrm>
              <a:off x="1208409" y="4594143"/>
              <a:ext cx="1111599" cy="24036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2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文本数据</a:t>
              </a:r>
              <a:endParaRPr lang="en-US" altLang="zh-CN" sz="12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1026" name="Picture 2"/>
            <p:cNvPicPr>
              <a:picLocks noChangeAspect="1" noChangeArrowheads="1"/>
            </p:cNvPicPr>
            <p:nvPr/>
          </p:nvPicPr>
          <p:blipFill>
            <a:blip r:embed="rId3">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bwMode="auto">
            <a:xfrm>
              <a:off x="888892" y="3306808"/>
              <a:ext cx="1875134" cy="1132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右箭头 2"/>
            <p:cNvSpPr/>
            <p:nvPr/>
          </p:nvSpPr>
          <p:spPr>
            <a:xfrm>
              <a:off x="2897579" y="1735707"/>
              <a:ext cx="2707574" cy="318724"/>
            </a:xfrm>
            <a:prstGeom prst="rightArrow">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4" name="圆角矩形 3"/>
            <p:cNvSpPr/>
            <p:nvPr/>
          </p:nvSpPr>
          <p:spPr>
            <a:xfrm>
              <a:off x="5783282" y="1099037"/>
              <a:ext cx="1330037" cy="134841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Wingdings" panose="05000000000000000000" pitchFamily="2" charset="2"/>
                <a:buChar char="l"/>
              </a:pPr>
              <a:r>
                <a:rPr lang="en-US" altLang="zh-CN" dirty="0">
                  <a:latin typeface="Times New Roman" panose="02020603050405020304" pitchFamily="18" charset="0"/>
                  <a:ea typeface="黑体" panose="02010609060101010101" pitchFamily="49" charset="-122"/>
                  <a:cs typeface="Times New Roman" panose="02020603050405020304" pitchFamily="18" charset="0"/>
                </a:rPr>
                <a:t>Person</a:t>
              </a:r>
            </a:p>
            <a:p>
              <a:pPr marL="285750" indent="-285750">
                <a:buFont typeface="Wingdings" panose="05000000000000000000" pitchFamily="2" charset="2"/>
                <a:buChar char="l"/>
              </a:pPr>
              <a:r>
                <a:rPr lang="en-US" altLang="zh-CN" dirty="0">
                  <a:latin typeface="Times New Roman" panose="02020603050405020304" pitchFamily="18" charset="0"/>
                  <a:ea typeface="黑体" panose="02010609060101010101" pitchFamily="49" charset="-122"/>
                  <a:cs typeface="Times New Roman" panose="02020603050405020304" pitchFamily="18" charset="0"/>
                </a:rPr>
                <a:t>Dog</a:t>
              </a:r>
            </a:p>
            <a:p>
              <a:pPr marL="285750" indent="-285750">
                <a:buFont typeface="Wingdings" panose="05000000000000000000" pitchFamily="2" charset="2"/>
                <a:buChar char="l"/>
              </a:pP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027" name="Picture 3"/>
            <p:cNvPicPr>
              <a:picLocks noChangeAspect="1" noChangeArrowheads="1"/>
            </p:cNvPicPr>
            <p:nvPr/>
          </p:nvPicPr>
          <p:blipFill>
            <a:blip r:embed="rId4">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bwMode="auto">
            <a:xfrm>
              <a:off x="4064902" y="1000952"/>
              <a:ext cx="1066800" cy="67627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下箭头 4"/>
            <p:cNvSpPr/>
            <p:nvPr/>
          </p:nvSpPr>
          <p:spPr>
            <a:xfrm rot="3227203">
              <a:off x="2915674" y="1105100"/>
              <a:ext cx="310738" cy="552503"/>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6" name="下箭头 25"/>
            <p:cNvSpPr/>
            <p:nvPr/>
          </p:nvSpPr>
          <p:spPr>
            <a:xfrm rot="3227203">
              <a:off x="2949628" y="3287965"/>
              <a:ext cx="310738" cy="63667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xmlns:a14="http://schemas.microsoft.com/office/drawing/2010/main">
          <mc:Choice Requires="a14">
            <p:sp>
              <p:nvSpPr>
                <p:cNvPr id="8" name="矩形 7"/>
                <p:cNvSpPr/>
                <p:nvPr/>
              </p:nvSpPr>
              <p:spPr>
                <a:xfrm>
                  <a:off x="3423923" y="3320064"/>
                  <a:ext cx="2582033" cy="599123"/>
                </a:xfrm>
                <a:prstGeom prst="rect">
                  <a:avLst/>
                </a:prstGeom>
              </p:spPr>
              <p:txBody>
                <a:bodyPr wrap="square">
                  <a:spAutoFit/>
                </a:bodyPr>
                <a:lstStyle/>
                <a:p>
                  <a14:m>
                    <m:oMath xmlns:m="http://schemas.openxmlformats.org/officeDocument/2006/math">
                      <m:r>
                        <a:rPr lang="en-US" altLang="zh-CN" sz="2800" b="0" i="1" smtClean="0">
                          <a:latin typeface="Cambria Math" panose="02040503050406030204"/>
                          <a:cs typeface="Times New Roman" panose="02020603050405020304" pitchFamily="18" charset="0"/>
                        </a:rPr>
                        <m:t>𝑓</m:t>
                      </m:r>
                      <m:r>
                        <a:rPr lang="en-US" altLang="zh-CN" sz="2800" i="1" smtClean="0">
                          <a:latin typeface="Cambria Math" panose="02040503050406030204"/>
                          <a:cs typeface="Times New Roman" panose="02020603050405020304" pitchFamily="18" charset="0"/>
                        </a:rPr>
                        <m:t> </m:t>
                      </m:r>
                    </m:oMath>
                  </a14:m>
                  <a:r>
                    <a:rPr lang="en-US" altLang="zh-CN" dirty="0">
                      <a:latin typeface="Times New Roman" panose="02020603050405020304" pitchFamily="18" charset="0"/>
                      <a:cs typeface="Times New Roman" panose="02020603050405020304" pitchFamily="18" charset="0"/>
                    </a:rPr>
                    <a:t>{car, money, drive,…}</a:t>
                  </a:r>
                  <a:endParaRPr lang="zh-CN" altLang="zh-CN" dirty="0">
                    <a:latin typeface="Times New Roman" panose="02020603050405020304" pitchFamily="18" charset="0"/>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3423923" y="3320064"/>
                  <a:ext cx="2582033" cy="599123"/>
                </a:xfrm>
                <a:prstGeom prst="rect">
                  <a:avLst/>
                </a:prstGeom>
                <a:blipFill rotWithShape="1">
                  <a:blip r:embed="rId5"/>
                </a:blipFill>
              </p:spPr>
              <p:txBody>
                <a:bodyPr/>
                <a:lstStyle/>
                <a:p>
                  <a:r>
                    <a:rPr lang="zh-CN" altLang="en-US">
                      <a:noFill/>
                    </a:rPr>
                    <a:t> </a:t>
                  </a:r>
                </a:p>
              </p:txBody>
            </p:sp>
          </mc:Fallback>
        </mc:AlternateContent>
        <p:sp>
          <p:nvSpPr>
            <p:cNvPr id="27" name="右箭头 26"/>
            <p:cNvSpPr/>
            <p:nvPr/>
          </p:nvSpPr>
          <p:spPr>
            <a:xfrm>
              <a:off x="3029203" y="3841583"/>
              <a:ext cx="2872833" cy="318724"/>
            </a:xfrm>
            <a:prstGeom prst="rightArrow">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8" name="圆角矩形 27"/>
            <p:cNvSpPr/>
            <p:nvPr/>
          </p:nvSpPr>
          <p:spPr>
            <a:xfrm>
              <a:off x="5945578" y="3245520"/>
              <a:ext cx="1330037" cy="134841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喜悦</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cs typeface="Times New Roman" panose="02020603050405020304" pitchFamily="18" charset="0"/>
                </a:rPr>
                <a:t>愤怒</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圆角矩形 28"/>
            <p:cNvSpPr/>
            <p:nvPr/>
          </p:nvSpPr>
          <p:spPr bwMode="auto">
            <a:xfrm>
              <a:off x="5856875" y="2578577"/>
              <a:ext cx="1111599" cy="24036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2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类别分类</a:t>
              </a:r>
              <a:endParaRPr lang="en-US" altLang="zh-CN" sz="12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0" name="圆角矩形 29"/>
            <p:cNvSpPr/>
            <p:nvPr/>
          </p:nvSpPr>
          <p:spPr bwMode="auto">
            <a:xfrm>
              <a:off x="6068651" y="4718815"/>
              <a:ext cx="1111599" cy="24036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2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情感分类</a:t>
              </a:r>
              <a:endParaRPr lang="en-US" altLang="zh-CN" sz="12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p:cNvSpPr/>
                <p:nvPr/>
              </p:nvSpPr>
              <p:spPr>
                <a:xfrm>
                  <a:off x="3423923" y="982629"/>
                  <a:ext cx="821480" cy="484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600" i="1">
                            <a:latin typeface="Cambria Math" panose="02040503050406030204"/>
                            <a:cs typeface="Times New Roman" panose="02020603050405020304" pitchFamily="18" charset="0"/>
                          </a:rPr>
                          <m:t>𝑓</m:t>
                        </m:r>
                        <m:r>
                          <m:rPr>
                            <m:nor/>
                          </m:rPr>
                          <a:rPr lang="en-US" altLang="zh-CN" sz="3600" dirty="0">
                            <a:latin typeface="Times New Roman" panose="02020603050405020304" pitchFamily="18" charset="0"/>
                            <a:cs typeface="Times New Roman" panose="02020603050405020304" pitchFamily="18" charset="0"/>
                          </a:rPr>
                          <m:t>{</m:t>
                        </m:r>
                      </m:oMath>
                    </m:oMathPara>
                  </a14:m>
                  <a:endParaRPr lang="zh-CN" altLang="en-US" sz="3600" dirty="0"/>
                </a:p>
              </p:txBody>
            </p:sp>
          </mc:Choice>
          <mc:Fallback xmlns="">
            <p:sp>
              <p:nvSpPr>
                <p:cNvPr id="9" name="矩形 8"/>
                <p:cNvSpPr>
                  <a:spLocks noRot="1" noChangeAspect="1" noMove="1" noResize="1" noEditPoints="1" noAdjustHandles="1" noChangeArrowheads="1" noChangeShapeType="1" noTextEdit="1"/>
                </p:cNvSpPr>
                <p:nvPr/>
              </p:nvSpPr>
              <p:spPr>
                <a:xfrm>
                  <a:off x="3423923" y="982629"/>
                  <a:ext cx="821480" cy="484748"/>
                </a:xfrm>
                <a:prstGeom prst="rect">
                  <a:avLst/>
                </a:prstGeom>
                <a:blipFill rotWithShape="1">
                  <a:blip r:embed="rId6"/>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1" name="矩形 10"/>
              <p:cNvSpPr/>
              <p:nvPr/>
            </p:nvSpPr>
            <p:spPr>
              <a:xfrm>
                <a:off x="8216265" y="2540000"/>
                <a:ext cx="3221990" cy="2861310"/>
              </a:xfrm>
              <a:prstGeom prst="rect">
                <a:avLst/>
              </a:prstGeom>
            </p:spPr>
            <p:txBody>
              <a:bodyPr wrap="square">
                <a:spAutoFit/>
              </a:bodyPr>
              <a:lstStyle/>
              <a:p>
                <a:pPr marL="342900" indent="-342900">
                  <a:lnSpc>
                    <a:spcPct val="150000"/>
                  </a:lnSpc>
                  <a:buFont typeface="+mj-lt"/>
                  <a:buAutoNum type="arabicPeriod"/>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原始数据中提取特征</a:t>
                </a:r>
              </a:p>
              <a:p>
                <a:pPr marL="342900" indent="-342900">
                  <a:lnSpc>
                    <a:spcPct val="150000"/>
                  </a:lnSpc>
                  <a:buFont typeface="+mj-lt"/>
                  <a:buAutoNum type="arabicPeriod"/>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学习映射函数</a:t>
                </a:r>
                <a14:m>
                  <m:oMath xmlns:m="http://schemas.openxmlformats.org/officeDocument/2006/math">
                    <m:r>
                      <a:rPr lang="en-US" altLang="zh-CN" sz="2000" b="0" i="1" smtClean="0">
                        <a:latin typeface="Cambria Math" panose="02040503050406030204"/>
                        <a:ea typeface="黑体" panose="02010609060101010101" pitchFamily="49" charset="-122"/>
                        <a:cs typeface="Times New Roman" panose="02020603050405020304" pitchFamily="18" charset="0"/>
                      </a:rPr>
                      <m:t>𝑓</m:t>
                    </m:r>
                  </m:oMath>
                </a14:m>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mj-lt"/>
                  <a:buAutoNum type="arabicPeriod"/>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通过映射函数</a:t>
                </a:r>
                <a14:m>
                  <m:oMath xmlns:m="http://schemas.openxmlformats.org/officeDocument/2006/math">
                    <m:r>
                      <a:rPr lang="en-US" altLang="zh-CN" sz="2000" i="1">
                        <a:latin typeface="Cambria Math" panose="02040503050406030204"/>
                        <a:ea typeface="黑体" panose="02010609060101010101" pitchFamily="49" charset="-122"/>
                        <a:cs typeface="Times New Roman" panose="02020603050405020304" pitchFamily="18" charset="0"/>
                      </a:rPr>
                      <m:t>𝑓</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将原始数据映射到语义空间，即寻找数据和任务目标之间的关系</a:t>
                </a:r>
              </a:p>
            </p:txBody>
          </p:sp>
        </mc:Choice>
        <mc:Fallback xmlns="">
          <p:sp>
            <p:nvSpPr>
              <p:cNvPr id="11" name="矩形 10"/>
              <p:cNvSpPr>
                <a:spLocks noRot="1" noChangeAspect="1" noMove="1" noResize="1" noEditPoints="1" noAdjustHandles="1" noChangeArrowheads="1" noChangeShapeType="1" noTextEdit="1"/>
              </p:cNvSpPr>
              <p:nvPr/>
            </p:nvSpPr>
            <p:spPr>
              <a:xfrm>
                <a:off x="8216265" y="2540000"/>
                <a:ext cx="3221990" cy="2861310"/>
              </a:xfrm>
              <a:prstGeom prst="rect">
                <a:avLst/>
              </a:prstGeom>
              <a:blipFill rotWithShape="1">
                <a:blip r:embed="rId7"/>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5.5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集成学习（</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Ensemble</a:t>
            </a:r>
            <a:r>
              <a:rPr lang="zh-CN" altLang="en-US"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 </a:t>
            </a:r>
            <a:r>
              <a:rPr lang="en-US" altLang="zh-CN" sz="3600" dirty="0">
                <a:solidFill>
                  <a:srgbClr val="000099"/>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sym typeface="+mn-ea"/>
              </a:rPr>
              <a:t>Learning</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590851" name="Text Box 3"/>
          <p:cNvSpPr txBox="1">
            <a:spLocks noChangeArrowheads="1"/>
          </p:cNvSpPr>
          <p:nvPr/>
        </p:nvSpPr>
        <p:spPr bwMode="auto">
          <a:xfrm>
            <a:off x="239185" y="962025"/>
            <a:ext cx="11569700" cy="5942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eaLnBrk="1" hangingPunct="1">
              <a:lnSpc>
                <a:spcPct val="150000"/>
              </a:lnSpc>
              <a:buFont typeface="Wingdings" panose="05000000000000000000" charset="0"/>
              <a:buChar char="p"/>
            </a:pPr>
            <a:r>
              <a:rPr lang="zh-CN" altLang="en-US" sz="2600" b="1" dirty="0">
                <a:sym typeface="+mn-ea"/>
              </a:rPr>
              <a:t> Boosting方法</a:t>
            </a:r>
          </a:p>
          <a:p>
            <a:pPr marL="971550" lvl="1" indent="-514350" eaLnBrk="1" hangingPunct="1">
              <a:lnSpc>
                <a:spcPct val="140000"/>
              </a:lnSpc>
              <a:buFont typeface="+mj-ea"/>
              <a:buAutoNum type="circleNumDbPlain"/>
            </a:pPr>
            <a:r>
              <a:rPr lang="zh-CN" altLang="zh-CN" sz="2400" noProof="0" dirty="0">
                <a:ln>
                  <a:noFill/>
                </a:ln>
                <a:solidFill>
                  <a:schemeClr val="tx1"/>
                </a:solidFill>
                <a:effectLst/>
                <a:uLnTx/>
                <a:uFillTx/>
                <a:latin typeface="+mn-ea"/>
                <a:sym typeface="+mn-ea"/>
              </a:rPr>
              <a:t>为每个训练样本平均分配初始权重，并训练出弱学习器</a:t>
            </a:r>
            <a:r>
              <a:rPr lang="en-US" altLang="zh-CN" sz="2400" noProof="0" dirty="0">
                <a:ln>
                  <a:noFill/>
                </a:ln>
                <a:solidFill>
                  <a:schemeClr val="tx1"/>
                </a:solidFill>
                <a:effectLst/>
                <a:uLnTx/>
                <a:uFillTx/>
                <a:latin typeface="+mn-ea"/>
                <a:sym typeface="+mn-ea"/>
              </a:rPr>
              <a:t>1</a:t>
            </a:r>
            <a:r>
              <a:rPr lang="zh-CN" altLang="en-US" sz="2400" noProof="0" dirty="0">
                <a:ln>
                  <a:noFill/>
                </a:ln>
                <a:solidFill>
                  <a:schemeClr val="tx1"/>
                </a:solidFill>
                <a:effectLst/>
                <a:uLnTx/>
                <a:uFillTx/>
                <a:latin typeface="+mn-ea"/>
                <a:sym typeface="+mn-ea"/>
              </a:rPr>
              <a:t>；</a:t>
            </a:r>
          </a:p>
          <a:p>
            <a:pPr marL="971550" lvl="1" indent="-514350" eaLnBrk="1" hangingPunct="1">
              <a:lnSpc>
                <a:spcPct val="140000"/>
              </a:lnSpc>
              <a:buFont typeface="+mj-ea"/>
              <a:buAutoNum type="circleNumDbPlain"/>
            </a:pPr>
            <a:r>
              <a:rPr lang="zh-CN" altLang="zh-CN" sz="2400" noProof="0" dirty="0">
                <a:ln>
                  <a:noFill/>
                </a:ln>
                <a:solidFill>
                  <a:schemeClr val="tx1"/>
                </a:solidFill>
                <a:effectLst/>
                <a:uLnTx/>
                <a:uFillTx/>
                <a:latin typeface="+mn-ea"/>
                <a:sym typeface="+mn-ea"/>
              </a:rPr>
              <a:t>通过提高错误率高的训练样本的权重，降低错误率低的训练样本的权重，得到训练样本的新的权重分布，并在在该权重分布上训练出弱学习器</a:t>
            </a:r>
            <a:r>
              <a:rPr lang="en-US" altLang="zh-CN" sz="2400" noProof="0" dirty="0">
                <a:ln>
                  <a:noFill/>
                </a:ln>
                <a:solidFill>
                  <a:schemeClr val="tx1"/>
                </a:solidFill>
                <a:effectLst/>
                <a:uLnTx/>
                <a:uFillTx/>
                <a:latin typeface="+mn-ea"/>
                <a:sym typeface="+mn-ea"/>
              </a:rPr>
              <a:t>2</a:t>
            </a:r>
            <a:r>
              <a:rPr lang="zh-CN" altLang="zh-CN" sz="2400" noProof="0" dirty="0">
                <a:ln>
                  <a:noFill/>
                </a:ln>
                <a:solidFill>
                  <a:schemeClr val="tx1"/>
                </a:solidFill>
                <a:effectLst/>
                <a:uLnTx/>
                <a:uFillTx/>
                <a:latin typeface="+mn-ea"/>
                <a:sym typeface="+mn-ea"/>
              </a:rPr>
              <a:t>；</a:t>
            </a:r>
          </a:p>
          <a:p>
            <a:pPr marL="971550" lvl="1" indent="-514350" eaLnBrk="1" hangingPunct="1">
              <a:lnSpc>
                <a:spcPct val="140000"/>
              </a:lnSpc>
              <a:buFont typeface="+mj-ea"/>
              <a:buAutoNum type="circleNumDbPlain"/>
            </a:pPr>
            <a:r>
              <a:rPr lang="zh-CN" altLang="en-US" sz="2400" noProof="0" dirty="0">
                <a:ln>
                  <a:noFill/>
                </a:ln>
                <a:solidFill>
                  <a:schemeClr val="tx1"/>
                </a:solidFill>
                <a:effectLst/>
                <a:uLnTx/>
                <a:uFillTx/>
                <a:latin typeface="+mn-ea"/>
                <a:sym typeface="+mn-ea"/>
              </a:rPr>
              <a:t>重复</a:t>
            </a:r>
            <a:r>
              <a:rPr lang="zh-CN" altLang="en-US" sz="2400" noProof="0" dirty="0">
                <a:ln>
                  <a:noFill/>
                </a:ln>
                <a:solidFill>
                  <a:schemeClr val="tx1"/>
                </a:solidFill>
                <a:effectLst/>
                <a:uLnTx/>
                <a:uFillTx/>
                <a:latin typeface="Calibri" panose="020F0502020204030204" pitchFamily="34" charset="0"/>
                <a:sym typeface="+mn-ea"/>
              </a:rPr>
              <a:t>①和②，直到到达</a:t>
            </a:r>
            <a:r>
              <a:rPr lang="zh-CN" altLang="zh-CN" sz="2400" noProof="0" dirty="0">
                <a:ln>
                  <a:noFill/>
                </a:ln>
                <a:solidFill>
                  <a:schemeClr val="tx1"/>
                </a:solidFill>
                <a:effectLst/>
                <a:uLnTx/>
                <a:uFillTx/>
                <a:latin typeface="+mn-ea"/>
                <a:sym typeface="+mn-ea"/>
              </a:rPr>
              <a:t>最大迭代轮数</a:t>
            </a:r>
          </a:p>
          <a:p>
            <a:pPr marL="971550" lvl="1" indent="-514350" eaLnBrk="1" hangingPunct="1">
              <a:lnSpc>
                <a:spcPct val="140000"/>
              </a:lnSpc>
              <a:buFont typeface="+mj-ea"/>
              <a:buAutoNum type="circleNumDbPlain"/>
            </a:pPr>
            <a:r>
              <a:rPr lang="zh-CN" altLang="zh-CN" sz="2400" noProof="0" dirty="0">
                <a:ln>
                  <a:noFill/>
                </a:ln>
                <a:solidFill>
                  <a:schemeClr val="tx1"/>
                </a:solidFill>
                <a:effectLst/>
                <a:uLnTx/>
                <a:uFillTx/>
                <a:latin typeface="+mn-ea"/>
                <a:sym typeface="+mn-ea"/>
              </a:rPr>
              <a:t>将训练出来的这些弱学习器合成到一起，形成最终的强学习器。</a:t>
            </a:r>
          </a:p>
          <a:p>
            <a:pPr marL="457200" lvl="0" indent="-457200" eaLnBrk="1" hangingPunct="1">
              <a:lnSpc>
                <a:spcPct val="150000"/>
              </a:lnSpc>
              <a:buFont typeface="Wingdings" panose="05000000000000000000" charset="0"/>
              <a:buChar char="p"/>
            </a:pPr>
            <a:r>
              <a:rPr lang="zh-CN" altLang="en-US" sz="2600" b="1" dirty="0">
                <a:sym typeface="+mn-ea"/>
              </a:rPr>
              <a:t>B</a:t>
            </a:r>
            <a:r>
              <a:rPr lang="en-US" altLang="zh-CN" sz="2600" b="1" dirty="0">
                <a:sym typeface="+mn-ea"/>
              </a:rPr>
              <a:t>agg</a:t>
            </a:r>
            <a:r>
              <a:rPr lang="zh-CN" altLang="en-US" sz="2600" b="1" dirty="0">
                <a:sym typeface="+mn-ea"/>
              </a:rPr>
              <a:t>ing方法</a:t>
            </a:r>
            <a:endParaRPr lang="zh-CN" altLang="en-US" sz="2600" b="1" dirty="0">
              <a:solidFill>
                <a:schemeClr val="tx1"/>
              </a:solidFill>
              <a:sym typeface="+mn-ea"/>
            </a:endParaRPr>
          </a:p>
          <a:p>
            <a:pPr marL="914400" lvl="1" indent="-457200" algn="l" eaLnBrk="1" hangingPunct="1">
              <a:lnSpc>
                <a:spcPct val="140000"/>
              </a:lnSpc>
              <a:buClrTx/>
              <a:buSzTx/>
              <a:buFont typeface="+mj-ea"/>
              <a:buAutoNum type="circleNumDbPlain"/>
            </a:pPr>
            <a:r>
              <a:rPr lang="zh-CN" altLang="zh-CN" sz="2400" noProof="0" dirty="0">
                <a:ln>
                  <a:noFill/>
                </a:ln>
                <a:effectLst/>
                <a:uLnTx/>
                <a:uFillTx/>
                <a:latin typeface="+mn-ea"/>
                <a:sym typeface="+mn-ea"/>
              </a:rPr>
              <a:t>从初始训练集中使用可重采样的随机抽样方法式产生出本轮的训练子集，利用选定的弱学习算法训练出本轮迭代的弱学习器；</a:t>
            </a:r>
          </a:p>
          <a:p>
            <a:pPr marL="914400" lvl="1" indent="-457200" algn="l" eaLnBrk="1" hangingPunct="1">
              <a:lnSpc>
                <a:spcPct val="140000"/>
              </a:lnSpc>
              <a:buClrTx/>
              <a:buSzTx/>
              <a:buFont typeface="+mj-ea"/>
              <a:buAutoNum type="circleNumDbPlain"/>
            </a:pPr>
            <a:r>
              <a:rPr lang="zh-CN" altLang="en-US" sz="2400" noProof="0" dirty="0">
                <a:ln>
                  <a:noFill/>
                </a:ln>
                <a:effectLst/>
                <a:uLnTx/>
                <a:uFillTx/>
                <a:latin typeface="+mn-ea"/>
                <a:sym typeface="+mn-ea"/>
              </a:rPr>
              <a:t>重复</a:t>
            </a:r>
            <a:r>
              <a:rPr lang="zh-CN" altLang="en-US" sz="2400" noProof="0" dirty="0">
                <a:ln>
                  <a:noFill/>
                </a:ln>
                <a:effectLst/>
                <a:uLnTx/>
                <a:uFillTx/>
                <a:latin typeface="Calibri" panose="020F0502020204030204" pitchFamily="34" charset="0"/>
                <a:sym typeface="+mn-ea"/>
              </a:rPr>
              <a:t>①，直到到达</a:t>
            </a:r>
            <a:r>
              <a:rPr lang="zh-CN" altLang="zh-CN" sz="2400" noProof="0" dirty="0">
                <a:ln>
                  <a:noFill/>
                </a:ln>
                <a:effectLst/>
                <a:uLnTx/>
                <a:uFillTx/>
                <a:latin typeface="+mn-ea"/>
                <a:sym typeface="+mn-ea"/>
              </a:rPr>
              <a:t>最大迭代轮数</a:t>
            </a:r>
          </a:p>
          <a:p>
            <a:pPr marL="914400" lvl="1" indent="-457200" algn="l" eaLnBrk="1" hangingPunct="1">
              <a:lnSpc>
                <a:spcPct val="140000"/>
              </a:lnSpc>
              <a:buClrTx/>
              <a:buSzTx/>
              <a:buFont typeface="+mj-ea"/>
              <a:buAutoNum type="circleNumDbPlain"/>
            </a:pPr>
            <a:r>
              <a:rPr lang="zh-CN" altLang="zh-CN" sz="2400" noProof="0" dirty="0">
                <a:ln>
                  <a:noFill/>
                </a:ln>
                <a:effectLst/>
                <a:uLnTx/>
                <a:uFillTx/>
                <a:latin typeface="+mn-ea"/>
                <a:sym typeface="+mn-ea"/>
              </a:rPr>
              <a:t>按照某种方式将训练出来的这些弱学习器合成到一起，形成最终的强学习器。</a:t>
            </a:r>
            <a:endParaRPr lang="zh-CN" altLang="zh-CN" sz="2400" noProof="0" dirty="0">
              <a:ln>
                <a:noFill/>
              </a:ln>
              <a:solidFill>
                <a:schemeClr val="tx1"/>
              </a:solidFill>
              <a:effectLst/>
              <a:uLnTx/>
              <a:uFillTx/>
              <a:latin typeface="+mn-ea"/>
              <a:sym typeface="+mn-ea"/>
            </a:endParaRPr>
          </a:p>
        </p:txBody>
      </p:sp>
      <mc:AlternateContent xmlns:mc="http://schemas.openxmlformats.org/markup-compatibility/2006">
        <mc:Choice xmlns:a14="http://schemas.microsoft.com/office/drawing/2010/main" Requires="a14">
          <p:graphicFrame>
            <p:nvGraphicFramePr>
              <p:cNvPr id="12" name="表格 11"/>
              <p:cNvGraphicFramePr>
                <a:graphicFrameLocks noGrp="1"/>
              </p:cNvGraphicFramePr>
              <p:nvPr>
                <p:custDataLst>
                  <p:tags r:id="rId2"/>
                </p:custDataLst>
                <p:extLst>
                  <p:ext uri="{D42A27DB-BD31-4B8C-83A1-F6EECF244321}">
                    <p14:modId xmlns:p14="http://schemas.microsoft.com/office/powerpoint/2010/main" val="3563239003"/>
                  </p:ext>
                </p:extLst>
              </p:nvPr>
            </p:nvGraphicFramePr>
            <p:xfrm>
              <a:off x="1441240" y="1534288"/>
              <a:ext cx="8908105" cy="5134799"/>
            </p:xfrm>
            <a:graphic>
              <a:graphicData uri="http://schemas.openxmlformats.org/drawingml/2006/table">
                <a:tbl>
                  <a:tblPr firstRow="1" bandRow="1">
                    <a:tableStyleId>{5C22544A-7EE6-4342-B048-85BDC9FD1C3A}</a:tableStyleId>
                  </a:tblPr>
                  <a:tblGrid>
                    <a:gridCol w="1971830">
                      <a:extLst>
                        <a:ext uri="{9D8B030D-6E8A-4147-A177-3AD203B41FA5}">
                          <a16:colId xmlns:a16="http://schemas.microsoft.com/office/drawing/2014/main" val="20000"/>
                        </a:ext>
                      </a:extLst>
                    </a:gridCol>
                    <a:gridCol w="2274856">
                      <a:extLst>
                        <a:ext uri="{9D8B030D-6E8A-4147-A177-3AD203B41FA5}">
                          <a16:colId xmlns:a16="http://schemas.microsoft.com/office/drawing/2014/main" val="20001"/>
                        </a:ext>
                      </a:extLst>
                    </a:gridCol>
                    <a:gridCol w="4661419">
                      <a:extLst>
                        <a:ext uri="{9D8B030D-6E8A-4147-A177-3AD203B41FA5}">
                          <a16:colId xmlns:a16="http://schemas.microsoft.com/office/drawing/2014/main" val="20002"/>
                        </a:ext>
                      </a:extLst>
                    </a:gridCol>
                  </a:tblGrid>
                  <a:tr h="1247365">
                    <a:tc gridSpan="2">
                      <a:txBody>
                        <a:bodyPr/>
                        <a:lstStyle/>
                        <a:p>
                          <a:pPr algn="ctr"/>
                          <a:r>
                            <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弱学习器的合成方法</a:t>
                          </a:r>
                        </a:p>
                      </a:txBody>
                      <a:tcPr marT="60960" marB="60960" anchor="ctr" anchorCtr="1">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4">
                            <a:lumMod val="20000"/>
                            <a:lumOff val="80000"/>
                          </a:schemeClr>
                        </a:solidFill>
                      </a:tcPr>
                    </a:tc>
                    <a:tc hMerge="1">
                      <a:txBody>
                        <a:bodyPr/>
                        <a:lstStyle/>
                        <a:p>
                          <a:endParaRPr lang="en-CN"/>
                        </a:p>
                      </a:txBody>
                      <a:tcPr marT="60960" marB="60960" anchor="ctr" anchorCtr="1">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r>
                            <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定义</a:t>
                          </a:r>
                        </a:p>
                      </a:txBody>
                      <a:tcPr marT="60960" marB="60960" anchor="ctr" anchorCtr="1">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4">
                            <a:lumMod val="20000"/>
                            <a:lumOff val="80000"/>
                          </a:schemeClr>
                        </a:solidFill>
                      </a:tcPr>
                    </a:tc>
                    <a:extLst>
                      <a:ext uri="{0D108BD9-81ED-4DB2-BD59-A6C34878D82A}">
                        <a16:rowId xmlns:a16="http://schemas.microsoft.com/office/drawing/2014/main" val="10000"/>
                      </a:ext>
                    </a:extLst>
                  </a:tr>
                  <a:tr h="1278524">
                    <a:tc rowSpan="2">
                      <a:txBody>
                        <a:bodyPr/>
                        <a:lstStyle/>
                        <a:p>
                          <a:pPr algn="ctr"/>
                          <a:r>
                            <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rPr>
                            <a:t>代数合成法</a:t>
                          </a:r>
                        </a:p>
                      </a:txBody>
                      <a:tcPr marT="60960" marB="60960" anchor="ctr" anchorCtr="1">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4">
                            <a:lumMod val="20000"/>
                            <a:lumOff val="80000"/>
                          </a:schemeClr>
                        </a:solidFill>
                      </a:tcPr>
                    </a:tc>
                    <a:tc>
                      <a:txBody>
                        <a:bodyPr/>
                        <a:lstStyle/>
                        <a:p>
                          <a:pPr algn="ctr">
                            <a:buClrTx/>
                            <a:buSzTx/>
                            <a:buFontTx/>
                            <a:buNone/>
                          </a:pPr>
                          <a:r>
                            <a:rPr lang="zh-CN" altLang="en-US" sz="2000" b="0" dirty="0">
                              <a:latin typeface="Times New Roman" panose="02020603050405020304" pitchFamily="18" charset="0"/>
                              <a:ea typeface="黑体" panose="02010609060101010101" pitchFamily="49" charset="-122"/>
                              <a:cs typeface="Times New Roman" panose="02020603050405020304" pitchFamily="18" charset="0"/>
                              <a:sym typeface="+mn-ea"/>
                            </a:rPr>
                            <a:t>平均法</a:t>
                          </a:r>
                        </a:p>
                      </a:txBody>
                      <a:tcPr marT="60960" marB="60960" anchor="ctr" anchorCtr="1">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4">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ctrlPr>
                                  </m:sSubPr>
                                  <m:e>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𝐻</m:t>
                                    </m:r>
                                  </m:e>
                                  <m:sub>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𝑓𝑖𝑛𝑎𝑙</m:t>
                                    </m:r>
                                  </m:sub>
                                </m:sSub>
                                <m:r>
                                  <a:rPr lang="en-US" altLang="de-DE" sz="2400" b="0" i="1" baseline="30000" dirty="0" smtClean="0">
                                    <a:solidFill>
                                      <a:schemeClr val="tx1"/>
                                    </a:solidFill>
                                    <a:latin typeface="Cambria Math" panose="02040503050406030204" pitchFamily="18" charset="0"/>
                                    <a:ea typeface="MS Mincho" charset="0"/>
                                    <a:cs typeface="Cambria Math" panose="02040503050406030204" pitchFamily="18" charset="0"/>
                                    <a:sym typeface="+mn-ea"/>
                                  </a:rPr>
                                  <m:t>(</m:t>
                                </m:r>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𝑋</m:t>
                                </m:r>
                                <m:r>
                                  <a:rPr lang="en-US" altLang="de-DE" sz="2400" b="0" i="1" baseline="30000" dirty="0" smtClean="0">
                                    <a:solidFill>
                                      <a:schemeClr val="tx1"/>
                                    </a:solidFill>
                                    <a:latin typeface="Cambria Math" panose="02040503050406030204" pitchFamily="18" charset="0"/>
                                    <a:ea typeface="MS Mincho" charset="0"/>
                                    <a:cs typeface="Cambria Math" panose="02040503050406030204" pitchFamily="18" charset="0"/>
                                    <a:sym typeface="+mn-ea"/>
                                  </a:rPr>
                                  <m:t>)=</m:t>
                                </m:r>
                                <m:func>
                                  <m:funcPr>
                                    <m:ctrlP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ctrlPr>
                                  </m:funcPr>
                                  <m:fName>
                                    <m:limLow>
                                      <m:limLowPr>
                                        <m:ctrlP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ctrlPr>
                                      </m:limLowPr>
                                      <m:e>
                                        <m:r>
                                          <m:rPr>
                                            <m:sty m:val="p"/>
                                          </m:rPr>
                                          <a:rPr lang="en-US" altLang="de-DE" sz="2400" b="0"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argmax</m:t>
                                        </m:r>
                                      </m:e>
                                      <m:lim>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𝑗</m:t>
                                        </m:r>
                                      </m:lim>
                                    </m:limLow>
                                  </m:fName>
                                  <m:e>
                                    <m:f>
                                      <m:fPr>
                                        <m:ctrlP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ctrlPr>
                                      </m:fPr>
                                      <m:num>
                                        <m:r>
                                          <a:rPr lang="en-US" altLang="de-DE" sz="2400" b="0" i="1" baseline="30000" dirty="0" smtClean="0">
                                            <a:solidFill>
                                              <a:schemeClr val="tx1"/>
                                            </a:solidFill>
                                            <a:latin typeface="Cambria Math" panose="02040503050406030204" pitchFamily="18" charset="0"/>
                                            <a:ea typeface="MS Mincho" charset="0"/>
                                            <a:cs typeface="Cambria Math" panose="02040503050406030204" pitchFamily="18" charset="0"/>
                                            <a:sym typeface="+mn-ea"/>
                                          </a:rPr>
                                          <m:t>1</m:t>
                                        </m:r>
                                      </m:num>
                                      <m:den>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𝑇</m:t>
                                        </m:r>
                                      </m:den>
                                    </m:f>
                                  </m:e>
                                </m:func>
                                <m:nary>
                                  <m:naryPr>
                                    <m:chr m:val="∑"/>
                                    <m:limLoc m:val="subSup"/>
                                    <m:ctrlP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ctrlPr>
                                  </m:naryPr>
                                  <m:sub>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𝑡</m:t>
                                    </m:r>
                                    <m:r>
                                      <a:rPr lang="en-US" altLang="de-DE" sz="2400" b="0" i="1" baseline="30000" dirty="0" smtClean="0">
                                        <a:solidFill>
                                          <a:schemeClr val="tx1"/>
                                        </a:solidFill>
                                        <a:latin typeface="Cambria Math" panose="02040503050406030204" pitchFamily="18" charset="0"/>
                                        <a:ea typeface="MS Mincho" charset="0"/>
                                        <a:cs typeface="Cambria Math" panose="02040503050406030204" pitchFamily="18" charset="0"/>
                                        <a:sym typeface="+mn-ea"/>
                                      </a:rPr>
                                      <m:t>=1</m:t>
                                    </m:r>
                                  </m:sub>
                                  <m:sup>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𝑇</m:t>
                                    </m:r>
                                  </m:sup>
                                  <m:e>
                                    <m:sSub>
                                      <m:sSubPr>
                                        <m:ctrlP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ctrlPr>
                                      </m:sSubPr>
                                      <m:e>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h</m:t>
                                        </m:r>
                                      </m:e>
                                      <m:sub>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𝑡</m:t>
                                        </m:r>
                                        <m:r>
                                          <a:rPr lang="en-US" altLang="de-DE" sz="2400" b="0" i="1" baseline="30000" dirty="0" smtClean="0">
                                            <a:solidFill>
                                              <a:schemeClr val="tx1"/>
                                            </a:solidFill>
                                            <a:latin typeface="Cambria Math" panose="02040503050406030204" pitchFamily="18" charset="0"/>
                                            <a:ea typeface="MS Mincho" charset="0"/>
                                            <a:cs typeface="Cambria Math" panose="02040503050406030204" pitchFamily="18" charset="0"/>
                                            <a:sym typeface="+mn-ea"/>
                                          </a:rPr>
                                          <m:t>,</m:t>
                                        </m:r>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𝑗</m:t>
                                        </m:r>
                                      </m:sub>
                                    </m:sSub>
                                  </m:e>
                                </m:nary>
                                <m:r>
                                  <a:rPr lang="en-US" altLang="de-DE" sz="2400" b="0" i="1" baseline="30000" dirty="0" smtClean="0">
                                    <a:solidFill>
                                      <a:schemeClr val="tx1"/>
                                    </a:solidFill>
                                    <a:latin typeface="Cambria Math" panose="02040503050406030204" pitchFamily="18" charset="0"/>
                                    <a:ea typeface="MS Mincho" charset="0"/>
                                    <a:cs typeface="Cambria Math" panose="02040503050406030204" pitchFamily="18" charset="0"/>
                                    <a:sym typeface="+mn-ea"/>
                                  </a:rPr>
                                  <m:t>(</m:t>
                                </m:r>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𝑋</m:t>
                                </m:r>
                                <m:r>
                                  <a:rPr lang="en-US" altLang="de-DE" sz="2400" b="0" i="1" baseline="30000" dirty="0" smtClean="0">
                                    <a:solidFill>
                                      <a:schemeClr val="tx1"/>
                                    </a:solidFill>
                                    <a:latin typeface="Cambria Math" panose="02040503050406030204" pitchFamily="18" charset="0"/>
                                    <a:ea typeface="MS Mincho" charset="0"/>
                                    <a:cs typeface="Cambria Math" panose="02040503050406030204" pitchFamily="18" charset="0"/>
                                    <a:sym typeface="+mn-ea"/>
                                  </a:rPr>
                                  <m:t>)</m:t>
                                </m:r>
                              </m:oMath>
                            </m:oMathPara>
                          </a14:m>
                          <a:endParaRPr lang="en-US" altLang="de-DE" sz="2400" b="0" baseline="30000" dirty="0">
                            <a:solidFill>
                              <a:schemeClr val="tx1"/>
                            </a:solidFill>
                            <a:latin typeface="Cambria Math" panose="02040503050406030204" pitchFamily="18" charset="0"/>
                            <a:ea typeface="楷体_GB2312" pitchFamily="49" charset="-122"/>
                            <a:cs typeface="Cambria Math" panose="02040503050406030204" pitchFamily="18" charset="0"/>
                            <a:sym typeface="+mn-ea"/>
                          </a:endParaRPr>
                        </a:p>
                      </a:txBody>
                      <a:tcPr marT="60960" marB="60960" anchor="ctr" anchorCtr="1">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4">
                            <a:lumMod val="20000"/>
                            <a:lumOff val="80000"/>
                          </a:schemeClr>
                        </a:solidFill>
                      </a:tcPr>
                    </a:tc>
                    <a:extLst>
                      <a:ext uri="{0D108BD9-81ED-4DB2-BD59-A6C34878D82A}">
                        <a16:rowId xmlns:a16="http://schemas.microsoft.com/office/drawing/2014/main" val="10001"/>
                      </a:ext>
                    </a:extLst>
                  </a:tr>
                  <a:tr h="1278524">
                    <a:tc vMerge="1">
                      <a:txBody>
                        <a:bodyPr/>
                        <a:lstStyle/>
                        <a:p>
                          <a:endParaRPr lang="en-CN"/>
                        </a:p>
                      </a:txBody>
                      <a:tcPr marT="60960" marB="60960" anchor="ctr" anchorCtr="1">
                        <a:lnL w="12700" cmpd="sng">
                          <a:solidFill>
                            <a:schemeClr val="tx1"/>
                          </a:solidFill>
                          <a:prstDash val="solid"/>
                        </a:lnL>
                        <a:lnR w="12700" cmpd="sng">
                          <a:solidFill>
                            <a:schemeClr val="tx1"/>
                          </a:solidFill>
                          <a:prstDash val="solid"/>
                        </a:lnR>
                        <a:lnB w="12700" cmpd="sng">
                          <a:solidFill>
                            <a:schemeClr val="tx1"/>
                          </a:solidFill>
                          <a:prstDash val="solid"/>
                        </a:lnB>
                      </a:tcPr>
                    </a:tc>
                    <a:tc>
                      <a:txBody>
                        <a:bodyPr/>
                        <a:lstStyle/>
                        <a:p>
                          <a:pPr algn="ctr">
                            <a:buClrTx/>
                            <a:buSzTx/>
                            <a:buFontTx/>
                            <a:buNone/>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加权平均法</a:t>
                          </a:r>
                        </a:p>
                      </a:txBody>
                      <a:tcPr marT="60960" marB="60960" anchor="ctr" anchorCtr="1">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4">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ctrlPr>
                                  </m:sSubPr>
                                  <m:e>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𝐻</m:t>
                                    </m:r>
                                  </m:e>
                                  <m:sub>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𝑓𝑖𝑛𝑎𝑙</m:t>
                                    </m:r>
                                  </m:sub>
                                </m:sSub>
                                <m:r>
                                  <a:rPr lang="en-US" altLang="de-DE" sz="2400" b="0" i="1" baseline="30000" dirty="0" smtClean="0">
                                    <a:solidFill>
                                      <a:schemeClr val="tx1"/>
                                    </a:solidFill>
                                    <a:latin typeface="Cambria Math" panose="02040503050406030204" pitchFamily="18" charset="0"/>
                                    <a:ea typeface="MS Mincho" charset="0"/>
                                    <a:cs typeface="Cambria Math" panose="02040503050406030204" pitchFamily="18" charset="0"/>
                                    <a:sym typeface="+mn-ea"/>
                                  </a:rPr>
                                  <m:t>(</m:t>
                                </m:r>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𝑋</m:t>
                                </m:r>
                                <m:r>
                                  <a:rPr lang="en-US" altLang="de-DE" sz="2400" b="0" i="1" baseline="30000" dirty="0" smtClean="0">
                                    <a:solidFill>
                                      <a:schemeClr val="tx1"/>
                                    </a:solidFill>
                                    <a:latin typeface="Cambria Math" panose="02040503050406030204" pitchFamily="18" charset="0"/>
                                    <a:ea typeface="MS Mincho" charset="0"/>
                                    <a:cs typeface="Cambria Math" panose="02040503050406030204" pitchFamily="18" charset="0"/>
                                    <a:sym typeface="+mn-ea"/>
                                  </a:rPr>
                                  <m:t>)=</m:t>
                                </m:r>
                                <m:func>
                                  <m:funcPr>
                                    <m:ctrlP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ctrlPr>
                                  </m:funcPr>
                                  <m:fName>
                                    <m:limLow>
                                      <m:limLowPr>
                                        <m:ctrlP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ctrlPr>
                                      </m:limLowPr>
                                      <m:e>
                                        <m:r>
                                          <m:rPr>
                                            <m:sty m:val="p"/>
                                          </m:rPr>
                                          <a:rPr lang="en-US" altLang="de-DE" sz="2400" b="0"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argmax</m:t>
                                        </m:r>
                                      </m:e>
                                      <m:lim>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𝑗</m:t>
                                        </m:r>
                                      </m:lim>
                                    </m:limLow>
                                  </m:fName>
                                  <m:e>
                                    <m:f>
                                      <m:fPr>
                                        <m:ctrlP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ctrlPr>
                                      </m:fPr>
                                      <m:num>
                                        <m:r>
                                          <a:rPr lang="en-US" altLang="de-DE" sz="2400" b="0" i="1" baseline="30000" dirty="0" smtClean="0">
                                            <a:solidFill>
                                              <a:schemeClr val="tx1"/>
                                            </a:solidFill>
                                            <a:latin typeface="Cambria Math" panose="02040503050406030204" pitchFamily="18" charset="0"/>
                                            <a:ea typeface="MS Mincho" charset="0"/>
                                            <a:cs typeface="Cambria Math" panose="02040503050406030204" pitchFamily="18" charset="0"/>
                                            <a:sym typeface="+mn-ea"/>
                                          </a:rPr>
                                          <m:t>1</m:t>
                                        </m:r>
                                      </m:num>
                                      <m:den>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𝑇</m:t>
                                        </m:r>
                                      </m:den>
                                    </m:f>
                                  </m:e>
                                </m:func>
                                <m:nary>
                                  <m:naryPr>
                                    <m:chr m:val="∑"/>
                                    <m:limLoc m:val="subSup"/>
                                    <m:ctrlP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ctrlPr>
                                  </m:naryPr>
                                  <m:sub>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𝑡</m:t>
                                    </m:r>
                                    <m:r>
                                      <a:rPr lang="en-US" altLang="de-DE" sz="2400" b="0" i="1" baseline="30000" dirty="0" smtClean="0">
                                        <a:solidFill>
                                          <a:schemeClr val="tx1"/>
                                        </a:solidFill>
                                        <a:latin typeface="Cambria Math" panose="02040503050406030204" pitchFamily="18" charset="0"/>
                                        <a:ea typeface="MS Mincho" charset="0"/>
                                        <a:cs typeface="Cambria Math" panose="02040503050406030204" pitchFamily="18" charset="0"/>
                                        <a:sym typeface="+mn-ea"/>
                                      </a:rPr>
                                      <m:t>=1</m:t>
                                    </m:r>
                                  </m:sub>
                                  <m:sup>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𝑇</m:t>
                                    </m:r>
                                  </m:sup>
                                  <m:e>
                                    <m:sSub>
                                      <m:sSubPr>
                                        <m:ctrlP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ctrlPr>
                                      </m:sSubPr>
                                      <m:e>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𝑤</m:t>
                                        </m:r>
                                      </m:e>
                                      <m:sub>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𝑡</m:t>
                                        </m:r>
                                      </m:sub>
                                    </m:sSub>
                                    <m:sSub>
                                      <m:sSubPr>
                                        <m:ctrlP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ctrlPr>
                                      </m:sSubPr>
                                      <m:e>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h</m:t>
                                        </m:r>
                                      </m:e>
                                      <m:sub>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𝑡</m:t>
                                        </m:r>
                                        <m:r>
                                          <a:rPr lang="en-US" altLang="de-DE" sz="2400" b="0" i="1" baseline="30000" dirty="0" smtClean="0">
                                            <a:solidFill>
                                              <a:schemeClr val="tx1"/>
                                            </a:solidFill>
                                            <a:latin typeface="Cambria Math" panose="02040503050406030204" pitchFamily="18" charset="0"/>
                                            <a:ea typeface="MS Mincho" charset="0"/>
                                            <a:cs typeface="Cambria Math" panose="02040503050406030204" pitchFamily="18" charset="0"/>
                                            <a:sym typeface="+mn-ea"/>
                                          </a:rPr>
                                          <m:t>,</m:t>
                                        </m:r>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𝑗</m:t>
                                        </m:r>
                                      </m:sub>
                                    </m:sSub>
                                  </m:e>
                                </m:nary>
                                <m:r>
                                  <a:rPr lang="en-US" altLang="de-DE" sz="2400" b="0" i="1" baseline="30000" dirty="0" smtClean="0">
                                    <a:solidFill>
                                      <a:schemeClr val="tx1"/>
                                    </a:solidFill>
                                    <a:latin typeface="Cambria Math" panose="02040503050406030204" pitchFamily="18" charset="0"/>
                                    <a:ea typeface="MS Mincho" charset="0"/>
                                    <a:cs typeface="Cambria Math" panose="02040503050406030204" pitchFamily="18" charset="0"/>
                                    <a:sym typeface="+mn-ea"/>
                                  </a:rPr>
                                  <m:t>(</m:t>
                                </m:r>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𝑋</m:t>
                                </m:r>
                                <m:r>
                                  <a:rPr lang="en-US" altLang="de-DE" sz="2400" b="0" i="1" baseline="30000" dirty="0" smtClean="0">
                                    <a:solidFill>
                                      <a:schemeClr val="tx1"/>
                                    </a:solidFill>
                                    <a:latin typeface="Cambria Math" panose="02040503050406030204" pitchFamily="18" charset="0"/>
                                    <a:ea typeface="MS Mincho" charset="0"/>
                                    <a:cs typeface="Cambria Math" panose="02040503050406030204" pitchFamily="18" charset="0"/>
                                    <a:sym typeface="+mn-ea"/>
                                  </a:rPr>
                                  <m:t>)</m:t>
                                </m:r>
                              </m:oMath>
                            </m:oMathPara>
                          </a14:m>
                          <a:endParaRPr lang="zh-CN" altLang="en-US" sz="2400" i="1" dirty="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nchor="ctr" anchorCtr="1">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4">
                            <a:lumMod val="20000"/>
                            <a:lumOff val="80000"/>
                          </a:schemeClr>
                        </a:solidFill>
                      </a:tcPr>
                    </a:tc>
                    <a:extLst>
                      <a:ext uri="{0D108BD9-81ED-4DB2-BD59-A6C34878D82A}">
                        <a16:rowId xmlns:a16="http://schemas.microsoft.com/office/drawing/2014/main" val="10002"/>
                      </a:ext>
                    </a:extLst>
                  </a:tr>
                  <a:tr h="1330386">
                    <a:tc gridSpan="2">
                      <a:txBody>
                        <a:bodyPr/>
                        <a:lstStyle/>
                        <a:p>
                          <a:pPr algn="ctr" fontAlgn="auto">
                            <a:buClrTx/>
                            <a:buSzTx/>
                            <a:buFontTx/>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rPr>
                            <a:t>投票法</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nchor="ctr" anchorCtr="1">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4">
                            <a:lumMod val="20000"/>
                            <a:lumOff val="80000"/>
                          </a:schemeClr>
                        </a:solidFill>
                      </a:tcPr>
                    </a:tc>
                    <a:tc hMerge="1">
                      <a:txBody>
                        <a:bodyPr/>
                        <a:lstStyle/>
                        <a:p>
                          <a:endParaRPr lang="en-CN"/>
                        </a:p>
                      </a:txBody>
                      <a:tcPr marT="60960" marB="60960" anchor="ctr" anchorCtr="1">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ctrlPr>
                                  </m:sSubPr>
                                  <m:e>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𝐻</m:t>
                                    </m:r>
                                  </m:e>
                                  <m:sub>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𝑓𝑖𝑛𝑎𝑙</m:t>
                                    </m:r>
                                  </m:sub>
                                </m:sSub>
                                <m:r>
                                  <a:rPr lang="en-US" altLang="de-DE" sz="2400" b="0" i="1" baseline="30000" dirty="0" smtClean="0">
                                    <a:solidFill>
                                      <a:schemeClr val="tx1"/>
                                    </a:solidFill>
                                    <a:latin typeface="Cambria Math" panose="02040503050406030204" pitchFamily="18" charset="0"/>
                                    <a:ea typeface="MS Mincho" charset="0"/>
                                    <a:cs typeface="Cambria Math" panose="02040503050406030204" pitchFamily="18" charset="0"/>
                                    <a:sym typeface="+mn-ea"/>
                                  </a:rPr>
                                  <m:t>(</m:t>
                                </m:r>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𝑋</m:t>
                                </m:r>
                                <m:r>
                                  <a:rPr lang="en-US" altLang="de-DE" sz="2400" b="0" i="1" baseline="30000" dirty="0" smtClean="0">
                                    <a:solidFill>
                                      <a:schemeClr val="tx1"/>
                                    </a:solidFill>
                                    <a:latin typeface="Cambria Math" panose="02040503050406030204" pitchFamily="18" charset="0"/>
                                    <a:ea typeface="MS Mincho" charset="0"/>
                                    <a:cs typeface="Cambria Math" panose="02040503050406030204" pitchFamily="18" charset="0"/>
                                    <a:sym typeface="+mn-ea"/>
                                  </a:rPr>
                                  <m:t>)=</m:t>
                                </m:r>
                                <m:func>
                                  <m:funcPr>
                                    <m:ctrlP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ctrlPr>
                                  </m:funcPr>
                                  <m:fName>
                                    <m:limLow>
                                      <m:limLowPr>
                                        <m:ctrlP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ctrlPr>
                                      </m:limLowPr>
                                      <m:e>
                                        <m:r>
                                          <m:rPr>
                                            <m:sty m:val="p"/>
                                          </m:rPr>
                                          <a:rPr lang="en-US" altLang="de-DE" sz="2400" b="0"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argmax</m:t>
                                        </m:r>
                                      </m:e>
                                      <m:lim>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𝑗</m:t>
                                        </m:r>
                                        <m:r>
                                          <a:rPr lang="en-US" altLang="de-DE" sz="240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m:t>
                                        </m:r>
                                        <m:r>
                                          <a:rPr lang="en-US" altLang="de-DE" sz="240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𝑌</m:t>
                                        </m:r>
                                      </m:lim>
                                    </m:limLow>
                                  </m:fName>
                                  <m:e>
                                    <m:f>
                                      <m:fPr>
                                        <m:ctrlP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ctrlPr>
                                      </m:fPr>
                                      <m:num>
                                        <m:r>
                                          <a:rPr lang="en-US" altLang="de-DE" sz="2400" b="0" i="1" baseline="30000" dirty="0" smtClean="0">
                                            <a:solidFill>
                                              <a:schemeClr val="tx1"/>
                                            </a:solidFill>
                                            <a:latin typeface="Cambria Math" panose="02040503050406030204" pitchFamily="18" charset="0"/>
                                            <a:ea typeface="MS Mincho" charset="0"/>
                                            <a:cs typeface="Cambria Math" panose="02040503050406030204" pitchFamily="18" charset="0"/>
                                            <a:sym typeface="+mn-ea"/>
                                          </a:rPr>
                                          <m:t>1</m:t>
                                        </m:r>
                                      </m:num>
                                      <m:den>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𝑇</m:t>
                                        </m:r>
                                      </m:den>
                                    </m:f>
                                  </m:e>
                                </m:func>
                                <m:nary>
                                  <m:naryPr>
                                    <m:chr m:val="∑"/>
                                    <m:limLoc m:val="subSup"/>
                                    <m:ctrlP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ctrlPr>
                                  </m:naryPr>
                                  <m:sub>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𝑡</m:t>
                                    </m:r>
                                    <m:r>
                                      <a:rPr lang="en-US" altLang="de-DE" sz="2400" b="0" i="1" baseline="30000" dirty="0" smtClean="0">
                                        <a:solidFill>
                                          <a:schemeClr val="tx1"/>
                                        </a:solidFill>
                                        <a:latin typeface="Cambria Math" panose="02040503050406030204" pitchFamily="18" charset="0"/>
                                        <a:ea typeface="MS Mincho" charset="0"/>
                                        <a:cs typeface="Cambria Math" panose="02040503050406030204" pitchFamily="18" charset="0"/>
                                        <a:sym typeface="+mn-ea"/>
                                      </a:rPr>
                                      <m:t>=1</m:t>
                                    </m:r>
                                  </m:sub>
                                  <m:sup>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𝑇</m:t>
                                    </m:r>
                                  </m:sup>
                                  <m:e>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𝐼</m:t>
                                    </m:r>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m:t>
                                    </m:r>
                                    <m:sSub>
                                      <m:sSubPr>
                                        <m:ctrlP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ctrlPr>
                                      </m:sSubPr>
                                      <m:e>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h</m:t>
                                        </m:r>
                                      </m:e>
                                      <m:sub>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𝑡</m:t>
                                        </m:r>
                                        <m:r>
                                          <a:rPr lang="en-US" altLang="de-DE" sz="2400" b="0" i="1" baseline="30000" dirty="0" smtClean="0">
                                            <a:solidFill>
                                              <a:schemeClr val="tx1"/>
                                            </a:solidFill>
                                            <a:latin typeface="Cambria Math" panose="02040503050406030204" pitchFamily="18" charset="0"/>
                                            <a:ea typeface="MS Mincho" charset="0"/>
                                            <a:cs typeface="Cambria Math" panose="02040503050406030204" pitchFamily="18" charset="0"/>
                                            <a:sym typeface="+mn-ea"/>
                                          </a:rPr>
                                          <m:t>,</m:t>
                                        </m:r>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𝑗</m:t>
                                        </m:r>
                                      </m:sub>
                                    </m:sSub>
                                  </m:e>
                                </m:nary>
                                <m:r>
                                  <a:rPr lang="en-US" altLang="de-DE" sz="2400" b="0" i="1" baseline="30000" dirty="0" smtClean="0">
                                    <a:solidFill>
                                      <a:schemeClr val="tx1"/>
                                    </a:solidFill>
                                    <a:latin typeface="Cambria Math" panose="02040503050406030204" pitchFamily="18" charset="0"/>
                                    <a:ea typeface="MS Mincho" charset="0"/>
                                    <a:cs typeface="Cambria Math" panose="02040503050406030204" pitchFamily="18" charset="0"/>
                                    <a:sym typeface="+mn-ea"/>
                                  </a:rPr>
                                  <m:t>(</m:t>
                                </m:r>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𝑋</m:t>
                                </m:r>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m:t>
                                </m:r>
                                <m:r>
                                  <a:rPr lang="en-US" altLang="de-DE" sz="2400" b="0" i="1" baseline="30000" dirty="0" smtClean="0">
                                    <a:solidFill>
                                      <a:schemeClr val="tx1"/>
                                    </a:solidFill>
                                    <a:latin typeface="Cambria Math" panose="02040503050406030204" pitchFamily="18" charset="0"/>
                                    <a:ea typeface="楷体_GB2312" pitchFamily="49" charset="-122"/>
                                    <a:cs typeface="Cambria Math" panose="02040503050406030204" pitchFamily="18" charset="0"/>
                                    <a:sym typeface="+mn-ea"/>
                                  </a:rPr>
                                  <m:t>𝑦</m:t>
                                </m:r>
                              </m:oMath>
                            </m:oMathPara>
                          </a14:m>
                          <a:endParaRPr lang="en-US" altLang="zh-CN" sz="2400" b="0" dirty="0">
                            <a:solidFill>
                              <a:schemeClr val="tx1"/>
                            </a:solidFill>
                            <a:latin typeface="Times New Roman" panose="02020603050405020304" pitchFamily="18" charset="0"/>
                            <a:ea typeface="楷体_GB2312" pitchFamily="49" charset="-122"/>
                            <a:cs typeface="Times New Roman" panose="02020603050405020304" pitchFamily="18" charset="0"/>
                            <a:sym typeface="+mn-ea"/>
                          </a:endParaRPr>
                        </a:p>
                      </a:txBody>
                      <a:tcPr marT="60960" marB="60960" anchor="ctr" anchorCtr="1">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4">
                            <a:lumMod val="20000"/>
                            <a:lumOff val="80000"/>
                          </a:schemeClr>
                        </a:solidFill>
                      </a:tcPr>
                    </a:tc>
                    <a:extLst>
                      <a:ext uri="{0D108BD9-81ED-4DB2-BD59-A6C34878D82A}">
                        <a16:rowId xmlns:a16="http://schemas.microsoft.com/office/drawing/2014/main" val="10003"/>
                      </a:ext>
                    </a:extLst>
                  </a:tr>
                </a:tbl>
              </a:graphicData>
            </a:graphic>
          </p:graphicFrame>
        </mc:Choice>
        <mc:Fallback>
          <p:graphicFrame>
            <p:nvGraphicFramePr>
              <p:cNvPr id="12" name="表格 11"/>
              <p:cNvGraphicFramePr>
                <a:graphicFrameLocks noGrp="1"/>
              </p:cNvGraphicFramePr>
              <p:nvPr>
                <p:custDataLst>
                  <p:tags r:id="rId2"/>
                </p:custDataLst>
                <p:extLst>
                  <p:ext uri="{D42A27DB-BD31-4B8C-83A1-F6EECF244321}">
                    <p14:modId xmlns:p14="http://schemas.microsoft.com/office/powerpoint/2010/main" val="3563239003"/>
                  </p:ext>
                </p:extLst>
              </p:nvPr>
            </p:nvGraphicFramePr>
            <p:xfrm>
              <a:off x="1441240" y="1534288"/>
              <a:ext cx="8908105" cy="5134799"/>
            </p:xfrm>
            <a:graphic>
              <a:graphicData uri="http://schemas.openxmlformats.org/drawingml/2006/table">
                <a:tbl>
                  <a:tblPr firstRow="1" bandRow="1">
                    <a:tableStyleId>{5C22544A-7EE6-4342-B048-85BDC9FD1C3A}</a:tableStyleId>
                  </a:tblPr>
                  <a:tblGrid>
                    <a:gridCol w="1971830">
                      <a:extLst>
                        <a:ext uri="{9D8B030D-6E8A-4147-A177-3AD203B41FA5}">
                          <a16:colId xmlns:a16="http://schemas.microsoft.com/office/drawing/2014/main" val="20000"/>
                        </a:ext>
                      </a:extLst>
                    </a:gridCol>
                    <a:gridCol w="2274856">
                      <a:extLst>
                        <a:ext uri="{9D8B030D-6E8A-4147-A177-3AD203B41FA5}">
                          <a16:colId xmlns:a16="http://schemas.microsoft.com/office/drawing/2014/main" val="20001"/>
                        </a:ext>
                      </a:extLst>
                    </a:gridCol>
                    <a:gridCol w="4661419">
                      <a:extLst>
                        <a:ext uri="{9D8B030D-6E8A-4147-A177-3AD203B41FA5}">
                          <a16:colId xmlns:a16="http://schemas.microsoft.com/office/drawing/2014/main" val="20002"/>
                        </a:ext>
                      </a:extLst>
                    </a:gridCol>
                  </a:tblGrid>
                  <a:tr h="1247365">
                    <a:tc gridSpan="2">
                      <a:txBody>
                        <a:bodyPr/>
                        <a:lstStyle/>
                        <a:p>
                          <a:pPr algn="ctr"/>
                          <a:r>
                            <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弱学习器的合成方法</a:t>
                          </a:r>
                        </a:p>
                      </a:txBody>
                      <a:tcPr marT="60960" marB="60960" anchor="ctr" anchorCtr="1">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4">
                            <a:lumMod val="20000"/>
                            <a:lumOff val="80000"/>
                          </a:schemeClr>
                        </a:solidFill>
                      </a:tcPr>
                    </a:tc>
                    <a:tc hMerge="1">
                      <a:txBody>
                        <a:bodyPr/>
                        <a:lstStyle/>
                        <a:p>
                          <a:endParaRPr lang="en-CN"/>
                        </a:p>
                      </a:txBody>
                      <a:tcPr marT="60960" marB="60960" anchor="ctr" anchorCtr="1">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r>
                            <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定义</a:t>
                          </a:r>
                        </a:p>
                      </a:txBody>
                      <a:tcPr marT="60960" marB="60960" anchor="ctr" anchorCtr="1">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4">
                            <a:lumMod val="20000"/>
                            <a:lumOff val="80000"/>
                          </a:schemeClr>
                        </a:solidFill>
                      </a:tcPr>
                    </a:tc>
                    <a:extLst>
                      <a:ext uri="{0D108BD9-81ED-4DB2-BD59-A6C34878D82A}">
                        <a16:rowId xmlns:a16="http://schemas.microsoft.com/office/drawing/2014/main" val="10000"/>
                      </a:ext>
                    </a:extLst>
                  </a:tr>
                  <a:tr h="1278524">
                    <a:tc rowSpan="2">
                      <a:txBody>
                        <a:bodyPr/>
                        <a:lstStyle/>
                        <a:p>
                          <a:pPr algn="ctr"/>
                          <a:r>
                            <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rPr>
                            <a:t>代数合成法</a:t>
                          </a:r>
                        </a:p>
                      </a:txBody>
                      <a:tcPr marT="60960" marB="60960" anchor="ctr" anchorCtr="1">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4">
                            <a:lumMod val="20000"/>
                            <a:lumOff val="80000"/>
                          </a:schemeClr>
                        </a:solidFill>
                      </a:tcPr>
                    </a:tc>
                    <a:tc>
                      <a:txBody>
                        <a:bodyPr/>
                        <a:lstStyle/>
                        <a:p>
                          <a:pPr algn="ctr">
                            <a:buClrTx/>
                            <a:buSzTx/>
                            <a:buFontTx/>
                            <a:buNone/>
                          </a:pPr>
                          <a:r>
                            <a:rPr lang="zh-CN" altLang="en-US" sz="2000" b="0" dirty="0">
                              <a:latin typeface="Times New Roman" panose="02020603050405020304" pitchFamily="18" charset="0"/>
                              <a:ea typeface="黑体" panose="02010609060101010101" pitchFamily="49" charset="-122"/>
                              <a:cs typeface="Times New Roman" panose="02020603050405020304" pitchFamily="18" charset="0"/>
                              <a:sym typeface="+mn-ea"/>
                            </a:rPr>
                            <a:t>平均法</a:t>
                          </a:r>
                        </a:p>
                      </a:txBody>
                      <a:tcPr marT="60960" marB="60960" anchor="ctr" anchorCtr="1">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4">
                            <a:lumMod val="20000"/>
                            <a:lumOff val="80000"/>
                          </a:schemeClr>
                        </a:solidFill>
                      </a:tcPr>
                    </a:tc>
                    <a:tc>
                      <a:txBody>
                        <a:bodyPr/>
                        <a:lstStyle/>
                        <a:p>
                          <a:endParaRPr lang="en-CN"/>
                        </a:p>
                      </a:txBody>
                      <a:tcPr marT="60960" marB="60960" anchor="ctr" anchorCtr="1">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blipFill>
                          <a:blip r:embed="rId4"/>
                          <a:stretch>
                            <a:fillRect l="-91553" t="-98020" r="-545" b="-267327"/>
                          </a:stretch>
                        </a:blipFill>
                      </a:tcPr>
                    </a:tc>
                    <a:extLst>
                      <a:ext uri="{0D108BD9-81ED-4DB2-BD59-A6C34878D82A}">
                        <a16:rowId xmlns:a16="http://schemas.microsoft.com/office/drawing/2014/main" val="10001"/>
                      </a:ext>
                    </a:extLst>
                  </a:tr>
                  <a:tr h="1278524">
                    <a:tc vMerge="1">
                      <a:txBody>
                        <a:bodyPr/>
                        <a:lstStyle/>
                        <a:p>
                          <a:endParaRPr lang="en-CN"/>
                        </a:p>
                      </a:txBody>
                      <a:tcPr marT="60960" marB="60960" anchor="ctr" anchorCtr="1">
                        <a:lnL w="12700" cmpd="sng">
                          <a:solidFill>
                            <a:schemeClr val="tx1"/>
                          </a:solidFill>
                          <a:prstDash val="solid"/>
                        </a:lnL>
                        <a:lnR w="12700" cmpd="sng">
                          <a:solidFill>
                            <a:schemeClr val="tx1"/>
                          </a:solidFill>
                          <a:prstDash val="solid"/>
                        </a:lnR>
                        <a:lnB w="12700" cmpd="sng">
                          <a:solidFill>
                            <a:schemeClr val="tx1"/>
                          </a:solidFill>
                          <a:prstDash val="solid"/>
                        </a:lnB>
                      </a:tcPr>
                    </a:tc>
                    <a:tc>
                      <a:txBody>
                        <a:bodyPr/>
                        <a:lstStyle/>
                        <a:p>
                          <a:pPr algn="ctr">
                            <a:buClrTx/>
                            <a:buSzTx/>
                            <a:buFontTx/>
                            <a:buNone/>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加权平均法</a:t>
                          </a:r>
                        </a:p>
                      </a:txBody>
                      <a:tcPr marT="60960" marB="60960" anchor="ctr" anchorCtr="1">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4">
                            <a:lumMod val="20000"/>
                            <a:lumOff val="80000"/>
                          </a:schemeClr>
                        </a:solidFill>
                      </a:tcPr>
                    </a:tc>
                    <a:tc>
                      <a:txBody>
                        <a:bodyPr/>
                        <a:lstStyle/>
                        <a:p>
                          <a:endParaRPr lang="en-CN"/>
                        </a:p>
                      </a:txBody>
                      <a:tcPr marT="60960" marB="60960" anchor="ctr" anchorCtr="1">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blipFill>
                          <a:blip r:embed="rId4"/>
                          <a:stretch>
                            <a:fillRect l="-91553" t="-198020" r="-545" b="-167327"/>
                          </a:stretch>
                        </a:blipFill>
                      </a:tcPr>
                    </a:tc>
                    <a:extLst>
                      <a:ext uri="{0D108BD9-81ED-4DB2-BD59-A6C34878D82A}">
                        <a16:rowId xmlns:a16="http://schemas.microsoft.com/office/drawing/2014/main" val="10002"/>
                      </a:ext>
                    </a:extLst>
                  </a:tr>
                  <a:tr h="1330386">
                    <a:tc gridSpan="2">
                      <a:txBody>
                        <a:bodyPr/>
                        <a:lstStyle/>
                        <a:p>
                          <a:pPr algn="ctr" fontAlgn="auto">
                            <a:buClrTx/>
                            <a:buSzTx/>
                            <a:buFontTx/>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ea"/>
                            </a:rPr>
                            <a:t>投票法</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nchor="ctr" anchorCtr="1">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4">
                            <a:lumMod val="20000"/>
                            <a:lumOff val="80000"/>
                          </a:schemeClr>
                        </a:solidFill>
                      </a:tcPr>
                    </a:tc>
                    <a:tc hMerge="1">
                      <a:txBody>
                        <a:bodyPr/>
                        <a:lstStyle/>
                        <a:p>
                          <a:endParaRPr lang="en-CN"/>
                        </a:p>
                      </a:txBody>
                      <a:tcPr marT="60960" marB="60960" anchor="ctr" anchorCtr="1">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endParaRPr lang="en-CN"/>
                        </a:p>
                      </a:txBody>
                      <a:tcPr marT="60960" marB="60960" anchor="ctr" anchorCtr="1">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blipFill>
                          <a:blip r:embed="rId4"/>
                          <a:stretch>
                            <a:fillRect l="-91553" t="-286667" r="-545" b="-60952"/>
                          </a:stretch>
                        </a:blipFill>
                      </a:tcPr>
                    </a:tc>
                    <a:extLst>
                      <a:ext uri="{0D108BD9-81ED-4DB2-BD59-A6C34878D82A}">
                        <a16:rowId xmlns:a16="http://schemas.microsoft.com/office/drawing/2014/main" val="10003"/>
                      </a:ext>
                    </a:extLst>
                  </a:tr>
                </a:tbl>
              </a:graphicData>
            </a:graphic>
          </p:graphicFrame>
        </mc:Fallback>
      </mc:AlternateContent>
      <p:graphicFrame>
        <p:nvGraphicFramePr>
          <p:cNvPr id="2" name="对象 1">
            <a:hlinkClick r:id="" action="ppaction://ole?verb=0"/>
          </p:cNvPr>
          <p:cNvGraphicFramePr>
            <a:graphicFrameLocks noChangeAspect="1"/>
          </p:cNvGraphicFramePr>
          <p:nvPr/>
        </p:nvGraphicFramePr>
        <p:xfrm>
          <a:off x="6038850" y="3321050"/>
          <a:ext cx="114300" cy="215265"/>
        </p:xfrm>
        <a:graphic>
          <a:graphicData uri="http://schemas.openxmlformats.org/presentationml/2006/ole">
            <mc:AlternateContent xmlns:mc="http://schemas.openxmlformats.org/markup-compatibility/2006">
              <mc:Choice xmlns:v="urn:schemas-microsoft-com:vml" Requires="v">
                <p:oleObj spid="_x0000_s10262" r:id="rId5" imgW="114300" imgH="215265" progId="Equation.KSEE3">
                  <p:embed/>
                </p:oleObj>
              </mc:Choice>
              <mc:Fallback>
                <p:oleObj r:id="rId5" imgW="114300" imgH="215265" progId="Equation.KSEE3">
                  <p:embed/>
                  <p:pic>
                    <p:nvPicPr>
                      <p:cNvPr id="0" name="图片 1024"/>
                      <p:cNvPicPr/>
                      <p:nvPr/>
                    </p:nvPicPr>
                    <p:blipFill>
                      <a:blip r:embed="rId6"/>
                      <a:stretch>
                        <a:fillRect/>
                      </a:stretch>
                    </p:blipFill>
                    <p:spPr>
                      <a:xfrm>
                        <a:off x="6038850" y="3321050"/>
                        <a:ext cx="114300" cy="215265"/>
                      </a:xfrm>
                      <a:prstGeom prst="rect">
                        <a:avLst/>
                      </a:prstGeom>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5.5.1 Ada</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Boost算法</a:t>
            </a: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grpSp>
        <p:nvGrpSpPr>
          <p:cNvPr id="70664" name="组合 1"/>
          <p:cNvGrpSpPr/>
          <p:nvPr/>
        </p:nvGrpSpPr>
        <p:grpSpPr>
          <a:xfrm>
            <a:off x="1763393" y="1010920"/>
            <a:ext cx="7217410" cy="5572760"/>
            <a:chOff x="2208917" y="2316175"/>
            <a:chExt cx="4535703" cy="4877105"/>
          </a:xfrm>
        </p:grpSpPr>
        <p:sp>
          <p:nvSpPr>
            <p:cNvPr id="9" name="圆角矩形 8"/>
            <p:cNvSpPr/>
            <p:nvPr/>
          </p:nvSpPr>
          <p:spPr>
            <a:xfrm>
              <a:off x="4833066" y="2316175"/>
              <a:ext cx="525780" cy="297180"/>
            </a:xfrm>
            <a:prstGeom prst="roundRect">
              <a:avLst/>
            </a:prstGeom>
            <a:ln w="9525">
              <a:solidFill>
                <a:srgbClr val="0000CC"/>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a:ln>
                    <a:noFill/>
                  </a:ln>
                  <a:solidFill>
                    <a:srgbClr val="0000CC"/>
                  </a:solidFill>
                  <a:effectLst/>
                  <a:uLnTx/>
                  <a:uFillTx/>
                  <a:latin typeface="+mn-ea"/>
                  <a:ea typeface="+mn-ea"/>
                  <a:cs typeface="Times New Roman" panose="02020603050405020304"/>
                </a:rPr>
                <a:t>开始</a:t>
              </a:r>
            </a:p>
          </p:txBody>
        </p:sp>
        <p:sp>
          <p:nvSpPr>
            <p:cNvPr id="10" name="矩形 9"/>
            <p:cNvSpPr>
              <a:spLocks noRot="1" noChangeAspect="1" noMove="1" noResize="1" noEditPoints="1" noAdjustHandles="1" noChangeArrowheads="1" noChangeShapeType="1" noTextEdit="1"/>
            </p:cNvSpPr>
            <p:nvPr/>
          </p:nvSpPr>
          <p:spPr>
            <a:xfrm>
              <a:off x="3931920" y="3566160"/>
              <a:ext cx="2328882" cy="502920"/>
            </a:xfrm>
            <a:prstGeom prst="rect">
              <a:avLst/>
            </a:prstGeom>
            <a:blipFill rotWithShape="1">
              <a:blip r:embed="rId2"/>
              <a:stretch>
                <a:fillRect l="-818" t="-2083" r="-1022" b="-12500"/>
              </a:stretch>
            </a:blipFill>
            <a:ln w="9525">
              <a:solidFill>
                <a:srgbClr val="0000CC"/>
              </a:solidFill>
            </a:ln>
          </p:spPr>
          <p:txBody>
            <a:bodyPr/>
            <a:lstStyle/>
            <a:p>
              <a:r>
                <a:rPr lang="zh-CN" altLang="en-US" sz="2000">
                  <a:noFill/>
                </a:rPr>
                <a:t> </a:t>
              </a:r>
            </a:p>
          </p:txBody>
        </p:sp>
        <p:sp>
          <p:nvSpPr>
            <p:cNvPr id="11" name="矩形 10"/>
            <p:cNvSpPr>
              <a:spLocks noRot="1" noChangeAspect="1" noMove="1" noResize="1" noEditPoints="1" noAdjustHandles="1" noChangeArrowheads="1" noChangeShapeType="1" noTextEdit="1"/>
            </p:cNvSpPr>
            <p:nvPr/>
          </p:nvSpPr>
          <p:spPr>
            <a:xfrm>
              <a:off x="3931922" y="4861561"/>
              <a:ext cx="2328880" cy="312419"/>
            </a:xfrm>
            <a:prstGeom prst="rect">
              <a:avLst/>
            </a:prstGeom>
            <a:blipFill rotWithShape="1">
              <a:blip r:embed="rId3"/>
              <a:stretch>
                <a:fillRect t="-1667" b="-16667"/>
              </a:stretch>
            </a:blipFill>
            <a:ln w="9525">
              <a:solidFill>
                <a:srgbClr val="0000CC"/>
              </a:solidFill>
            </a:ln>
          </p:spPr>
          <p:txBody>
            <a:bodyPr/>
            <a:lstStyle/>
            <a:p>
              <a:r>
                <a:rPr lang="zh-CN" altLang="en-US" sz="2000">
                  <a:noFill/>
                </a:rPr>
                <a:t> </a:t>
              </a:r>
            </a:p>
          </p:txBody>
        </p:sp>
        <p:sp>
          <p:nvSpPr>
            <p:cNvPr id="12" name="矩形 11"/>
            <p:cNvSpPr>
              <a:spLocks noRot="1" noChangeAspect="1" noMove="1" noResize="1" noEditPoints="1" noAdjustHandles="1" noChangeArrowheads="1" noChangeShapeType="1" noTextEdit="1"/>
            </p:cNvSpPr>
            <p:nvPr/>
          </p:nvSpPr>
          <p:spPr>
            <a:xfrm>
              <a:off x="3931921" y="4335780"/>
              <a:ext cx="2328881" cy="297180"/>
            </a:xfrm>
            <a:prstGeom prst="rect">
              <a:avLst/>
            </a:prstGeom>
            <a:blipFill rotWithShape="1">
              <a:blip r:embed="rId4"/>
              <a:stretch>
                <a:fillRect t="-3448" b="-18966"/>
              </a:stretch>
            </a:blipFill>
            <a:ln w="9525">
              <a:solidFill>
                <a:srgbClr val="0000CC"/>
              </a:solidFill>
            </a:ln>
          </p:spPr>
          <p:txBody>
            <a:bodyPr/>
            <a:lstStyle/>
            <a:p>
              <a:r>
                <a:rPr lang="zh-CN" altLang="en-US" sz="2000">
                  <a:noFill/>
                </a:rPr>
                <a:t> </a:t>
              </a:r>
            </a:p>
          </p:txBody>
        </p:sp>
        <p:sp>
          <p:nvSpPr>
            <p:cNvPr id="13" name="矩形 12"/>
            <p:cNvSpPr>
              <a:spLocks noRot="1" noChangeAspect="1" noMove="1" noResize="1" noEditPoints="1" noAdjustHandles="1" noChangeArrowheads="1" noChangeShapeType="1" noTextEdit="1"/>
            </p:cNvSpPr>
            <p:nvPr/>
          </p:nvSpPr>
          <p:spPr>
            <a:xfrm>
              <a:off x="3931922" y="5394960"/>
              <a:ext cx="2328880" cy="525780"/>
            </a:xfrm>
            <a:prstGeom prst="rect">
              <a:avLst/>
            </a:prstGeom>
            <a:blipFill rotWithShape="1">
              <a:blip r:embed="rId5"/>
              <a:stretch>
                <a:fillRect t="-18000" b="-93000"/>
              </a:stretch>
            </a:blipFill>
            <a:ln w="9525">
              <a:solidFill>
                <a:srgbClr val="0000CC"/>
              </a:solidFill>
            </a:ln>
          </p:spPr>
          <p:txBody>
            <a:bodyPr/>
            <a:lstStyle/>
            <a:p>
              <a:r>
                <a:rPr lang="zh-CN" altLang="en-US" sz="2000">
                  <a:noFill/>
                </a:rPr>
                <a:t> </a:t>
              </a:r>
            </a:p>
          </p:txBody>
        </p:sp>
        <p:sp>
          <p:nvSpPr>
            <p:cNvPr id="14" name="菱形 13"/>
            <p:cNvSpPr/>
            <p:nvPr/>
          </p:nvSpPr>
          <p:spPr>
            <a:xfrm>
              <a:off x="4279534" y="6126480"/>
              <a:ext cx="1633790" cy="510540"/>
            </a:xfrm>
            <a:prstGeom prst="diamond">
              <a:avLst/>
            </a:prstGeom>
            <a:ln w="9525">
              <a:solidFill>
                <a:srgbClr val="0000CC"/>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t</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&lt; </a:t>
              </a: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T</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 ?</a:t>
              </a:r>
              <a:endParaRPr kumimoji="0" lang="zh-CN"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endParaRPr>
            </a:p>
          </p:txBody>
        </p:sp>
        <p:sp>
          <p:nvSpPr>
            <p:cNvPr id="15" name="矩形 14"/>
            <p:cNvSpPr/>
            <p:nvPr/>
          </p:nvSpPr>
          <p:spPr>
            <a:xfrm>
              <a:off x="2208917" y="5914540"/>
              <a:ext cx="1144900" cy="274532"/>
            </a:xfrm>
            <a:prstGeom prst="rect">
              <a:avLst/>
            </a:prstGeom>
            <a:ln w="9525">
              <a:solidFill>
                <a:srgbClr val="0000CC"/>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a:ln>
                    <a:noFill/>
                  </a:ln>
                  <a:solidFill>
                    <a:srgbClr val="0000CC"/>
                  </a:solidFill>
                  <a:effectLst/>
                  <a:uLnTx/>
                  <a:uFillTx/>
                  <a:latin typeface="+mn-ea"/>
                  <a:ea typeface="+mn-ea"/>
                  <a:cs typeface="Times New Roman" panose="02020603050405020304"/>
                </a:rPr>
                <a:t>更新样本权值</a:t>
              </a:r>
            </a:p>
          </p:txBody>
        </p:sp>
        <p:sp>
          <p:nvSpPr>
            <p:cNvPr id="16" name="矩形 15"/>
            <p:cNvSpPr/>
            <p:nvPr/>
          </p:nvSpPr>
          <p:spPr>
            <a:xfrm>
              <a:off x="2314381" y="5457995"/>
              <a:ext cx="911640" cy="259081"/>
            </a:xfrm>
            <a:prstGeom prst="rect">
              <a:avLst/>
            </a:prstGeom>
            <a:ln w="9525">
              <a:solidFill>
                <a:srgbClr val="0000CC"/>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t</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a:t>
              </a: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t</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+1</a:t>
              </a:r>
            </a:p>
          </p:txBody>
        </p:sp>
        <p:cxnSp>
          <p:nvCxnSpPr>
            <p:cNvPr id="17" name="直接箭头连接符 16"/>
            <p:cNvCxnSpPr>
              <a:stCxn id="32" idx="2"/>
              <a:endCxn id="10" idx="0"/>
            </p:cNvCxnSpPr>
            <p:nvPr/>
          </p:nvCxnSpPr>
          <p:spPr>
            <a:xfrm>
              <a:off x="5096507" y="3322606"/>
              <a:ext cx="0" cy="243411"/>
            </a:xfrm>
            <a:prstGeom prst="straightConnector1">
              <a:avLst/>
            </a:prstGeom>
            <a:ln>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0" idx="2"/>
              <a:endCxn id="12" idx="0"/>
            </p:cNvCxnSpPr>
            <p:nvPr/>
          </p:nvCxnSpPr>
          <p:spPr>
            <a:xfrm>
              <a:off x="5096508" y="4068954"/>
              <a:ext cx="0" cy="266751"/>
            </a:xfrm>
            <a:prstGeom prst="straightConnector1">
              <a:avLst/>
            </a:prstGeom>
            <a:ln>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2" idx="2"/>
              <a:endCxn id="11" idx="0"/>
            </p:cNvCxnSpPr>
            <p:nvPr/>
          </p:nvCxnSpPr>
          <p:spPr>
            <a:xfrm>
              <a:off x="5096508" y="4633022"/>
              <a:ext cx="0" cy="228406"/>
            </a:xfrm>
            <a:prstGeom prst="straightConnector1">
              <a:avLst/>
            </a:prstGeom>
            <a:ln>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3" idx="2"/>
              <a:endCxn id="14" idx="0"/>
            </p:cNvCxnSpPr>
            <p:nvPr/>
          </p:nvCxnSpPr>
          <p:spPr>
            <a:xfrm>
              <a:off x="5096508" y="5920653"/>
              <a:ext cx="0" cy="205621"/>
            </a:xfrm>
            <a:prstGeom prst="straightConnector1">
              <a:avLst/>
            </a:prstGeom>
            <a:ln>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2775582" y="6187405"/>
              <a:ext cx="0" cy="216180"/>
            </a:xfrm>
            <a:prstGeom prst="straightConnector1">
              <a:avLst/>
            </a:prstGeom>
            <a:ln>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2770394" y="6385801"/>
              <a:ext cx="1531588" cy="1111"/>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2780987" y="5730240"/>
              <a:ext cx="0" cy="190500"/>
            </a:xfrm>
            <a:prstGeom prst="straightConnector1">
              <a:avLst/>
            </a:prstGeom>
            <a:ln>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770201" y="4202430"/>
              <a:ext cx="0" cy="1242060"/>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2770394" y="4194549"/>
              <a:ext cx="2321724" cy="7780"/>
            </a:xfrm>
            <a:prstGeom prst="straightConnector1">
              <a:avLst/>
            </a:prstGeom>
            <a:ln>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4793111" y="5930968"/>
              <a:ext cx="297180" cy="259080"/>
            </a:xfrm>
            <a:prstGeom prst="rect">
              <a:avLst/>
            </a:prstGeom>
            <a:noFill/>
            <a:ln w="9525">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dirty="0">
                  <a:ln>
                    <a:noFill/>
                  </a:ln>
                  <a:solidFill>
                    <a:srgbClr val="0000CC"/>
                  </a:solidFill>
                  <a:effectLst/>
                  <a:uLnTx/>
                  <a:uFillTx/>
                  <a:latin typeface="+mn-ea"/>
                  <a:ea typeface="+mn-ea"/>
                  <a:cs typeface="Times New Roman" panose="02020603050405020304"/>
                </a:rPr>
                <a:t>是</a:t>
              </a:r>
            </a:p>
          </p:txBody>
        </p:sp>
        <p:cxnSp>
          <p:nvCxnSpPr>
            <p:cNvPr id="27" name="直接箭头连接符 26"/>
            <p:cNvCxnSpPr>
              <a:stCxn id="14" idx="2"/>
              <a:endCxn id="29" idx="0"/>
            </p:cNvCxnSpPr>
            <p:nvPr/>
          </p:nvCxnSpPr>
          <p:spPr>
            <a:xfrm>
              <a:off x="5096507" y="6636992"/>
              <a:ext cx="2793" cy="243966"/>
            </a:xfrm>
            <a:prstGeom prst="straightConnector1">
              <a:avLst/>
            </a:prstGeom>
            <a:ln>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5094579" y="6637191"/>
              <a:ext cx="297180" cy="243840"/>
            </a:xfrm>
            <a:prstGeom prst="rect">
              <a:avLst/>
            </a:prstGeom>
            <a:noFill/>
            <a:ln w="9525">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dirty="0">
                  <a:ln>
                    <a:noFill/>
                  </a:ln>
                  <a:solidFill>
                    <a:srgbClr val="0000CC"/>
                  </a:solidFill>
                  <a:effectLst/>
                  <a:uLnTx/>
                  <a:uFillTx/>
                  <a:latin typeface="+mn-ea"/>
                  <a:ea typeface="+mn-ea"/>
                  <a:cs typeface="Times New Roman" panose="02020603050405020304"/>
                </a:rPr>
                <a:t>否</a:t>
              </a:r>
            </a:p>
          </p:txBody>
        </p:sp>
        <p:sp>
          <p:nvSpPr>
            <p:cNvPr id="29" name="矩形 28"/>
            <p:cNvSpPr/>
            <p:nvPr/>
          </p:nvSpPr>
          <p:spPr>
            <a:xfrm>
              <a:off x="3937241" y="6880959"/>
              <a:ext cx="2324119" cy="312321"/>
            </a:xfrm>
            <a:prstGeom prst="rect">
              <a:avLst/>
            </a:prstGeom>
            <a:ln w="9525">
              <a:solidFill>
                <a:srgbClr val="0000CC"/>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计算并输出</a:t>
              </a:r>
              <a:r>
                <a:rPr kumimoji="0" lang="en-US" sz="2000" b="1" i="1"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H</a:t>
              </a:r>
              <a:r>
                <a:rPr kumimoji="0" lang="en-US"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a:t>
              </a:r>
              <a:r>
                <a:rPr kumimoji="0" lang="en-US" sz="2000" b="1" i="1"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x</a:t>
              </a:r>
              <a:r>
                <a:rPr kumimoji="0" lang="en-US"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a:t>
              </a:r>
              <a:endParaRPr kumimoji="0" lang="zh-CN"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endParaRPr>
            </a:p>
          </p:txBody>
        </p:sp>
        <p:sp>
          <p:nvSpPr>
            <p:cNvPr id="32" name="矩形 31"/>
            <p:cNvSpPr/>
            <p:nvPr/>
          </p:nvSpPr>
          <p:spPr>
            <a:xfrm>
              <a:off x="3447995" y="2819668"/>
              <a:ext cx="3296625" cy="502938"/>
            </a:xfrm>
            <a:prstGeom prst="rect">
              <a:avLst/>
            </a:prstGeom>
            <a:ln w="9525">
              <a:solidFill>
                <a:srgbClr val="0000CC"/>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输入训练集</a:t>
              </a: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D</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 (</a:t>
              </a: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x</a:t>
              </a:r>
              <a:r>
                <a:rPr kumimoji="0" lang="en-US" sz="2000" b="1" i="0" u="none" strike="noStrike" kern="100" cap="none" spc="0" normalizeH="0" baseline="-2500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1</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 , </a:t>
              </a: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y</a:t>
              </a:r>
              <a:r>
                <a:rPr kumimoji="0" lang="en-US" sz="2000" b="1" i="0" u="none" strike="noStrike" kern="100" cap="none" spc="0" normalizeH="0" baseline="-2500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1</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 (</a:t>
              </a:r>
              <a:r>
                <a:rPr kumimoji="0" lang="en-US" sz="2000" b="1" i="1" u="none" strike="noStrike" kern="100" cap="none" spc="0" normalizeH="0" baseline="0" noProof="0" dirty="0" err="1">
                  <a:ln>
                    <a:noFill/>
                  </a:ln>
                  <a:solidFill>
                    <a:srgbClr val="0000CC"/>
                  </a:solidFill>
                  <a:effectLst/>
                  <a:uLnTx/>
                  <a:uFillTx/>
                  <a:latin typeface="Times New Roman" panose="02020603050405020304" pitchFamily="18" charset="0"/>
                  <a:ea typeface="+mn-ea"/>
                  <a:cs typeface="Times New Roman" panose="02020603050405020304" pitchFamily="18" charset="0"/>
                </a:rPr>
                <a:t>x</a:t>
              </a:r>
              <a:r>
                <a:rPr kumimoji="0" lang="en-US" sz="2000" b="1" i="1" u="none" strike="noStrike" kern="100" cap="none" spc="0" normalizeH="0" baseline="-25000" noProof="0" dirty="0" err="1">
                  <a:ln>
                    <a:noFill/>
                  </a:ln>
                  <a:solidFill>
                    <a:srgbClr val="0000CC"/>
                  </a:solidFill>
                  <a:effectLst/>
                  <a:uLnTx/>
                  <a:uFillTx/>
                  <a:latin typeface="Times New Roman" panose="02020603050405020304" pitchFamily="18" charset="0"/>
                  <a:ea typeface="+mn-ea"/>
                  <a:cs typeface="Times New Roman" panose="02020603050405020304" pitchFamily="18" charset="0"/>
                </a:rPr>
                <a:t>N</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 , </a:t>
              </a:r>
              <a:r>
                <a:rPr kumimoji="0" lang="en-US" sz="2000" b="1" i="1" u="none" strike="noStrike" kern="100" cap="none" spc="0" normalizeH="0" baseline="0" noProof="0" dirty="0" err="1">
                  <a:ln>
                    <a:noFill/>
                  </a:ln>
                  <a:solidFill>
                    <a:srgbClr val="0000CC"/>
                  </a:solidFill>
                  <a:effectLst/>
                  <a:uLnTx/>
                  <a:uFillTx/>
                  <a:latin typeface="Times New Roman" panose="02020603050405020304" pitchFamily="18" charset="0"/>
                  <a:ea typeface="+mn-ea"/>
                  <a:cs typeface="Times New Roman" panose="02020603050405020304" pitchFamily="18" charset="0"/>
                </a:rPr>
                <a:t>y</a:t>
              </a:r>
              <a:r>
                <a:rPr kumimoji="0" lang="en-US" sz="2000" b="1" i="1" u="none" strike="noStrike" kern="100" cap="none" spc="0" normalizeH="0" baseline="-25000" noProof="0" dirty="0" err="1">
                  <a:ln>
                    <a:noFill/>
                  </a:ln>
                  <a:solidFill>
                    <a:srgbClr val="0000CC"/>
                  </a:solidFill>
                  <a:effectLst/>
                  <a:uLnTx/>
                  <a:uFillTx/>
                  <a:latin typeface="Times New Roman" panose="02020603050405020304" pitchFamily="18" charset="0"/>
                  <a:ea typeface="+mn-ea"/>
                  <a:cs typeface="Times New Roman" panose="02020603050405020304" pitchFamily="18" charset="0"/>
                </a:rPr>
                <a:t>N</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 }</a:t>
              </a:r>
              <a:r>
                <a:rPr kumimoji="0" lang="zh-CN"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，基础学习算法</a:t>
              </a: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L</a:t>
              </a:r>
              <a:r>
                <a:rPr kumimoji="0" lang="zh-CN"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，迭代总轮数</a:t>
              </a: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T</a:t>
              </a:r>
            </a:p>
          </p:txBody>
        </p:sp>
        <p:cxnSp>
          <p:nvCxnSpPr>
            <p:cNvPr id="33" name="直接箭头连接符 32"/>
            <p:cNvCxnSpPr>
              <a:stCxn id="9" idx="2"/>
              <a:endCxn id="32" idx="0"/>
            </p:cNvCxnSpPr>
            <p:nvPr/>
          </p:nvCxnSpPr>
          <p:spPr>
            <a:xfrm>
              <a:off x="5096109" y="2613491"/>
              <a:ext cx="0" cy="206177"/>
            </a:xfrm>
            <a:prstGeom prst="straightConnector1">
              <a:avLst/>
            </a:prstGeom>
            <a:ln>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11" idx="2"/>
              <a:endCxn id="13" idx="0"/>
            </p:cNvCxnSpPr>
            <p:nvPr/>
          </p:nvCxnSpPr>
          <p:spPr>
            <a:xfrm>
              <a:off x="5096508" y="5173749"/>
              <a:ext cx="0" cy="221181"/>
            </a:xfrm>
            <a:prstGeom prst="straightConnector1">
              <a:avLst/>
            </a:prstGeom>
            <a:ln>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5.5.1 Ada</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Boost算法</a:t>
            </a:r>
            <a:endPar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endParaRPr>
          </a:p>
        </p:txBody>
      </p:sp>
      <p:grpSp>
        <p:nvGrpSpPr>
          <p:cNvPr id="70664" name="组合 1"/>
          <p:cNvGrpSpPr/>
          <p:nvPr/>
        </p:nvGrpSpPr>
        <p:grpSpPr>
          <a:xfrm>
            <a:off x="1763393" y="1010920"/>
            <a:ext cx="7217410" cy="5572760"/>
            <a:chOff x="2208917" y="2316175"/>
            <a:chExt cx="4535703" cy="4877105"/>
          </a:xfrm>
        </p:grpSpPr>
        <p:sp>
          <p:nvSpPr>
            <p:cNvPr id="9" name="圆角矩形 8"/>
            <p:cNvSpPr/>
            <p:nvPr/>
          </p:nvSpPr>
          <p:spPr>
            <a:xfrm>
              <a:off x="4833066" y="2316175"/>
              <a:ext cx="525780" cy="297180"/>
            </a:xfrm>
            <a:prstGeom prst="roundRect">
              <a:avLst/>
            </a:prstGeom>
            <a:ln w="9525">
              <a:solidFill>
                <a:srgbClr val="0000CC"/>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a:ln>
                    <a:noFill/>
                  </a:ln>
                  <a:solidFill>
                    <a:srgbClr val="0000CC"/>
                  </a:solidFill>
                  <a:effectLst/>
                  <a:uLnTx/>
                  <a:uFillTx/>
                  <a:latin typeface="+mn-ea"/>
                  <a:ea typeface="+mn-ea"/>
                  <a:cs typeface="Times New Roman" panose="02020603050405020304"/>
                </a:rPr>
                <a:t>开始</a:t>
              </a:r>
            </a:p>
          </p:txBody>
        </p:sp>
        <p:sp>
          <p:nvSpPr>
            <p:cNvPr id="10" name="矩形 9"/>
            <p:cNvSpPr>
              <a:spLocks noRot="1" noChangeAspect="1" noMove="1" noResize="1" noEditPoints="1" noAdjustHandles="1" noChangeArrowheads="1" noChangeShapeType="1" noTextEdit="1"/>
            </p:cNvSpPr>
            <p:nvPr/>
          </p:nvSpPr>
          <p:spPr>
            <a:xfrm>
              <a:off x="3931920" y="3566160"/>
              <a:ext cx="2328882" cy="502920"/>
            </a:xfrm>
            <a:prstGeom prst="rect">
              <a:avLst/>
            </a:prstGeom>
            <a:blipFill rotWithShape="1">
              <a:blip r:embed="rId2"/>
              <a:stretch>
                <a:fillRect l="-818" t="-2083" r="-1022" b="-12500"/>
              </a:stretch>
            </a:blipFill>
            <a:ln w="9525">
              <a:solidFill>
                <a:srgbClr val="0000CC"/>
              </a:solidFill>
            </a:ln>
          </p:spPr>
          <p:txBody>
            <a:bodyPr/>
            <a:lstStyle/>
            <a:p>
              <a:r>
                <a:rPr lang="zh-CN" altLang="en-US" sz="2000">
                  <a:noFill/>
                </a:rPr>
                <a:t> </a:t>
              </a:r>
            </a:p>
          </p:txBody>
        </p:sp>
        <p:sp>
          <p:nvSpPr>
            <p:cNvPr id="11" name="矩形 10"/>
            <p:cNvSpPr>
              <a:spLocks noRot="1" noChangeAspect="1" noMove="1" noResize="1" noEditPoints="1" noAdjustHandles="1" noChangeArrowheads="1" noChangeShapeType="1" noTextEdit="1"/>
            </p:cNvSpPr>
            <p:nvPr/>
          </p:nvSpPr>
          <p:spPr>
            <a:xfrm>
              <a:off x="3931922" y="4861561"/>
              <a:ext cx="2328880" cy="312419"/>
            </a:xfrm>
            <a:prstGeom prst="rect">
              <a:avLst/>
            </a:prstGeom>
            <a:blipFill rotWithShape="1">
              <a:blip r:embed="rId3"/>
              <a:stretch>
                <a:fillRect t="-1667" b="-16667"/>
              </a:stretch>
            </a:blipFill>
            <a:ln w="9525">
              <a:solidFill>
                <a:srgbClr val="0000CC"/>
              </a:solidFill>
            </a:ln>
          </p:spPr>
          <p:txBody>
            <a:bodyPr/>
            <a:lstStyle/>
            <a:p>
              <a:r>
                <a:rPr lang="zh-CN" altLang="en-US" sz="2000">
                  <a:noFill/>
                </a:rPr>
                <a:t> </a:t>
              </a:r>
            </a:p>
          </p:txBody>
        </p:sp>
        <p:sp>
          <p:nvSpPr>
            <p:cNvPr id="12" name="矩形 11"/>
            <p:cNvSpPr>
              <a:spLocks noRot="1" noChangeAspect="1" noMove="1" noResize="1" noEditPoints="1" noAdjustHandles="1" noChangeArrowheads="1" noChangeShapeType="1" noTextEdit="1"/>
            </p:cNvSpPr>
            <p:nvPr/>
          </p:nvSpPr>
          <p:spPr>
            <a:xfrm>
              <a:off x="3931921" y="4335780"/>
              <a:ext cx="2328881" cy="297180"/>
            </a:xfrm>
            <a:prstGeom prst="rect">
              <a:avLst/>
            </a:prstGeom>
            <a:blipFill rotWithShape="1">
              <a:blip r:embed="rId4"/>
              <a:stretch>
                <a:fillRect t="-3448" b="-18966"/>
              </a:stretch>
            </a:blipFill>
            <a:ln w="9525">
              <a:solidFill>
                <a:srgbClr val="0000CC"/>
              </a:solidFill>
            </a:ln>
          </p:spPr>
          <p:txBody>
            <a:bodyPr/>
            <a:lstStyle/>
            <a:p>
              <a:r>
                <a:rPr lang="zh-CN" altLang="en-US" sz="2000">
                  <a:noFill/>
                </a:rPr>
                <a:t> </a:t>
              </a:r>
            </a:p>
          </p:txBody>
        </p:sp>
        <p:sp>
          <p:nvSpPr>
            <p:cNvPr id="13" name="矩形 12"/>
            <p:cNvSpPr>
              <a:spLocks noRot="1" noChangeAspect="1" noMove="1" noResize="1" noEditPoints="1" noAdjustHandles="1" noChangeArrowheads="1" noChangeShapeType="1" noTextEdit="1"/>
            </p:cNvSpPr>
            <p:nvPr/>
          </p:nvSpPr>
          <p:spPr>
            <a:xfrm>
              <a:off x="3931922" y="5394960"/>
              <a:ext cx="2328880" cy="525780"/>
            </a:xfrm>
            <a:prstGeom prst="rect">
              <a:avLst/>
            </a:prstGeom>
            <a:blipFill rotWithShape="1">
              <a:blip r:embed="rId5"/>
              <a:stretch>
                <a:fillRect t="-18000" b="-93000"/>
              </a:stretch>
            </a:blipFill>
            <a:ln w="9525">
              <a:solidFill>
                <a:srgbClr val="0000CC"/>
              </a:solidFill>
            </a:ln>
          </p:spPr>
          <p:txBody>
            <a:bodyPr/>
            <a:lstStyle/>
            <a:p>
              <a:r>
                <a:rPr lang="zh-CN" altLang="en-US" sz="2000">
                  <a:noFill/>
                </a:rPr>
                <a:t> </a:t>
              </a:r>
            </a:p>
          </p:txBody>
        </p:sp>
        <p:sp>
          <p:nvSpPr>
            <p:cNvPr id="14" name="菱形 13"/>
            <p:cNvSpPr/>
            <p:nvPr/>
          </p:nvSpPr>
          <p:spPr>
            <a:xfrm>
              <a:off x="4279534" y="6126480"/>
              <a:ext cx="1633790" cy="510540"/>
            </a:xfrm>
            <a:prstGeom prst="diamond">
              <a:avLst/>
            </a:prstGeom>
            <a:ln w="9525">
              <a:solidFill>
                <a:srgbClr val="0000CC"/>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t</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&lt; </a:t>
              </a: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T</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 ?</a:t>
              </a:r>
              <a:endParaRPr kumimoji="0" lang="zh-CN"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endParaRPr>
            </a:p>
          </p:txBody>
        </p:sp>
        <p:sp>
          <p:nvSpPr>
            <p:cNvPr id="15" name="矩形 14"/>
            <p:cNvSpPr/>
            <p:nvPr/>
          </p:nvSpPr>
          <p:spPr>
            <a:xfrm>
              <a:off x="2208917" y="5914540"/>
              <a:ext cx="1144900" cy="274532"/>
            </a:xfrm>
            <a:prstGeom prst="rect">
              <a:avLst/>
            </a:prstGeom>
            <a:ln w="9525">
              <a:solidFill>
                <a:srgbClr val="0000CC"/>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a:ln>
                    <a:noFill/>
                  </a:ln>
                  <a:solidFill>
                    <a:srgbClr val="0000CC"/>
                  </a:solidFill>
                  <a:effectLst/>
                  <a:uLnTx/>
                  <a:uFillTx/>
                  <a:latin typeface="+mn-ea"/>
                  <a:ea typeface="+mn-ea"/>
                  <a:cs typeface="Times New Roman" panose="02020603050405020304"/>
                </a:rPr>
                <a:t>更新样本权值</a:t>
              </a:r>
            </a:p>
          </p:txBody>
        </p:sp>
        <p:sp>
          <p:nvSpPr>
            <p:cNvPr id="16" name="矩形 15"/>
            <p:cNvSpPr/>
            <p:nvPr/>
          </p:nvSpPr>
          <p:spPr>
            <a:xfrm>
              <a:off x="2314381" y="5457995"/>
              <a:ext cx="911640" cy="259081"/>
            </a:xfrm>
            <a:prstGeom prst="rect">
              <a:avLst/>
            </a:prstGeom>
            <a:ln w="9525">
              <a:solidFill>
                <a:srgbClr val="0000CC"/>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t</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a:t>
              </a: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t</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+1</a:t>
              </a:r>
            </a:p>
          </p:txBody>
        </p:sp>
        <p:cxnSp>
          <p:nvCxnSpPr>
            <p:cNvPr id="17" name="直接箭头连接符 16"/>
            <p:cNvCxnSpPr>
              <a:stCxn id="32" idx="2"/>
              <a:endCxn id="10" idx="0"/>
            </p:cNvCxnSpPr>
            <p:nvPr/>
          </p:nvCxnSpPr>
          <p:spPr>
            <a:xfrm>
              <a:off x="5096507" y="3322606"/>
              <a:ext cx="0" cy="243411"/>
            </a:xfrm>
            <a:prstGeom prst="straightConnector1">
              <a:avLst/>
            </a:prstGeom>
            <a:ln>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0" idx="2"/>
              <a:endCxn id="12" idx="0"/>
            </p:cNvCxnSpPr>
            <p:nvPr/>
          </p:nvCxnSpPr>
          <p:spPr>
            <a:xfrm>
              <a:off x="5096508" y="4068954"/>
              <a:ext cx="0" cy="266751"/>
            </a:xfrm>
            <a:prstGeom prst="straightConnector1">
              <a:avLst/>
            </a:prstGeom>
            <a:ln>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2" idx="2"/>
              <a:endCxn id="11" idx="0"/>
            </p:cNvCxnSpPr>
            <p:nvPr/>
          </p:nvCxnSpPr>
          <p:spPr>
            <a:xfrm>
              <a:off x="5096508" y="4633022"/>
              <a:ext cx="0" cy="228406"/>
            </a:xfrm>
            <a:prstGeom prst="straightConnector1">
              <a:avLst/>
            </a:prstGeom>
            <a:ln>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3" idx="2"/>
              <a:endCxn id="14" idx="0"/>
            </p:cNvCxnSpPr>
            <p:nvPr/>
          </p:nvCxnSpPr>
          <p:spPr>
            <a:xfrm>
              <a:off x="5096508" y="5920653"/>
              <a:ext cx="0" cy="205621"/>
            </a:xfrm>
            <a:prstGeom prst="straightConnector1">
              <a:avLst/>
            </a:prstGeom>
            <a:ln>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2775582" y="6187405"/>
              <a:ext cx="0" cy="216180"/>
            </a:xfrm>
            <a:prstGeom prst="straightConnector1">
              <a:avLst/>
            </a:prstGeom>
            <a:ln>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2770394" y="6385801"/>
              <a:ext cx="1531588" cy="1111"/>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2780987" y="5730240"/>
              <a:ext cx="0" cy="190500"/>
            </a:xfrm>
            <a:prstGeom prst="straightConnector1">
              <a:avLst/>
            </a:prstGeom>
            <a:ln>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770201" y="4202430"/>
              <a:ext cx="0" cy="1242060"/>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2770394" y="4194549"/>
              <a:ext cx="2321724" cy="7780"/>
            </a:xfrm>
            <a:prstGeom prst="straightConnector1">
              <a:avLst/>
            </a:prstGeom>
            <a:ln>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4793111" y="5930968"/>
              <a:ext cx="297180" cy="259080"/>
            </a:xfrm>
            <a:prstGeom prst="rect">
              <a:avLst/>
            </a:prstGeom>
            <a:noFill/>
            <a:ln w="9525">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dirty="0">
                  <a:ln>
                    <a:noFill/>
                  </a:ln>
                  <a:solidFill>
                    <a:srgbClr val="0000CC"/>
                  </a:solidFill>
                  <a:effectLst/>
                  <a:uLnTx/>
                  <a:uFillTx/>
                  <a:latin typeface="+mn-ea"/>
                  <a:ea typeface="+mn-ea"/>
                  <a:cs typeface="Times New Roman" panose="02020603050405020304"/>
                </a:rPr>
                <a:t>是</a:t>
              </a:r>
            </a:p>
          </p:txBody>
        </p:sp>
        <p:cxnSp>
          <p:nvCxnSpPr>
            <p:cNvPr id="27" name="直接箭头连接符 26"/>
            <p:cNvCxnSpPr>
              <a:stCxn id="14" idx="2"/>
              <a:endCxn id="29" idx="0"/>
            </p:cNvCxnSpPr>
            <p:nvPr/>
          </p:nvCxnSpPr>
          <p:spPr>
            <a:xfrm>
              <a:off x="5096507" y="6636992"/>
              <a:ext cx="2793" cy="243966"/>
            </a:xfrm>
            <a:prstGeom prst="straightConnector1">
              <a:avLst/>
            </a:prstGeom>
            <a:ln>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5094579" y="6637191"/>
              <a:ext cx="297180" cy="243840"/>
            </a:xfrm>
            <a:prstGeom prst="rect">
              <a:avLst/>
            </a:prstGeom>
            <a:noFill/>
            <a:ln w="9525">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dirty="0">
                  <a:ln>
                    <a:noFill/>
                  </a:ln>
                  <a:solidFill>
                    <a:srgbClr val="0000CC"/>
                  </a:solidFill>
                  <a:effectLst/>
                  <a:uLnTx/>
                  <a:uFillTx/>
                  <a:latin typeface="+mn-ea"/>
                  <a:ea typeface="+mn-ea"/>
                  <a:cs typeface="Times New Roman" panose="02020603050405020304"/>
                </a:rPr>
                <a:t>否</a:t>
              </a:r>
            </a:p>
          </p:txBody>
        </p:sp>
        <p:sp>
          <p:nvSpPr>
            <p:cNvPr id="29" name="矩形 28"/>
            <p:cNvSpPr/>
            <p:nvPr/>
          </p:nvSpPr>
          <p:spPr>
            <a:xfrm>
              <a:off x="3937241" y="6880959"/>
              <a:ext cx="2324119" cy="312321"/>
            </a:xfrm>
            <a:prstGeom prst="rect">
              <a:avLst/>
            </a:prstGeom>
            <a:ln w="9525">
              <a:solidFill>
                <a:srgbClr val="0000CC"/>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计算并输出</a:t>
              </a:r>
              <a:r>
                <a:rPr kumimoji="0" lang="en-US" sz="2000" b="1" i="1"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H</a:t>
              </a:r>
              <a:r>
                <a:rPr kumimoji="0" lang="en-US"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a:t>
              </a:r>
              <a:r>
                <a:rPr kumimoji="0" lang="en-US" sz="2000" b="1" i="1"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x</a:t>
              </a:r>
              <a:r>
                <a:rPr kumimoji="0" lang="en-US"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a:t>
              </a:r>
              <a:endParaRPr kumimoji="0" lang="zh-CN"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endParaRPr>
            </a:p>
          </p:txBody>
        </p:sp>
        <p:sp>
          <p:nvSpPr>
            <p:cNvPr id="32" name="矩形 31"/>
            <p:cNvSpPr/>
            <p:nvPr/>
          </p:nvSpPr>
          <p:spPr>
            <a:xfrm>
              <a:off x="3447995" y="2819668"/>
              <a:ext cx="3296625" cy="502938"/>
            </a:xfrm>
            <a:prstGeom prst="rect">
              <a:avLst/>
            </a:prstGeom>
            <a:ln w="9525">
              <a:solidFill>
                <a:srgbClr val="0000CC"/>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输入训练集</a:t>
              </a: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D</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 (</a:t>
              </a: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x</a:t>
              </a:r>
              <a:r>
                <a:rPr kumimoji="0" lang="en-US" sz="2000" b="1" i="0" u="none" strike="noStrike" kern="100" cap="none" spc="0" normalizeH="0" baseline="-2500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1</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 , </a:t>
              </a: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y</a:t>
              </a:r>
              <a:r>
                <a:rPr kumimoji="0" lang="en-US" sz="2000" b="1" i="0" u="none" strike="noStrike" kern="100" cap="none" spc="0" normalizeH="0" baseline="-2500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1</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 (</a:t>
              </a:r>
              <a:r>
                <a:rPr kumimoji="0" lang="en-US" sz="2000" b="1" i="1" u="none" strike="noStrike" kern="100" cap="none" spc="0" normalizeH="0" baseline="0" noProof="0" dirty="0" err="1">
                  <a:ln>
                    <a:noFill/>
                  </a:ln>
                  <a:solidFill>
                    <a:srgbClr val="0000CC"/>
                  </a:solidFill>
                  <a:effectLst/>
                  <a:uLnTx/>
                  <a:uFillTx/>
                  <a:latin typeface="Times New Roman" panose="02020603050405020304" pitchFamily="18" charset="0"/>
                  <a:ea typeface="+mn-ea"/>
                  <a:cs typeface="Times New Roman" panose="02020603050405020304" pitchFamily="18" charset="0"/>
                </a:rPr>
                <a:t>x</a:t>
              </a:r>
              <a:r>
                <a:rPr kumimoji="0" lang="en-US" sz="2000" b="1" i="1" u="none" strike="noStrike" kern="100" cap="none" spc="0" normalizeH="0" baseline="-25000" noProof="0" dirty="0" err="1">
                  <a:ln>
                    <a:noFill/>
                  </a:ln>
                  <a:solidFill>
                    <a:srgbClr val="0000CC"/>
                  </a:solidFill>
                  <a:effectLst/>
                  <a:uLnTx/>
                  <a:uFillTx/>
                  <a:latin typeface="Times New Roman" panose="02020603050405020304" pitchFamily="18" charset="0"/>
                  <a:ea typeface="+mn-ea"/>
                  <a:cs typeface="Times New Roman" panose="02020603050405020304" pitchFamily="18" charset="0"/>
                </a:rPr>
                <a:t>N</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 , </a:t>
              </a:r>
              <a:r>
                <a:rPr kumimoji="0" lang="en-US" sz="2000" b="1" i="1" u="none" strike="noStrike" kern="100" cap="none" spc="0" normalizeH="0" baseline="0" noProof="0" dirty="0" err="1">
                  <a:ln>
                    <a:noFill/>
                  </a:ln>
                  <a:solidFill>
                    <a:srgbClr val="0000CC"/>
                  </a:solidFill>
                  <a:effectLst/>
                  <a:uLnTx/>
                  <a:uFillTx/>
                  <a:latin typeface="Times New Roman" panose="02020603050405020304" pitchFamily="18" charset="0"/>
                  <a:ea typeface="+mn-ea"/>
                  <a:cs typeface="Times New Roman" panose="02020603050405020304" pitchFamily="18" charset="0"/>
                </a:rPr>
                <a:t>y</a:t>
              </a:r>
              <a:r>
                <a:rPr kumimoji="0" lang="en-US" sz="2000" b="1" i="1" u="none" strike="noStrike" kern="100" cap="none" spc="0" normalizeH="0" baseline="-25000" noProof="0" dirty="0" err="1">
                  <a:ln>
                    <a:noFill/>
                  </a:ln>
                  <a:solidFill>
                    <a:srgbClr val="0000CC"/>
                  </a:solidFill>
                  <a:effectLst/>
                  <a:uLnTx/>
                  <a:uFillTx/>
                  <a:latin typeface="Times New Roman" panose="02020603050405020304" pitchFamily="18" charset="0"/>
                  <a:ea typeface="+mn-ea"/>
                  <a:cs typeface="Times New Roman" panose="02020603050405020304" pitchFamily="18" charset="0"/>
                </a:rPr>
                <a:t>N</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 }</a:t>
              </a:r>
              <a:r>
                <a:rPr kumimoji="0" lang="zh-CN"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，基础学习算法</a:t>
              </a: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L</a:t>
              </a:r>
              <a:r>
                <a:rPr kumimoji="0" lang="zh-CN"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，迭代总轮数</a:t>
              </a: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T</a:t>
              </a:r>
            </a:p>
          </p:txBody>
        </p:sp>
        <p:cxnSp>
          <p:nvCxnSpPr>
            <p:cNvPr id="33" name="直接箭头连接符 32"/>
            <p:cNvCxnSpPr>
              <a:stCxn id="9" idx="2"/>
              <a:endCxn id="32" idx="0"/>
            </p:cNvCxnSpPr>
            <p:nvPr/>
          </p:nvCxnSpPr>
          <p:spPr>
            <a:xfrm>
              <a:off x="5096109" y="2613491"/>
              <a:ext cx="0" cy="206177"/>
            </a:xfrm>
            <a:prstGeom prst="straightConnector1">
              <a:avLst/>
            </a:prstGeom>
            <a:ln>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11" idx="2"/>
              <a:endCxn id="13" idx="0"/>
            </p:cNvCxnSpPr>
            <p:nvPr/>
          </p:nvCxnSpPr>
          <p:spPr>
            <a:xfrm>
              <a:off x="5096508" y="5173749"/>
              <a:ext cx="0" cy="221181"/>
            </a:xfrm>
            <a:prstGeom prst="straightConnector1">
              <a:avLst/>
            </a:prstGeom>
            <a:ln>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 name="文本框 1"/>
              <p:cNvSpPr txBox="1"/>
              <p:nvPr/>
            </p:nvSpPr>
            <p:spPr>
              <a:xfrm>
                <a:off x="8742680" y="4391660"/>
                <a:ext cx="3004820" cy="875030"/>
              </a:xfrm>
              <a:prstGeom prst="rect">
                <a:avLst/>
              </a:prstGeom>
              <a:solidFill>
                <a:schemeClr val="accent4">
                  <a:lumMod val="20000"/>
                  <a:lumOff val="80000"/>
                </a:schemeClr>
              </a:solid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i="1" smtClean="0">
                              <a:latin typeface="Cambria Math" panose="02040503050406030204" pitchFamily="18" charset="0"/>
                              <a:ea typeface="黑体" panose="02010609060101010101" pitchFamily="49" charset="-122"/>
                              <a:cs typeface="Cambria Math" panose="02040503050406030204" pitchFamily="18" charset="0"/>
                            </a:rPr>
                            <m:t>𝜀</m:t>
                          </m:r>
                        </m:e>
                        <m:sub>
                          <m:r>
                            <a:rPr lang="en-US" altLang="zh-CN" b="0" i="1" smtClean="0">
                              <a:latin typeface="Cambria Math" panose="02040503050406030204"/>
                              <a:ea typeface="黑体" panose="02010609060101010101" pitchFamily="49" charset="-122"/>
                              <a:cs typeface="Times New Roman" panose="02020603050405020304" pitchFamily="18" charset="0"/>
                            </a:rPr>
                            <m:t>𝑡</m:t>
                          </m:r>
                        </m:sub>
                      </m:sSub>
                      <m:r>
                        <a:rPr lang="en-US" altLang="zh-CN" i="1" smtClean="0">
                          <a:latin typeface="Cambria Math" panose="02040503050406030204"/>
                          <a:ea typeface="黑体" panose="02010609060101010101" pitchFamily="49" charset="-122"/>
                          <a:cs typeface="Times New Roman" panose="02020603050405020304" pitchFamily="18" charset="0"/>
                        </a:rPr>
                        <m:t>=</m:t>
                      </m:r>
                      <m:nary>
                        <m:naryPr>
                          <m:chr m:val="∑"/>
                          <m:ctrlPr>
                            <a:rPr lang="en-US" altLang="zh-CN" i="1" smtClean="0">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b="0" i="1" smtClean="0">
                              <a:latin typeface="Cambria Math" panose="02040503050406030204"/>
                              <a:ea typeface="黑体" panose="02010609060101010101" pitchFamily="49" charset="-122"/>
                              <a:cs typeface="Times New Roman" panose="02020603050405020304" pitchFamily="18" charset="0"/>
                            </a:rPr>
                            <m:t>𝑖</m:t>
                          </m:r>
                          <m:r>
                            <a:rPr lang="en-US" altLang="zh-CN" b="0" i="1" smtClean="0">
                              <a:latin typeface="Cambria Math" panose="02040503050406030204"/>
                              <a:ea typeface="黑体" panose="02010609060101010101" pitchFamily="49" charset="-122"/>
                              <a:cs typeface="Times New Roman" panose="02020603050405020304" pitchFamily="18" charset="0"/>
                            </a:rPr>
                            <m:t>=1</m:t>
                          </m:r>
                        </m:sub>
                        <m:sup>
                          <m:r>
                            <a:rPr lang="en-US" altLang="zh-CN" b="0" i="1" smtClean="0">
                              <a:latin typeface="Cambria Math" panose="02040503050406030204"/>
                              <a:ea typeface="黑体" panose="02010609060101010101" pitchFamily="49" charset="-122"/>
                              <a:cs typeface="Times New Roman" panose="02020603050405020304" pitchFamily="18" charset="0"/>
                            </a:rPr>
                            <m:t>𝑁</m:t>
                          </m:r>
                        </m:sup>
                        <m:e>
                          <m:sSub>
                            <m:sSubPr>
                              <m:ctrlPr>
                                <a:rPr lang="en-US" altLang="zh-CN"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panose="02040503050406030204"/>
                                  <a:ea typeface="黑体" panose="02010609060101010101" pitchFamily="49" charset="-122"/>
                                  <a:cs typeface="Times New Roman" panose="02020603050405020304" pitchFamily="18" charset="0"/>
                                </a:rPr>
                                <m:t>𝑃</m:t>
                              </m:r>
                            </m:e>
                            <m:sub>
                              <m:r>
                                <a:rPr lang="en-US" altLang="zh-CN" b="0" i="1" smtClean="0">
                                  <a:latin typeface="Cambria Math" panose="02040503050406030204"/>
                                  <a:ea typeface="黑体" panose="02010609060101010101" pitchFamily="49" charset="-122"/>
                                  <a:cs typeface="Times New Roman" panose="02020603050405020304" pitchFamily="18" charset="0"/>
                                </a:rPr>
                                <m:t>𝑡</m:t>
                              </m:r>
                            </m:sub>
                          </m:sSub>
                          <m:r>
                            <a:rPr lang="en-US" altLang="zh-CN" b="0" i="1" smtClean="0">
                              <a:latin typeface="Cambria Math" panose="02040503050406030204"/>
                              <a:ea typeface="黑体" panose="02010609060101010101" pitchFamily="49" charset="-122"/>
                              <a:cs typeface="Times New Roman" panose="02020603050405020304" pitchFamily="18" charset="0"/>
                            </a:rPr>
                            <m:t>(</m:t>
                          </m:r>
                          <m:sSub>
                            <m:sSubPr>
                              <m:ctrlPr>
                                <a:rPr lang="en-US" altLang="zh-CN"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panose="02040503050406030204"/>
                                  <a:ea typeface="黑体" panose="02010609060101010101" pitchFamily="49" charset="-122"/>
                                  <a:cs typeface="Times New Roman" panose="02020603050405020304" pitchFamily="18" charset="0"/>
                                </a:rPr>
                                <m:t>𝑥</m:t>
                              </m:r>
                            </m:e>
                            <m:sub>
                              <m:r>
                                <a:rPr lang="en-US" altLang="zh-CN" b="0" i="1" smtClean="0">
                                  <a:latin typeface="Cambria Math" panose="02040503050406030204"/>
                                  <a:ea typeface="黑体" panose="02010609060101010101" pitchFamily="49" charset="-122"/>
                                  <a:cs typeface="Times New Roman" panose="02020603050405020304" pitchFamily="18" charset="0"/>
                                </a:rPr>
                                <m:t>𝑖</m:t>
                              </m:r>
                            </m:sub>
                          </m:sSub>
                          <m:r>
                            <a:rPr lang="en-US" altLang="zh-CN" b="0" i="1" smtClean="0">
                              <a:latin typeface="Cambria Math" panose="02040503050406030204"/>
                              <a:ea typeface="黑体" panose="02010609060101010101" pitchFamily="49" charset="-122"/>
                              <a:cs typeface="Times New Roman" panose="02020603050405020304" pitchFamily="18" charset="0"/>
                            </a:rPr>
                            <m:t>)</m:t>
                          </m:r>
                          <m:r>
                            <a:rPr lang="en-US" altLang="zh-CN" b="0" i="1" smtClean="0">
                              <a:latin typeface="Cambria Math" panose="02040503050406030204"/>
                              <a:ea typeface="黑体" panose="02010609060101010101" pitchFamily="49" charset="-122"/>
                              <a:cs typeface="Times New Roman" panose="02020603050405020304" pitchFamily="18" charset="0"/>
                            </a:rPr>
                            <m:t>𝐼</m:t>
                          </m:r>
                          <m:r>
                            <a:rPr lang="en-US" altLang="zh-CN" b="0" i="1" smtClean="0">
                              <a:latin typeface="Cambria Math" panose="02040503050406030204"/>
                              <a:ea typeface="黑体" panose="02010609060101010101" pitchFamily="49" charset="-122"/>
                              <a:cs typeface="Times New Roman" panose="02020603050405020304" pitchFamily="18" charset="0"/>
                            </a:rPr>
                            <m:t>(</m:t>
                          </m:r>
                          <m:sSub>
                            <m:sSubPr>
                              <m:ctrlPr>
                                <a:rPr lang="en-US" altLang="zh-CN"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panose="02040503050406030204"/>
                                  <a:ea typeface="黑体" panose="02010609060101010101" pitchFamily="49" charset="-122"/>
                                  <a:cs typeface="Times New Roman" panose="02020603050405020304" pitchFamily="18" charset="0"/>
                                </a:rPr>
                                <m:t>h</m:t>
                              </m:r>
                            </m:e>
                            <m:sub>
                              <m:r>
                                <a:rPr lang="en-US" altLang="zh-CN" b="0" i="1" smtClean="0">
                                  <a:latin typeface="Cambria Math" panose="02040503050406030204"/>
                                  <a:ea typeface="黑体" panose="02010609060101010101" pitchFamily="49" charset="-122"/>
                                  <a:cs typeface="Times New Roman" panose="02020603050405020304" pitchFamily="18" charset="0"/>
                                </a:rPr>
                                <m:t>𝑡</m:t>
                              </m:r>
                            </m:sub>
                          </m:sSub>
                          <m:r>
                            <a:rPr lang="en-US" altLang="zh-CN" b="0" i="1" smtClean="0">
                              <a:latin typeface="Cambria Math" panose="02040503050406030204"/>
                              <a:ea typeface="黑体" panose="02010609060101010101" pitchFamily="49" charset="-122"/>
                              <a:cs typeface="Times New Roman" panose="02020603050405020304" pitchFamily="18" charset="0"/>
                            </a:rPr>
                            <m:t>(</m:t>
                          </m:r>
                          <m:sSub>
                            <m:sSubPr>
                              <m:ctrlPr>
                                <a:rPr lang="en-US" altLang="zh-CN"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panose="02040503050406030204"/>
                                  <a:ea typeface="黑体" panose="02010609060101010101" pitchFamily="49" charset="-122"/>
                                  <a:cs typeface="Times New Roman" panose="02020603050405020304" pitchFamily="18" charset="0"/>
                                </a:rPr>
                                <m:t>𝑥</m:t>
                              </m:r>
                            </m:e>
                            <m:sub>
                              <m:r>
                                <a:rPr lang="en-US" altLang="zh-CN" b="0" i="1" smtClean="0">
                                  <a:latin typeface="Cambria Math" panose="02040503050406030204"/>
                                  <a:ea typeface="黑体" panose="02010609060101010101" pitchFamily="49" charset="-122"/>
                                  <a:cs typeface="Times New Roman" panose="02020603050405020304" pitchFamily="18" charset="0"/>
                                </a:rPr>
                                <m:t>𝑖</m:t>
                              </m:r>
                            </m:sub>
                          </m:sSub>
                          <m:r>
                            <a:rPr lang="en-US" altLang="zh-CN" b="0" i="1" smtClean="0">
                              <a:latin typeface="Cambria Math" panose="02040503050406030204"/>
                              <a:ea typeface="黑体" panose="02010609060101010101" pitchFamily="49" charset="-122"/>
                              <a:cs typeface="Times New Roman" panose="02020603050405020304" pitchFamily="18" charset="0"/>
                            </a:rPr>
                            <m:t>)</m:t>
                          </m:r>
                          <m:r>
                            <a:rPr lang="en-US" altLang="zh-CN" b="0" i="1" smtClean="0">
                              <a:latin typeface="Cambria Math" panose="02040503050406030204"/>
                              <a:ea typeface="Cambria Math" panose="02040503050406030204"/>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a:cs typeface="Times New Roman" panose="02020603050405020304" pitchFamily="18" charset="0"/>
                                </a:rPr>
                              </m:ctrlPr>
                            </m:sSubPr>
                            <m:e>
                              <m:r>
                                <a:rPr lang="en-US" altLang="zh-CN" b="0" i="1" smtClean="0">
                                  <a:latin typeface="Cambria Math" panose="02040503050406030204"/>
                                  <a:ea typeface="Cambria Math" panose="02040503050406030204"/>
                                  <a:cs typeface="Times New Roman" panose="02020603050405020304" pitchFamily="18" charset="0"/>
                                </a:rPr>
                                <m:t>𝑦</m:t>
                              </m:r>
                            </m:e>
                            <m:sub>
                              <m:r>
                                <a:rPr lang="en-US" altLang="zh-CN" b="0" i="1" smtClean="0">
                                  <a:latin typeface="Cambria Math" panose="02040503050406030204"/>
                                  <a:ea typeface="Cambria Math" panose="02040503050406030204"/>
                                  <a:cs typeface="Times New Roman" panose="02020603050405020304" pitchFamily="18" charset="0"/>
                                </a:rPr>
                                <m:t>𝑖</m:t>
                              </m:r>
                            </m:sub>
                          </m:sSub>
                          <m:r>
                            <a:rPr lang="en-US" altLang="zh-CN" b="0" i="1" smtClean="0">
                              <a:latin typeface="Cambria Math" panose="02040503050406030204"/>
                              <a:ea typeface="黑体" panose="02010609060101010101" pitchFamily="49" charset="-122"/>
                              <a:cs typeface="Times New Roman" panose="02020603050405020304" pitchFamily="18" charset="0"/>
                            </a:rPr>
                            <m:t>)</m:t>
                          </m:r>
                        </m:e>
                      </m:nary>
                    </m:oMath>
                  </m:oMathPara>
                </a14:m>
                <a:endParaRPr lang="zh-CN" altLang="en-US"/>
              </a:p>
            </p:txBody>
          </p:sp>
        </mc:Choice>
        <mc:Fallback xmlns="">
          <p:sp>
            <p:nvSpPr>
              <p:cNvPr id="2" name="文本框 1"/>
              <p:cNvSpPr txBox="1">
                <a:spLocks noRot="1" noChangeAspect="1" noMove="1" noResize="1" noEditPoints="1" noAdjustHandles="1" noChangeArrowheads="1" noChangeShapeType="1" noTextEdit="1"/>
              </p:cNvSpPr>
              <p:nvPr/>
            </p:nvSpPr>
            <p:spPr>
              <a:xfrm>
                <a:off x="8742680" y="4391660"/>
                <a:ext cx="3004820" cy="875030"/>
              </a:xfrm>
              <a:prstGeom prst="rect">
                <a:avLst/>
              </a:prstGeom>
              <a:blipFill rotWithShape="1">
                <a:blip r:embed="rId6"/>
                <a:stretch>
                  <a:fillRect/>
                </a:stretch>
              </a:blipFill>
            </p:spPr>
            <p:txBody>
              <a:bodyPr/>
              <a:lstStyle/>
              <a:p>
                <a:r>
                  <a:rPr lang="zh-CN" altLang="en-US">
                    <a:noFill/>
                  </a:rPr>
                  <a:t> </a:t>
                </a:r>
              </a:p>
            </p:txBody>
          </p:sp>
        </mc:Fallback>
      </mc:AlternateContent>
      <p:cxnSp>
        <p:nvCxnSpPr>
          <p:cNvPr id="3" name="直接箭头连接符 2"/>
          <p:cNvCxnSpPr>
            <a:stCxn id="13" idx="3"/>
            <a:endCxn id="2" idx="1"/>
          </p:cNvCxnSpPr>
          <p:nvPr/>
        </p:nvCxnSpPr>
        <p:spPr>
          <a:xfrm>
            <a:off x="8211185" y="4829175"/>
            <a:ext cx="531495"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文本框 3"/>
              <p:cNvSpPr txBox="1"/>
              <p:nvPr/>
            </p:nvSpPr>
            <p:spPr>
              <a:xfrm>
                <a:off x="8742680" y="5975985"/>
                <a:ext cx="2707005" cy="875030"/>
              </a:xfrm>
              <a:prstGeom prst="rect">
                <a:avLst/>
              </a:prstGeom>
              <a:solidFill>
                <a:schemeClr val="accent4">
                  <a:lumMod val="20000"/>
                  <a:lumOff val="80000"/>
                </a:schemeClr>
              </a:solid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黑体" panose="02010609060101010101" pitchFamily="49" charset="-122"/>
                        </a:rPr>
                        <m:t>𝐻</m:t>
                      </m:r>
                      <m:r>
                        <a:rPr lang="en-US" altLang="zh-CN" i="1" smtClean="0">
                          <a:latin typeface="Cambria Math" panose="02040503050406030204" pitchFamily="18" charset="0"/>
                          <a:ea typeface="黑体" panose="02010609060101010101" pitchFamily="49" charset="-122"/>
                        </a:rPr>
                        <m:t>(</m:t>
                      </m:r>
                      <m:r>
                        <a:rPr lang="en-US" altLang="zh-CN" i="1" smtClean="0">
                          <a:latin typeface="Cambria Math" panose="02040503050406030204" pitchFamily="18" charset="0"/>
                          <a:ea typeface="黑体" panose="02010609060101010101" pitchFamily="49" charset="-122"/>
                        </a:rPr>
                        <m:t>𝑥</m:t>
                      </m:r>
                      <m:r>
                        <a:rPr lang="en-US" altLang="zh-CN" i="1" smtClean="0">
                          <a:latin typeface="Cambria Math" panose="02040503050406030204" pitchFamily="18" charset="0"/>
                          <a:ea typeface="黑体" panose="02010609060101010101" pitchFamily="49" charset="-122"/>
                        </a:rPr>
                        <m:t>)=</m:t>
                      </m:r>
                      <m:r>
                        <a:rPr lang="en-US" altLang="zh-CN" i="1" smtClean="0">
                          <a:latin typeface="Cambria Math" panose="02040503050406030204"/>
                          <a:ea typeface="黑体" panose="02010609060101010101" pitchFamily="49" charset="-122"/>
                          <a:cs typeface="Times New Roman" panose="02020603050405020304" pitchFamily="18" charset="0"/>
                        </a:rPr>
                        <m:t>𝑠𝑖𝑔𝑛</m:t>
                      </m:r>
                      <m:r>
                        <a:rPr lang="en-US" altLang="zh-CN" i="1" smtClean="0">
                          <a:latin typeface="Cambria Math" panose="02040503050406030204"/>
                          <a:ea typeface="黑体" panose="02010609060101010101" pitchFamily="49" charset="-122"/>
                          <a:cs typeface="Times New Roman" panose="02020603050405020304" pitchFamily="18" charset="0"/>
                        </a:rPr>
                        <m:t>(</m:t>
                      </m:r>
                      <m:nary>
                        <m:naryPr>
                          <m:chr m:val="∑"/>
                          <m:ctrlPr>
                            <a:rPr lang="en-US" altLang="zh-CN" i="1" smtClean="0">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b="0" i="1" smtClean="0">
                              <a:latin typeface="Cambria Math" panose="02040503050406030204"/>
                              <a:ea typeface="黑体" panose="02010609060101010101" pitchFamily="49" charset="-122"/>
                              <a:cs typeface="Times New Roman" panose="02020603050405020304" pitchFamily="18" charset="0"/>
                            </a:rPr>
                            <m:t>𝑖</m:t>
                          </m:r>
                          <m:r>
                            <a:rPr lang="en-US" altLang="zh-CN" b="0" i="1" smtClean="0">
                              <a:latin typeface="Cambria Math" panose="02040503050406030204"/>
                              <a:ea typeface="黑体" panose="02010609060101010101" pitchFamily="49" charset="-122"/>
                              <a:cs typeface="Times New Roman" panose="02020603050405020304" pitchFamily="18" charset="0"/>
                            </a:rPr>
                            <m:t>=1</m:t>
                          </m:r>
                        </m:sub>
                        <m:sup>
                          <m:r>
                            <a:rPr lang="en-US" altLang="zh-CN" b="0" i="1" smtClean="0">
                              <a:latin typeface="Cambria Math" panose="02040503050406030204"/>
                              <a:ea typeface="黑体" panose="02010609060101010101" pitchFamily="49" charset="-122"/>
                              <a:cs typeface="Times New Roman" panose="02020603050405020304" pitchFamily="18" charset="0"/>
                            </a:rPr>
                            <m:t>𝑇</m:t>
                          </m:r>
                        </m:sup>
                        <m:e>
                          <m:sSub>
                            <m:sSubPr>
                              <m:ctrlPr>
                                <a:rPr lang="en-US" altLang="zh-CN"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i="1" smtClean="0">
                                  <a:latin typeface="Cambria Math" panose="02040503050406030204" pitchFamily="18" charset="0"/>
                                  <a:ea typeface="黑体" panose="02010609060101010101" pitchFamily="49" charset="-122"/>
                                  <a:cs typeface="Cambria Math" panose="02040503050406030204" pitchFamily="18" charset="0"/>
                                </a:rPr>
                                <m:t>𝛼</m:t>
                              </m:r>
                            </m:e>
                            <m:sub>
                              <m:r>
                                <a:rPr lang="en-US" altLang="zh-CN" b="0" i="1" smtClean="0">
                                  <a:latin typeface="Cambria Math" panose="02040503050406030204"/>
                                  <a:ea typeface="黑体" panose="02010609060101010101" pitchFamily="49" charset="-122"/>
                                  <a:cs typeface="Times New Roman" panose="02020603050405020304" pitchFamily="18" charset="0"/>
                                </a:rPr>
                                <m:t>𝑡</m:t>
                              </m:r>
                            </m:sub>
                          </m:sSub>
                          <m:sSub>
                            <m:sSubPr>
                              <m:ctrlPr>
                                <a:rPr lang="en-US" altLang="zh-CN"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panose="02040503050406030204"/>
                                  <a:ea typeface="黑体" panose="02010609060101010101" pitchFamily="49" charset="-122"/>
                                  <a:cs typeface="Times New Roman" panose="02020603050405020304" pitchFamily="18" charset="0"/>
                                </a:rPr>
                                <m:t>h</m:t>
                              </m:r>
                            </m:e>
                            <m:sub>
                              <m:r>
                                <a:rPr lang="en-US" altLang="zh-CN" b="0" i="1" smtClean="0">
                                  <a:latin typeface="Cambria Math" panose="02040503050406030204"/>
                                  <a:ea typeface="黑体" panose="02010609060101010101" pitchFamily="49" charset="-122"/>
                                  <a:cs typeface="Times New Roman" panose="02020603050405020304" pitchFamily="18" charset="0"/>
                                </a:rPr>
                                <m:t>𝑡</m:t>
                              </m:r>
                            </m:sub>
                          </m:sSub>
                          <m:r>
                            <a:rPr lang="en-US" altLang="zh-CN" b="0" i="1" smtClean="0">
                              <a:latin typeface="Cambria Math" panose="02040503050406030204"/>
                              <a:ea typeface="黑体" panose="02010609060101010101" pitchFamily="49" charset="-122"/>
                              <a:cs typeface="Times New Roman" panose="02020603050405020304" pitchFamily="18" charset="0"/>
                            </a:rPr>
                            <m:t>(</m:t>
                          </m:r>
                          <m:r>
                            <a:rPr lang="en-US" altLang="zh-CN" b="0" i="1" smtClean="0">
                              <a:latin typeface="Cambria Math" panose="02040503050406030204"/>
                              <a:ea typeface="黑体" panose="02010609060101010101" pitchFamily="49" charset="-122"/>
                              <a:cs typeface="Times New Roman" panose="02020603050405020304" pitchFamily="18" charset="0"/>
                            </a:rPr>
                            <m:t>𝑥</m:t>
                          </m:r>
                          <m:r>
                            <a:rPr lang="en-US" altLang="zh-CN" b="0" i="1" smtClean="0">
                              <a:latin typeface="Cambria Math" panose="02040503050406030204"/>
                              <a:ea typeface="黑体" panose="02010609060101010101" pitchFamily="49" charset="-122"/>
                              <a:cs typeface="Times New Roman" panose="02020603050405020304" pitchFamily="18" charset="0"/>
                            </a:rPr>
                            <m:t>)</m:t>
                          </m:r>
                        </m:e>
                      </m:nary>
                    </m:oMath>
                  </m:oMathPara>
                </a14:m>
                <a:endParaRPr lang="zh-CN" altLang="en-US"/>
              </a:p>
            </p:txBody>
          </p:sp>
        </mc:Choice>
        <mc:Fallback xmlns="">
          <p:sp>
            <p:nvSpPr>
              <p:cNvPr id="4" name="文本框 3"/>
              <p:cNvSpPr txBox="1">
                <a:spLocks noRot="1" noChangeAspect="1" noMove="1" noResize="1" noEditPoints="1" noAdjustHandles="1" noChangeArrowheads="1" noChangeShapeType="1" noTextEdit="1"/>
              </p:cNvSpPr>
              <p:nvPr/>
            </p:nvSpPr>
            <p:spPr>
              <a:xfrm>
                <a:off x="8742680" y="5975985"/>
                <a:ext cx="2707005" cy="875030"/>
              </a:xfrm>
              <a:prstGeom prst="rect">
                <a:avLst/>
              </a:prstGeom>
              <a:blipFill rotWithShape="1">
                <a:blip r:embed="rId7"/>
                <a:stretch>
                  <a:fillRect/>
                </a:stretch>
              </a:blipFill>
            </p:spPr>
            <p:txBody>
              <a:bodyPr/>
              <a:lstStyle/>
              <a:p>
                <a:r>
                  <a:rPr lang="zh-CN" altLang="en-US">
                    <a:noFill/>
                  </a:rPr>
                  <a:t> </a:t>
                </a:r>
              </a:p>
            </p:txBody>
          </p:sp>
        </mc:Fallback>
      </mc:AlternateContent>
      <p:cxnSp>
        <p:nvCxnSpPr>
          <p:cNvPr id="5" name="直接箭头连接符 4"/>
          <p:cNvCxnSpPr>
            <a:stCxn id="29" idx="3"/>
            <a:endCxn id="4" idx="1"/>
          </p:cNvCxnSpPr>
          <p:nvPr/>
        </p:nvCxnSpPr>
        <p:spPr>
          <a:xfrm>
            <a:off x="8211820" y="6405245"/>
            <a:ext cx="530860" cy="825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文本框 5"/>
              <p:cNvSpPr txBox="1"/>
              <p:nvPr/>
            </p:nvSpPr>
            <p:spPr>
              <a:xfrm>
                <a:off x="527050" y="6153785"/>
                <a:ext cx="3893185" cy="660400"/>
              </a:xfrm>
              <a:prstGeom prst="rect">
                <a:avLst/>
              </a:prstGeom>
              <a:solidFill>
                <a:schemeClr val="accent4">
                  <a:lumMod val="20000"/>
                  <a:lumOff val="80000"/>
                </a:schemeClr>
              </a:solid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panose="02040503050406030204"/>
                              <a:ea typeface="黑体" panose="02010609060101010101" pitchFamily="49" charset="-122"/>
                              <a:cs typeface="Times New Roman" panose="02020603050405020304" pitchFamily="18" charset="0"/>
                            </a:rPr>
                            <m:t>𝑃</m:t>
                          </m:r>
                        </m:e>
                        <m:sub>
                          <m:r>
                            <a:rPr lang="en-US" altLang="zh-CN" b="0" i="1" smtClean="0">
                              <a:latin typeface="Cambria Math" panose="02040503050406030204"/>
                              <a:ea typeface="黑体" panose="02010609060101010101" pitchFamily="49" charset="-122"/>
                              <a:cs typeface="Times New Roman" panose="02020603050405020304" pitchFamily="18" charset="0"/>
                            </a:rPr>
                            <m:t>𝑡</m:t>
                          </m:r>
                          <m:r>
                            <a:rPr lang="en-US" altLang="zh-CN" b="0" i="1" smtClean="0">
                              <a:latin typeface="Cambria Math" panose="02040503050406030204"/>
                              <a:ea typeface="黑体" panose="02010609060101010101" pitchFamily="49" charset="-122"/>
                              <a:cs typeface="Times New Roman" panose="02020603050405020304" pitchFamily="18" charset="0"/>
                            </a:rPr>
                            <m:t>+1</m:t>
                          </m:r>
                        </m:sub>
                      </m:sSub>
                      <m:r>
                        <a:rPr lang="en-US" altLang="zh-CN" b="0" i="1" smtClean="0">
                          <a:latin typeface="Cambria Math" panose="02040503050406030204"/>
                          <a:ea typeface="黑体" panose="02010609060101010101" pitchFamily="49" charset="-122"/>
                          <a:cs typeface="Times New Roman" panose="02020603050405020304" pitchFamily="18" charset="0"/>
                        </a:rPr>
                        <m:t>(</m:t>
                      </m:r>
                      <m:r>
                        <a:rPr lang="en-US" altLang="zh-CN" b="0" i="1" smtClean="0">
                          <a:latin typeface="Cambria Math" panose="02040503050406030204"/>
                          <a:ea typeface="黑体" panose="02010609060101010101" pitchFamily="49" charset="-122"/>
                          <a:cs typeface="Times New Roman" panose="02020603050405020304" pitchFamily="18" charset="0"/>
                        </a:rPr>
                        <m:t>𝑥</m:t>
                      </m:r>
                      <m:r>
                        <a:rPr lang="en-US" altLang="zh-CN" b="0" i="1" smtClean="0">
                          <a:latin typeface="Cambria Math" panose="02040503050406030204"/>
                          <a:ea typeface="黑体" panose="02010609060101010101" pitchFamily="49" charset="-122"/>
                          <a:cs typeface="Times New Roman" panose="02020603050405020304" pitchFamily="18" charset="0"/>
                        </a:rPr>
                        <m:t>)=</m:t>
                      </m:r>
                      <m:f>
                        <m:fPr>
                          <m:ctrlPr>
                            <a:rPr lang="en-US" altLang="zh-CN" i="1" smtClean="0">
                              <a:latin typeface="Cambria Math" panose="02040503050406030204" pitchFamily="18" charset="0"/>
                              <a:ea typeface="黑体" panose="02010609060101010101" pitchFamily="49" charset="-122"/>
                              <a:cs typeface="Cambria Math" panose="02040503050406030204" pitchFamily="18" charset="0"/>
                            </a:rPr>
                          </m:ctrlPr>
                        </m:fPr>
                        <m:num>
                          <m:sSub>
                            <m:sSubPr>
                              <m:ctrlPr>
                                <a:rPr lang="en-US" altLang="zh-CN"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panose="02040503050406030204"/>
                                  <a:ea typeface="黑体" panose="02010609060101010101" pitchFamily="49" charset="-122"/>
                                  <a:cs typeface="Times New Roman" panose="02020603050405020304" pitchFamily="18" charset="0"/>
                                </a:rPr>
                                <m:t>𝑃</m:t>
                              </m:r>
                            </m:e>
                            <m:sub>
                              <m:r>
                                <a:rPr lang="en-US" altLang="zh-CN" b="0" i="1" smtClean="0">
                                  <a:latin typeface="Cambria Math" panose="02040503050406030204"/>
                                  <a:ea typeface="黑体" panose="02010609060101010101" pitchFamily="49" charset="-122"/>
                                  <a:cs typeface="Times New Roman" panose="02020603050405020304" pitchFamily="18" charset="0"/>
                                </a:rPr>
                                <m:t>𝑡</m:t>
                              </m:r>
                            </m:sub>
                          </m:sSub>
                          <m:r>
                            <a:rPr lang="en-US" altLang="zh-CN" b="0" i="1" smtClean="0">
                              <a:latin typeface="Cambria Math" panose="02040503050406030204"/>
                              <a:ea typeface="黑体" panose="02010609060101010101" pitchFamily="49" charset="-122"/>
                              <a:cs typeface="Times New Roman" panose="02020603050405020304" pitchFamily="18" charset="0"/>
                            </a:rPr>
                            <m:t>(</m:t>
                          </m:r>
                          <m:r>
                            <a:rPr lang="en-US" altLang="zh-CN" b="0" i="1" smtClean="0">
                              <a:latin typeface="Cambria Math" panose="02040503050406030204"/>
                              <a:ea typeface="黑体" panose="02010609060101010101" pitchFamily="49" charset="-122"/>
                              <a:cs typeface="Times New Roman" panose="02020603050405020304" pitchFamily="18" charset="0"/>
                            </a:rPr>
                            <m:t>𝑥</m:t>
                          </m:r>
                          <m:r>
                            <a:rPr lang="en-US" altLang="zh-CN" b="0" i="1" smtClean="0">
                              <a:latin typeface="Cambria Math" panose="02040503050406030204"/>
                              <a:ea typeface="黑体" panose="02010609060101010101" pitchFamily="49" charset="-122"/>
                              <a:cs typeface="Times New Roman" panose="02020603050405020304" pitchFamily="18" charset="0"/>
                            </a:rPr>
                            <m:t>)</m:t>
                          </m:r>
                        </m:num>
                        <m:den>
                          <m:sSub>
                            <m:sSubPr>
                              <m:ctrlPr>
                                <a:rPr lang="en-US" altLang="zh-CN"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panose="02040503050406030204"/>
                                  <a:ea typeface="黑体" panose="02010609060101010101" pitchFamily="49" charset="-122"/>
                                  <a:cs typeface="Times New Roman" panose="02020603050405020304" pitchFamily="18" charset="0"/>
                                </a:rPr>
                                <m:t>𝑍</m:t>
                              </m:r>
                            </m:e>
                            <m:sub>
                              <m:r>
                                <a:rPr lang="en-US" altLang="zh-CN" b="0" i="1" smtClean="0">
                                  <a:latin typeface="Cambria Math" panose="02040503050406030204"/>
                                  <a:ea typeface="黑体" panose="02010609060101010101" pitchFamily="49" charset="-122"/>
                                  <a:cs typeface="Times New Roman" panose="02020603050405020304" pitchFamily="18" charset="0"/>
                                </a:rPr>
                                <m:t>𝑡</m:t>
                              </m:r>
                            </m:sub>
                          </m:sSub>
                        </m:den>
                      </m:f>
                      <m:r>
                        <a:rPr lang="en-US" altLang="zh-CN" i="1" smtClean="0">
                          <a:latin typeface="Cambria Math" panose="02040503050406030204" pitchFamily="18" charset="0"/>
                          <a:ea typeface="黑体" panose="02010609060101010101" pitchFamily="49" charset="-122"/>
                          <a:cs typeface="Cambria Math" panose="02040503050406030204" pitchFamily="18" charset="0"/>
                        </a:rPr>
                        <m:t>×</m:t>
                      </m:r>
                      <m:d>
                        <m:dPr>
                          <m:begChr m:val="{"/>
                          <m:endChr m:val=""/>
                          <m:ctrlPr>
                            <a:rPr lang="en-US" altLang="zh-CN" i="1" smtClean="0">
                              <a:latin typeface="Cambria Math" panose="02040503050406030204" pitchFamily="18" charset="0"/>
                              <a:ea typeface="黑体" panose="02010609060101010101" pitchFamily="49" charset="-122"/>
                              <a:cs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ea typeface="黑体" panose="02010609060101010101" pitchFamily="49" charset="-122"/>
                                  <a:cs typeface="Cambria Math" panose="02040503050406030204" pitchFamily="18" charset="0"/>
                                </a:rPr>
                              </m:ctrlPr>
                            </m:mPr>
                            <m:mr>
                              <m:e>
                                <m:sSup>
                                  <m:sSupPr>
                                    <m:ctrlPr>
                                      <a:rPr lang="en-US" altLang="zh-CN" i="1" smtClean="0">
                                        <a:latin typeface="Cambria Math" panose="02040503050406030204" pitchFamily="18" charset="0"/>
                                        <a:ea typeface="黑体" panose="02010609060101010101" pitchFamily="49" charset="-122"/>
                                        <a:cs typeface="Cambria Math" panose="02040503050406030204" pitchFamily="18" charset="0"/>
                                      </a:rPr>
                                    </m:ctrlPr>
                                  </m:sSupPr>
                                  <m:e>
                                    <m:r>
                                      <a:rPr lang="en-US" altLang="zh-CN" i="1" smtClean="0">
                                        <a:latin typeface="Cambria Math" panose="02040503050406030204" pitchFamily="18" charset="0"/>
                                        <a:ea typeface="黑体" panose="02010609060101010101" pitchFamily="49" charset="-122"/>
                                        <a:cs typeface="Cambria Math" panose="02040503050406030204" pitchFamily="18" charset="0"/>
                                      </a:rPr>
                                      <m:t>𝑒</m:t>
                                    </m:r>
                                  </m:e>
                                  <m:sup>
                                    <m:r>
                                      <a:rPr lang="en-US" altLang="zh-CN" i="1" smtClean="0">
                                        <a:latin typeface="Cambria Math" panose="02040503050406030204" pitchFamily="18" charset="0"/>
                                        <a:ea typeface="黑体" panose="02010609060101010101" pitchFamily="49" charset="-122"/>
                                        <a:cs typeface="Cambria Math" panose="02040503050406030204" pitchFamily="18" charset="0"/>
                                      </a:rPr>
                                      <m:t>−</m:t>
                                    </m:r>
                                    <m:sSub>
                                      <m:sSubPr>
                                        <m:ctrlPr>
                                          <a:rPr lang="en-US" altLang="zh-CN"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i="1" smtClean="0">
                                            <a:latin typeface="Cambria Math" panose="02040503050406030204" pitchFamily="18" charset="0"/>
                                            <a:ea typeface="黑体" panose="02010609060101010101" pitchFamily="49" charset="-122"/>
                                            <a:cs typeface="Cambria Math" panose="02040503050406030204" pitchFamily="18" charset="0"/>
                                          </a:rPr>
                                          <m:t>𝛼</m:t>
                                        </m:r>
                                      </m:e>
                                      <m:sub>
                                        <m:r>
                                          <a:rPr lang="en-US" altLang="zh-CN" b="0" i="1" smtClean="0">
                                            <a:latin typeface="Cambria Math" panose="02040503050406030204"/>
                                            <a:ea typeface="黑体" panose="02010609060101010101" pitchFamily="49" charset="-122"/>
                                            <a:cs typeface="Times New Roman" panose="02020603050405020304" pitchFamily="18" charset="0"/>
                                          </a:rPr>
                                          <m:t>𝑡</m:t>
                                        </m:r>
                                      </m:sub>
                                    </m:sSub>
                                  </m:sup>
                                </m:sSup>
                              </m:e>
                            </m:mr>
                            <m:mr>
                              <m:e>
                                <m:sSup>
                                  <m:sSupPr>
                                    <m:ctrlPr>
                                      <a:rPr lang="en-US" altLang="zh-CN" i="1" smtClean="0">
                                        <a:latin typeface="Cambria Math" panose="02040503050406030204" pitchFamily="18" charset="0"/>
                                        <a:ea typeface="黑体" panose="02010609060101010101" pitchFamily="49" charset="-122"/>
                                        <a:cs typeface="Cambria Math" panose="02040503050406030204" pitchFamily="18" charset="0"/>
                                      </a:rPr>
                                    </m:ctrlPr>
                                  </m:sSupPr>
                                  <m:e>
                                    <m:r>
                                      <a:rPr lang="en-US" altLang="zh-CN" i="1" smtClean="0">
                                        <a:latin typeface="Cambria Math" panose="02040503050406030204" pitchFamily="18" charset="0"/>
                                        <a:ea typeface="黑体" panose="02010609060101010101" pitchFamily="49" charset="-122"/>
                                        <a:cs typeface="Cambria Math" panose="02040503050406030204" pitchFamily="18" charset="0"/>
                                      </a:rPr>
                                      <m:t>𝑒</m:t>
                                    </m:r>
                                  </m:e>
                                  <m:sup>
                                    <m:sSub>
                                      <m:sSubPr>
                                        <m:ctrlPr>
                                          <a:rPr lang="en-US" altLang="zh-CN"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i="1" smtClean="0">
                                            <a:latin typeface="Cambria Math" panose="02040503050406030204" pitchFamily="18" charset="0"/>
                                            <a:ea typeface="黑体" panose="02010609060101010101" pitchFamily="49" charset="-122"/>
                                            <a:cs typeface="Cambria Math" panose="02040503050406030204" pitchFamily="18" charset="0"/>
                                          </a:rPr>
                                          <m:t>𝛼</m:t>
                                        </m:r>
                                      </m:e>
                                      <m:sub>
                                        <m:r>
                                          <a:rPr lang="en-US" altLang="zh-CN" b="0" i="1" smtClean="0">
                                            <a:latin typeface="Cambria Math" panose="02040503050406030204"/>
                                            <a:ea typeface="黑体" panose="02010609060101010101" pitchFamily="49" charset="-122"/>
                                            <a:cs typeface="Times New Roman" panose="02020603050405020304" pitchFamily="18" charset="0"/>
                                          </a:rPr>
                                          <m:t>𝑡</m:t>
                                        </m:r>
                                      </m:sub>
                                    </m:sSub>
                                  </m:sup>
                                </m:sSup>
                              </m:e>
                            </m:mr>
                          </m:m>
                          <m:m>
                            <m:mPr>
                              <m:mcs>
                                <m:mc>
                                  <m:mcPr>
                                    <m:count m:val="1"/>
                                    <m:mcJc m:val="center"/>
                                  </m:mcPr>
                                </m:mc>
                              </m:mcs>
                              <m:ctrlPr>
                                <a:rPr lang="en-US" altLang="zh-CN" i="1" smtClean="0">
                                  <a:latin typeface="Cambria Math" panose="02040503050406030204" pitchFamily="18" charset="0"/>
                                  <a:ea typeface="黑体" panose="02010609060101010101" pitchFamily="49" charset="-122"/>
                                  <a:cs typeface="Cambria Math" panose="02040503050406030204" pitchFamily="18" charset="0"/>
                                </a:rPr>
                              </m:ctrlPr>
                            </m:mPr>
                            <m:mr>
                              <m:e/>
                            </m:mr>
                            <m:mr>
                              <m:e/>
                            </m:mr>
                          </m:m>
                          <m:m>
                            <m:mPr>
                              <m:mcs>
                                <m:mc>
                                  <m:mcPr>
                                    <m:count m:val="1"/>
                                    <m:mcJc m:val="center"/>
                                  </m:mcPr>
                                </m:mc>
                              </m:mcs>
                              <m:ctrlPr>
                                <a:rPr lang="en-US" altLang="zh-CN" i="1" smtClean="0">
                                  <a:latin typeface="Cambria Math" panose="02040503050406030204" pitchFamily="18" charset="0"/>
                                  <a:ea typeface="黑体" panose="02010609060101010101" pitchFamily="49" charset="-122"/>
                                  <a:cs typeface="Cambria Math" panose="02040503050406030204" pitchFamily="18" charset="0"/>
                                </a:rPr>
                              </m:ctrlPr>
                            </m:mPr>
                            <m:mr>
                              <m:e>
                                <m:sSub>
                                  <m:sSubPr>
                                    <m:ctrlPr>
                                      <a:rPr lang="en-US" altLang="zh-CN"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panose="02040503050406030204"/>
                                        <a:ea typeface="黑体" panose="02010609060101010101" pitchFamily="49" charset="-122"/>
                                        <a:cs typeface="Times New Roman" panose="02020603050405020304" pitchFamily="18" charset="0"/>
                                      </a:rPr>
                                      <m:t>h</m:t>
                                    </m:r>
                                  </m:e>
                                  <m:sub>
                                    <m:r>
                                      <a:rPr lang="en-US" altLang="zh-CN" b="0" i="1" smtClean="0">
                                        <a:latin typeface="Cambria Math" panose="02040503050406030204"/>
                                        <a:ea typeface="黑体" panose="02010609060101010101" pitchFamily="49" charset="-122"/>
                                        <a:cs typeface="Times New Roman" panose="02020603050405020304" pitchFamily="18" charset="0"/>
                                      </a:rPr>
                                      <m:t>𝑡</m:t>
                                    </m:r>
                                  </m:sub>
                                </m:sSub>
                                <m:r>
                                  <a:rPr lang="en-US" altLang="zh-CN" b="0" i="1" smtClean="0">
                                    <a:latin typeface="Cambria Math" panose="02040503050406030204"/>
                                    <a:ea typeface="黑体" panose="02010609060101010101" pitchFamily="49" charset="-122"/>
                                    <a:cs typeface="Times New Roman" panose="02020603050405020304" pitchFamily="18" charset="0"/>
                                  </a:rPr>
                                  <m:t>(</m:t>
                                </m:r>
                                <m:sSub>
                                  <m:sSubPr>
                                    <m:ctrlPr>
                                      <a:rPr lang="en-US" altLang="zh-CN"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panose="02040503050406030204"/>
                                        <a:ea typeface="黑体" panose="02010609060101010101" pitchFamily="49" charset="-122"/>
                                        <a:cs typeface="Times New Roman" panose="02020603050405020304" pitchFamily="18" charset="0"/>
                                      </a:rPr>
                                      <m:t>𝑥</m:t>
                                    </m:r>
                                  </m:e>
                                  <m:sub>
                                    <m:r>
                                      <a:rPr lang="en-US" altLang="zh-CN" b="0" i="1" smtClean="0">
                                        <a:latin typeface="Cambria Math" panose="02040503050406030204"/>
                                        <a:ea typeface="黑体" panose="02010609060101010101" pitchFamily="49" charset="-122"/>
                                        <a:cs typeface="Times New Roman" panose="02020603050405020304" pitchFamily="18" charset="0"/>
                                      </a:rPr>
                                      <m:t>𝑖</m:t>
                                    </m:r>
                                  </m:sub>
                                </m:sSub>
                                <m:r>
                                  <a:rPr lang="en-US" altLang="zh-CN" b="0" i="1" smtClean="0">
                                    <a:latin typeface="Cambria Math" panose="02040503050406030204"/>
                                    <a:ea typeface="黑体" panose="02010609060101010101" pitchFamily="49" charset="-122"/>
                                    <a:cs typeface="Times New Roman" panose="02020603050405020304" pitchFamily="18" charset="0"/>
                                  </a:rPr>
                                  <m:t>)</m:t>
                                </m:r>
                                <m:r>
                                  <a:rPr lang="en-US" altLang="zh-CN" i="1" smtClean="0">
                                    <a:latin typeface="Cambria Math" panose="02040503050406030204" pitchFamily="18" charset="0"/>
                                    <a:ea typeface="黑体" panose="02010609060101010101" pitchFamily="49" charset="-122"/>
                                    <a:cs typeface="Cambria Math" panose="02040503050406030204" pitchFamily="18" charset="0"/>
                                  </a:rPr>
                                  <m:t>=</m:t>
                                </m:r>
                                <m:sSub>
                                  <m:sSubPr>
                                    <m:ctrlPr>
                                      <a:rPr lang="en-US" altLang="zh-CN" b="0" i="1" smtClean="0">
                                        <a:latin typeface="Cambria Math" panose="02040503050406030204" pitchFamily="18" charset="0"/>
                                        <a:ea typeface="Cambria Math" panose="02040503050406030204"/>
                                        <a:cs typeface="Times New Roman" panose="02020603050405020304" pitchFamily="18" charset="0"/>
                                      </a:rPr>
                                    </m:ctrlPr>
                                  </m:sSubPr>
                                  <m:e>
                                    <m:r>
                                      <a:rPr lang="en-US" altLang="zh-CN" b="0" i="1" smtClean="0">
                                        <a:latin typeface="Cambria Math" panose="02040503050406030204"/>
                                        <a:ea typeface="Cambria Math" panose="02040503050406030204"/>
                                        <a:cs typeface="Times New Roman" panose="02020603050405020304" pitchFamily="18" charset="0"/>
                                      </a:rPr>
                                      <m:t>𝑦</m:t>
                                    </m:r>
                                  </m:e>
                                  <m:sub>
                                    <m:r>
                                      <a:rPr lang="en-US" altLang="zh-CN" b="0" i="1" smtClean="0">
                                        <a:latin typeface="Cambria Math" panose="02040503050406030204"/>
                                        <a:ea typeface="Cambria Math" panose="02040503050406030204"/>
                                        <a:cs typeface="Times New Roman" panose="02020603050405020304" pitchFamily="18" charset="0"/>
                                      </a:rPr>
                                      <m:t>𝑖</m:t>
                                    </m:r>
                                  </m:sub>
                                </m:sSub>
                              </m:e>
                            </m:mr>
                            <m:mr>
                              <m:e>
                                <m:sSub>
                                  <m:sSubPr>
                                    <m:ctrlPr>
                                      <a:rPr lang="en-US" altLang="zh-CN"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panose="02040503050406030204"/>
                                        <a:ea typeface="黑体" panose="02010609060101010101" pitchFamily="49" charset="-122"/>
                                        <a:cs typeface="Times New Roman" panose="02020603050405020304" pitchFamily="18" charset="0"/>
                                      </a:rPr>
                                      <m:t>h</m:t>
                                    </m:r>
                                  </m:e>
                                  <m:sub>
                                    <m:r>
                                      <a:rPr lang="en-US" altLang="zh-CN" b="0" i="1" smtClean="0">
                                        <a:latin typeface="Cambria Math" panose="02040503050406030204"/>
                                        <a:ea typeface="黑体" panose="02010609060101010101" pitchFamily="49" charset="-122"/>
                                        <a:cs typeface="Times New Roman" panose="02020603050405020304" pitchFamily="18" charset="0"/>
                                      </a:rPr>
                                      <m:t>𝑡</m:t>
                                    </m:r>
                                  </m:sub>
                                </m:sSub>
                                <m:r>
                                  <a:rPr lang="en-US" altLang="zh-CN" b="0" i="1" smtClean="0">
                                    <a:latin typeface="Cambria Math" panose="02040503050406030204"/>
                                    <a:ea typeface="黑体" panose="02010609060101010101" pitchFamily="49" charset="-122"/>
                                    <a:cs typeface="Times New Roman" panose="02020603050405020304" pitchFamily="18" charset="0"/>
                                  </a:rPr>
                                  <m:t>(</m:t>
                                </m:r>
                                <m:sSub>
                                  <m:sSubPr>
                                    <m:ctrlPr>
                                      <a:rPr lang="en-US" altLang="zh-CN"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panose="02040503050406030204"/>
                                        <a:ea typeface="黑体" panose="02010609060101010101" pitchFamily="49" charset="-122"/>
                                        <a:cs typeface="Times New Roman" panose="02020603050405020304" pitchFamily="18" charset="0"/>
                                      </a:rPr>
                                      <m:t>𝑥</m:t>
                                    </m:r>
                                  </m:e>
                                  <m:sub>
                                    <m:r>
                                      <a:rPr lang="en-US" altLang="zh-CN" b="0" i="1" smtClean="0">
                                        <a:latin typeface="Cambria Math" panose="02040503050406030204"/>
                                        <a:ea typeface="黑体" panose="02010609060101010101" pitchFamily="49" charset="-122"/>
                                        <a:cs typeface="Times New Roman" panose="02020603050405020304" pitchFamily="18" charset="0"/>
                                      </a:rPr>
                                      <m:t>𝑖</m:t>
                                    </m:r>
                                  </m:sub>
                                </m:sSub>
                                <m:r>
                                  <a:rPr lang="en-US" altLang="zh-CN" b="0" i="1" smtClean="0">
                                    <a:latin typeface="Cambria Math" panose="02040503050406030204"/>
                                    <a:ea typeface="黑体" panose="02010609060101010101" pitchFamily="49" charset="-122"/>
                                    <a:cs typeface="Times New Roman" panose="02020603050405020304" pitchFamily="18" charset="0"/>
                                  </a:rPr>
                                  <m:t>)</m:t>
                                </m:r>
                                <m:r>
                                  <a:rPr lang="en-US" altLang="zh-CN" b="0" i="1" smtClean="0">
                                    <a:latin typeface="Cambria Math" panose="02040503050406030204"/>
                                    <a:ea typeface="Cambria Math" panose="02040503050406030204"/>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a:cs typeface="Times New Roman" panose="02020603050405020304" pitchFamily="18" charset="0"/>
                                      </a:rPr>
                                    </m:ctrlPr>
                                  </m:sSubPr>
                                  <m:e>
                                    <m:r>
                                      <a:rPr lang="en-US" altLang="zh-CN" b="0" i="1" smtClean="0">
                                        <a:latin typeface="Cambria Math" panose="02040503050406030204"/>
                                        <a:ea typeface="Cambria Math" panose="02040503050406030204"/>
                                        <a:cs typeface="Times New Roman" panose="02020603050405020304" pitchFamily="18" charset="0"/>
                                      </a:rPr>
                                      <m:t>𝑦</m:t>
                                    </m:r>
                                  </m:e>
                                  <m:sub>
                                    <m:r>
                                      <a:rPr lang="en-US" altLang="zh-CN" b="0" i="1" smtClean="0">
                                        <a:latin typeface="Cambria Math" panose="02040503050406030204"/>
                                        <a:ea typeface="Cambria Math" panose="02040503050406030204"/>
                                        <a:cs typeface="Times New Roman" panose="02020603050405020304" pitchFamily="18" charset="0"/>
                                      </a:rPr>
                                      <m:t>𝑖</m:t>
                                    </m:r>
                                  </m:sub>
                                </m:sSub>
                              </m:e>
                            </m:mr>
                          </m:m>
                        </m:e>
                      </m:d>
                    </m:oMath>
                  </m:oMathPara>
                </a14:m>
                <a:endParaRPr lang="zh-CN" altLang="en-US"/>
              </a:p>
            </p:txBody>
          </p:sp>
        </mc:Choice>
        <mc:Fallback xmlns="">
          <p:sp>
            <p:nvSpPr>
              <p:cNvPr id="6" name="文本框 5"/>
              <p:cNvSpPr txBox="1">
                <a:spLocks noRot="1" noChangeAspect="1" noMove="1" noResize="1" noEditPoints="1" noAdjustHandles="1" noChangeArrowheads="1" noChangeShapeType="1" noTextEdit="1"/>
              </p:cNvSpPr>
              <p:nvPr/>
            </p:nvSpPr>
            <p:spPr>
              <a:xfrm>
                <a:off x="527050" y="6153785"/>
                <a:ext cx="3893185" cy="660400"/>
              </a:xfrm>
              <a:prstGeom prst="rect">
                <a:avLst/>
              </a:prstGeom>
              <a:blipFill rotWithShape="1">
                <a:blip r:embed="rId8"/>
                <a:stretch>
                  <a:fillRect r="-2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527050" y="5501005"/>
                <a:ext cx="1920875" cy="652780"/>
              </a:xfrm>
              <a:prstGeom prst="rect">
                <a:avLst/>
              </a:prstGeom>
              <a:solidFill>
                <a:schemeClr val="accent4">
                  <a:lumMod val="20000"/>
                  <a:lumOff val="80000"/>
                </a:schemeClr>
              </a:solid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i="1" smtClean="0">
                              <a:latin typeface="Cambria Math" panose="02040503050406030204" pitchFamily="18" charset="0"/>
                              <a:ea typeface="黑体" panose="02010609060101010101" pitchFamily="49" charset="-122"/>
                              <a:cs typeface="Cambria Math" panose="02040503050406030204" pitchFamily="18" charset="0"/>
                            </a:rPr>
                            <m:t>𝛼</m:t>
                          </m:r>
                        </m:e>
                        <m:sub>
                          <m:r>
                            <a:rPr lang="en-US" altLang="zh-CN" b="0" i="1" smtClean="0">
                              <a:latin typeface="Cambria Math" panose="02040503050406030204"/>
                              <a:ea typeface="黑体" panose="02010609060101010101" pitchFamily="49" charset="-122"/>
                              <a:cs typeface="Times New Roman" panose="02020603050405020304" pitchFamily="18" charset="0"/>
                            </a:rPr>
                            <m:t>𝑡</m:t>
                          </m:r>
                        </m:sub>
                      </m:sSub>
                      <m:r>
                        <a:rPr lang="en-US" altLang="zh-CN" b="0" i="1" smtClean="0">
                          <a:latin typeface="Cambria Math" panose="02040503050406030204"/>
                          <a:ea typeface="黑体" panose="02010609060101010101" pitchFamily="49" charset="-122"/>
                          <a:cs typeface="Times New Roman" panose="02020603050405020304" pitchFamily="18" charset="0"/>
                        </a:rPr>
                        <m:t>=</m:t>
                      </m:r>
                      <m:f>
                        <m:fPr>
                          <m:ctrlPr>
                            <a:rPr lang="en-US" altLang="zh-CN" b="0" i="1" smtClean="0">
                              <a:latin typeface="Cambria Math" panose="02040503050406030204" pitchFamily="18" charset="0"/>
                              <a:ea typeface="黑体" panose="02010609060101010101" pitchFamily="49" charset="-122"/>
                              <a:cs typeface="Cambria Math" panose="02040503050406030204" pitchFamily="18" charset="0"/>
                            </a:rPr>
                          </m:ctrlPr>
                        </m:fPr>
                        <m:num>
                          <m:r>
                            <a:rPr lang="en-US" altLang="zh-CN" b="0" i="1" smtClean="0">
                              <a:latin typeface="Cambria Math" panose="02040503050406030204" pitchFamily="18" charset="0"/>
                              <a:ea typeface="黑体" panose="02010609060101010101" pitchFamily="49" charset="-122"/>
                              <a:cs typeface="Cambria Math" panose="02040503050406030204" pitchFamily="18" charset="0"/>
                            </a:rPr>
                            <m:t>1</m:t>
                          </m:r>
                        </m:num>
                        <m:den>
                          <m:r>
                            <a:rPr lang="en-US" altLang="zh-CN" b="0" i="1" smtClean="0">
                              <a:latin typeface="Cambria Math" panose="02040503050406030204" pitchFamily="18" charset="0"/>
                              <a:ea typeface="黑体" panose="02010609060101010101" pitchFamily="49" charset="-122"/>
                              <a:cs typeface="Cambria Math" panose="02040503050406030204" pitchFamily="18" charset="0"/>
                            </a:rPr>
                            <m:t>2</m:t>
                          </m:r>
                        </m:den>
                      </m:f>
                      <m:r>
                        <a:rPr lang="en-US" altLang="zh-CN" b="0" i="1" smtClean="0">
                          <a:latin typeface="Cambria Math" panose="02040503050406030204" pitchFamily="18" charset="0"/>
                          <a:ea typeface="黑体" panose="02010609060101010101" pitchFamily="49" charset="-122"/>
                          <a:cs typeface="Cambria Math" panose="02040503050406030204" pitchFamily="18" charset="0"/>
                        </a:rPr>
                        <m:t>𝑙𝑛</m:t>
                      </m:r>
                      <m:r>
                        <a:rPr lang="en-US" altLang="zh-CN" b="0" i="1" smtClean="0">
                          <a:latin typeface="Cambria Math" panose="02040503050406030204" pitchFamily="18" charset="0"/>
                          <a:ea typeface="黑体" panose="02010609060101010101" pitchFamily="49" charset="-122"/>
                          <a:cs typeface="Cambria Math" panose="02040503050406030204" pitchFamily="18" charset="0"/>
                        </a:rPr>
                        <m:t>(</m:t>
                      </m:r>
                      <m:f>
                        <m:fPr>
                          <m:ctrlPr>
                            <a:rPr lang="en-US" altLang="zh-CN" b="0" i="1" smtClean="0">
                              <a:latin typeface="Cambria Math" panose="02040503050406030204" pitchFamily="18" charset="0"/>
                              <a:ea typeface="黑体" panose="02010609060101010101" pitchFamily="49" charset="-122"/>
                              <a:cs typeface="Cambria Math" panose="02040503050406030204" pitchFamily="18" charset="0"/>
                            </a:rPr>
                          </m:ctrlPr>
                        </m:fPr>
                        <m:num>
                          <m:r>
                            <a:rPr lang="en-US" altLang="zh-CN" b="0" i="1" smtClean="0">
                              <a:latin typeface="Cambria Math" panose="02040503050406030204" pitchFamily="18" charset="0"/>
                              <a:ea typeface="黑体" panose="02010609060101010101" pitchFamily="49" charset="-122"/>
                              <a:cs typeface="Cambria Math" panose="02040503050406030204" pitchFamily="18" charset="0"/>
                            </a:rPr>
                            <m:t>1−</m:t>
                          </m:r>
                          <m:sSub>
                            <m:sSubPr>
                              <m:ctrlPr>
                                <a:rPr lang="en-US" altLang="zh-CN"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i="1" smtClean="0">
                                  <a:latin typeface="Cambria Math" panose="02040503050406030204" pitchFamily="18" charset="0"/>
                                  <a:ea typeface="黑体" panose="02010609060101010101" pitchFamily="49" charset="-122"/>
                                  <a:cs typeface="Cambria Math" panose="02040503050406030204" pitchFamily="18" charset="0"/>
                                </a:rPr>
                                <m:t>𝜀</m:t>
                              </m:r>
                            </m:e>
                            <m:sub>
                              <m:r>
                                <a:rPr lang="en-US" altLang="zh-CN" b="0" i="1" smtClean="0">
                                  <a:latin typeface="Cambria Math" panose="02040503050406030204"/>
                                  <a:ea typeface="黑体" panose="02010609060101010101" pitchFamily="49" charset="-122"/>
                                  <a:cs typeface="Times New Roman" panose="02020603050405020304" pitchFamily="18" charset="0"/>
                                </a:rPr>
                                <m:t>𝑡</m:t>
                              </m:r>
                            </m:sub>
                          </m:sSub>
                        </m:num>
                        <m:den>
                          <m:sSub>
                            <m:sSubPr>
                              <m:ctrlPr>
                                <a:rPr lang="en-US" altLang="zh-CN"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i="1" smtClean="0">
                                  <a:latin typeface="Cambria Math" panose="02040503050406030204" pitchFamily="18" charset="0"/>
                                  <a:ea typeface="黑体" panose="02010609060101010101" pitchFamily="49" charset="-122"/>
                                  <a:cs typeface="Cambria Math" panose="02040503050406030204" pitchFamily="18" charset="0"/>
                                </a:rPr>
                                <m:t>𝜀</m:t>
                              </m:r>
                            </m:e>
                            <m:sub>
                              <m:r>
                                <a:rPr lang="en-US" altLang="zh-CN" b="0" i="1" smtClean="0">
                                  <a:latin typeface="Cambria Math" panose="02040503050406030204"/>
                                  <a:ea typeface="黑体" panose="02010609060101010101" pitchFamily="49" charset="-122"/>
                                  <a:cs typeface="Times New Roman" panose="02020603050405020304" pitchFamily="18" charset="0"/>
                                </a:rPr>
                                <m:t>𝑡</m:t>
                              </m:r>
                            </m:sub>
                          </m:sSub>
                        </m:den>
                      </m:f>
                      <m:r>
                        <a:rPr lang="en-US" altLang="zh-CN" b="0" i="1" smtClean="0">
                          <a:latin typeface="Cambria Math" panose="02040503050406030204" pitchFamily="18" charset="0"/>
                          <a:ea typeface="黑体" panose="02010609060101010101" pitchFamily="49" charset="-122"/>
                          <a:cs typeface="Cambria Math" panose="02040503050406030204" pitchFamily="18" charset="0"/>
                        </a:rPr>
                        <m:t>)</m:t>
                      </m:r>
                    </m:oMath>
                  </m:oMathPara>
                </a14:m>
                <a:endParaRPr lang="zh-CN" altLang="en-US"/>
              </a:p>
            </p:txBody>
          </p:sp>
        </mc:Choice>
        <mc:Fallback xmlns="">
          <p:sp>
            <p:nvSpPr>
              <p:cNvPr id="7" name="文本框 6"/>
              <p:cNvSpPr txBox="1">
                <a:spLocks noRot="1" noChangeAspect="1" noMove="1" noResize="1" noEditPoints="1" noAdjustHandles="1" noChangeArrowheads="1" noChangeShapeType="1" noTextEdit="1"/>
              </p:cNvSpPr>
              <p:nvPr/>
            </p:nvSpPr>
            <p:spPr>
              <a:xfrm>
                <a:off x="527050" y="5501005"/>
                <a:ext cx="1920875" cy="652780"/>
              </a:xfrm>
              <a:prstGeom prst="rect">
                <a:avLst/>
              </a:prstGeom>
              <a:blipFill rotWithShape="1">
                <a:blip r:embed="rId9"/>
                <a:stretch>
                  <a:fillRect r="-496"/>
                </a:stretch>
              </a:blipFill>
            </p:spPr>
            <p:txBody>
              <a:bodyPr/>
              <a:lstStyle/>
              <a:p>
                <a:r>
                  <a:rPr lang="zh-CN" altLang="en-US">
                    <a:noFill/>
                  </a:rPr>
                  <a:t> </a:t>
                </a:r>
              </a:p>
            </p:txBody>
          </p:sp>
        </mc:Fallback>
      </mc:AlternateContent>
      <p:cxnSp>
        <p:nvCxnSpPr>
          <p:cNvPr id="8" name="直接箭头连接符 7"/>
          <p:cNvCxnSpPr>
            <a:stCxn id="15" idx="2"/>
            <a:endCxn id="6" idx="0"/>
          </p:cNvCxnSpPr>
          <p:nvPr/>
        </p:nvCxnSpPr>
        <p:spPr>
          <a:xfrm flipH="1">
            <a:off x="2473960" y="5436235"/>
            <a:ext cx="200025" cy="71755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本框 29"/>
              <p:cNvSpPr txBox="1"/>
              <p:nvPr/>
            </p:nvSpPr>
            <p:spPr>
              <a:xfrm>
                <a:off x="527050" y="2151380"/>
                <a:ext cx="2718435" cy="875030"/>
              </a:xfrm>
              <a:prstGeom prst="rect">
                <a:avLst/>
              </a:prstGeom>
              <a:solidFill>
                <a:schemeClr val="accent4">
                  <a:lumMod val="20000"/>
                  <a:lumOff val="80000"/>
                </a:schemeClr>
              </a:solid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panose="02040503050406030204"/>
                              <a:ea typeface="黑体" panose="02010609060101010101" pitchFamily="49" charset="-122"/>
                              <a:cs typeface="Times New Roman" panose="02020603050405020304" pitchFamily="18" charset="0"/>
                            </a:rPr>
                            <m:t>𝑍</m:t>
                          </m:r>
                        </m:e>
                        <m:sub>
                          <m:r>
                            <a:rPr lang="en-US" altLang="zh-CN" b="0" i="1" smtClean="0">
                              <a:latin typeface="Cambria Math" panose="02040503050406030204"/>
                              <a:ea typeface="黑体" panose="02010609060101010101" pitchFamily="49" charset="-122"/>
                              <a:cs typeface="Times New Roman" panose="02020603050405020304" pitchFamily="18" charset="0"/>
                            </a:rPr>
                            <m:t>𝑡</m:t>
                          </m:r>
                        </m:sub>
                      </m:sSub>
                      <m:r>
                        <a:rPr lang="en-US" altLang="zh-CN" i="1" smtClean="0">
                          <a:latin typeface="Cambria Math" panose="02040503050406030204"/>
                          <a:ea typeface="黑体" panose="02010609060101010101" pitchFamily="49" charset="-122"/>
                          <a:cs typeface="Times New Roman" panose="02020603050405020304" pitchFamily="18" charset="0"/>
                        </a:rPr>
                        <m:t>=</m:t>
                      </m:r>
                      <m:nary>
                        <m:naryPr>
                          <m:chr m:val="∑"/>
                          <m:ctrlPr>
                            <a:rPr lang="en-US" altLang="zh-CN" i="1" smtClean="0">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b="0" i="1" smtClean="0">
                              <a:latin typeface="Cambria Math" panose="02040503050406030204"/>
                              <a:ea typeface="黑体" panose="02010609060101010101" pitchFamily="49" charset="-122"/>
                              <a:cs typeface="Times New Roman" panose="02020603050405020304" pitchFamily="18" charset="0"/>
                            </a:rPr>
                            <m:t>𝑖</m:t>
                          </m:r>
                          <m:r>
                            <a:rPr lang="en-US" altLang="zh-CN" b="0" i="1" smtClean="0">
                              <a:latin typeface="Cambria Math" panose="02040503050406030204"/>
                              <a:ea typeface="黑体" panose="02010609060101010101" pitchFamily="49" charset="-122"/>
                              <a:cs typeface="Times New Roman" panose="02020603050405020304" pitchFamily="18" charset="0"/>
                            </a:rPr>
                            <m:t>=1</m:t>
                          </m:r>
                        </m:sub>
                        <m:sup>
                          <m:r>
                            <a:rPr lang="en-US" altLang="zh-CN" b="0" i="1" smtClean="0">
                              <a:latin typeface="Cambria Math" panose="02040503050406030204"/>
                              <a:ea typeface="黑体" panose="02010609060101010101" pitchFamily="49" charset="-122"/>
                              <a:cs typeface="Times New Roman" panose="02020603050405020304" pitchFamily="18" charset="0"/>
                            </a:rPr>
                            <m:t>𝑁</m:t>
                          </m:r>
                        </m:sup>
                        <m:e>
                          <m:sSub>
                            <m:sSubPr>
                              <m:ctrlPr>
                                <a:rPr lang="en-US" altLang="zh-CN"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panose="02040503050406030204"/>
                                  <a:ea typeface="黑体" panose="02010609060101010101" pitchFamily="49" charset="-122"/>
                                  <a:cs typeface="Times New Roman" panose="02020603050405020304" pitchFamily="18" charset="0"/>
                                </a:rPr>
                                <m:t>𝑃</m:t>
                              </m:r>
                            </m:e>
                            <m:sub>
                              <m:r>
                                <a:rPr lang="en-US" altLang="zh-CN" b="0" i="1" smtClean="0">
                                  <a:latin typeface="Cambria Math" panose="02040503050406030204"/>
                                  <a:ea typeface="黑体" panose="02010609060101010101" pitchFamily="49" charset="-122"/>
                                  <a:cs typeface="Times New Roman" panose="02020603050405020304" pitchFamily="18" charset="0"/>
                                </a:rPr>
                                <m:t>𝑡</m:t>
                              </m:r>
                            </m:sub>
                          </m:sSub>
                          <m:r>
                            <a:rPr lang="en-US" altLang="zh-CN" b="0" i="1" smtClean="0">
                              <a:latin typeface="Cambria Math" panose="02040503050406030204"/>
                              <a:ea typeface="黑体" panose="02010609060101010101" pitchFamily="49" charset="-122"/>
                              <a:cs typeface="Times New Roman" panose="02020603050405020304" pitchFamily="18" charset="0"/>
                            </a:rPr>
                            <m:t>(</m:t>
                          </m:r>
                          <m:sSub>
                            <m:sSubPr>
                              <m:ctrlPr>
                                <a:rPr lang="en-US" altLang="zh-CN"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panose="02040503050406030204"/>
                                  <a:ea typeface="黑体" panose="02010609060101010101" pitchFamily="49" charset="-122"/>
                                  <a:cs typeface="Times New Roman" panose="02020603050405020304" pitchFamily="18" charset="0"/>
                                </a:rPr>
                                <m:t>𝑥</m:t>
                              </m:r>
                            </m:e>
                            <m:sub>
                              <m:r>
                                <a:rPr lang="en-US" altLang="zh-CN" b="0" i="1" smtClean="0">
                                  <a:latin typeface="Cambria Math" panose="02040503050406030204"/>
                                  <a:ea typeface="黑体" panose="02010609060101010101" pitchFamily="49" charset="-122"/>
                                  <a:cs typeface="Times New Roman" panose="02020603050405020304" pitchFamily="18" charset="0"/>
                                </a:rPr>
                                <m:t>𝑖</m:t>
                              </m:r>
                            </m:sub>
                          </m:sSub>
                          <m:r>
                            <a:rPr lang="en-US" altLang="zh-CN" b="0" i="1" smtClean="0">
                              <a:latin typeface="Cambria Math" panose="02040503050406030204"/>
                              <a:ea typeface="黑体" panose="02010609060101010101" pitchFamily="49" charset="-122"/>
                              <a:cs typeface="Times New Roman" panose="02020603050405020304" pitchFamily="18" charset="0"/>
                            </a:rPr>
                            <m:t>)</m:t>
                          </m:r>
                          <m:sSup>
                            <m:sSupPr>
                              <m:ctrlPr>
                                <a:rPr lang="en-US" altLang="zh-CN" i="1" smtClean="0">
                                  <a:latin typeface="Cambria Math" panose="02040503050406030204" pitchFamily="18" charset="0"/>
                                  <a:ea typeface="黑体" panose="02010609060101010101" pitchFamily="49" charset="-122"/>
                                  <a:cs typeface="Cambria Math" panose="02040503050406030204" pitchFamily="18" charset="0"/>
                                </a:rPr>
                              </m:ctrlPr>
                            </m:sSupPr>
                            <m:e>
                              <m:r>
                                <a:rPr lang="en-US" altLang="zh-CN" i="1" smtClean="0">
                                  <a:latin typeface="Cambria Math" panose="02040503050406030204" pitchFamily="18" charset="0"/>
                                  <a:ea typeface="黑体" panose="02010609060101010101" pitchFamily="49" charset="-122"/>
                                  <a:cs typeface="Cambria Math" panose="02040503050406030204" pitchFamily="18" charset="0"/>
                                </a:rPr>
                                <m:t>𝑒</m:t>
                              </m:r>
                            </m:e>
                            <m:sup>
                              <m:r>
                                <a:rPr lang="en-US" altLang="zh-CN" i="1" smtClean="0">
                                  <a:latin typeface="Cambria Math" panose="02040503050406030204" pitchFamily="18" charset="0"/>
                                  <a:ea typeface="黑体" panose="02010609060101010101" pitchFamily="49" charset="-122"/>
                                  <a:cs typeface="Cambria Math" panose="02040503050406030204" pitchFamily="18" charset="0"/>
                                </a:rPr>
                                <m:t>−</m:t>
                              </m:r>
                              <m:sSub>
                                <m:sSubPr>
                                  <m:ctrlPr>
                                    <a:rPr lang="en-US" altLang="zh-CN"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i="1" smtClean="0">
                                      <a:latin typeface="Cambria Math" panose="02040503050406030204" pitchFamily="18" charset="0"/>
                                      <a:ea typeface="黑体" panose="02010609060101010101" pitchFamily="49" charset="-122"/>
                                      <a:cs typeface="Cambria Math" panose="02040503050406030204" pitchFamily="18" charset="0"/>
                                    </a:rPr>
                                    <m:t>𝛼</m:t>
                                  </m:r>
                                </m:e>
                                <m:sub>
                                  <m:r>
                                    <a:rPr lang="en-US" altLang="zh-CN" b="0" i="1" smtClean="0">
                                      <a:latin typeface="Cambria Math" panose="02040503050406030204"/>
                                      <a:ea typeface="黑体" panose="02010609060101010101" pitchFamily="49" charset="-122"/>
                                      <a:cs typeface="Times New Roman" panose="02020603050405020304" pitchFamily="18" charset="0"/>
                                    </a:rPr>
                                    <m:t>𝑡</m:t>
                                  </m:r>
                                </m:sub>
                              </m:sSub>
                              <m:sSub>
                                <m:sSubPr>
                                  <m:ctrlPr>
                                    <a:rPr lang="en-US" altLang="zh-CN"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panose="02040503050406030204"/>
                                      <a:ea typeface="黑体" panose="02010609060101010101" pitchFamily="49" charset="-122"/>
                                      <a:cs typeface="Times New Roman" panose="02020603050405020304" pitchFamily="18" charset="0"/>
                                    </a:rPr>
                                    <m:t>𝑦</m:t>
                                  </m:r>
                                </m:e>
                                <m:sub>
                                  <m:r>
                                    <a:rPr lang="en-US" altLang="zh-CN" b="0" i="1" smtClean="0">
                                      <a:latin typeface="Cambria Math" panose="02040503050406030204"/>
                                      <a:ea typeface="黑体" panose="02010609060101010101" pitchFamily="49" charset="-122"/>
                                      <a:cs typeface="Times New Roman" panose="02020603050405020304" pitchFamily="18" charset="0"/>
                                    </a:rPr>
                                    <m:t>𝑖</m:t>
                                  </m:r>
                                </m:sub>
                              </m:sSub>
                              <m:sSub>
                                <m:sSubPr>
                                  <m:ctrlPr>
                                    <a:rPr lang="en-US" altLang="zh-CN"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panose="02040503050406030204"/>
                                      <a:ea typeface="黑体" panose="02010609060101010101" pitchFamily="49" charset="-122"/>
                                      <a:cs typeface="Times New Roman" panose="02020603050405020304" pitchFamily="18" charset="0"/>
                                    </a:rPr>
                                    <m:t>h</m:t>
                                  </m:r>
                                </m:e>
                                <m:sub>
                                  <m:r>
                                    <a:rPr lang="en-US" altLang="zh-CN" b="0" i="1" smtClean="0">
                                      <a:latin typeface="Cambria Math" panose="02040503050406030204"/>
                                      <a:ea typeface="黑体" panose="02010609060101010101" pitchFamily="49" charset="-122"/>
                                      <a:cs typeface="Times New Roman" panose="02020603050405020304" pitchFamily="18" charset="0"/>
                                    </a:rPr>
                                    <m:t>𝑡</m:t>
                                  </m:r>
                                </m:sub>
                              </m:sSub>
                              <m:r>
                                <a:rPr lang="en-US" altLang="zh-CN" b="0" i="1" smtClean="0">
                                  <a:latin typeface="Cambria Math" panose="02040503050406030204"/>
                                  <a:ea typeface="黑体" panose="02010609060101010101" pitchFamily="49" charset="-122"/>
                                  <a:cs typeface="Times New Roman" panose="02020603050405020304" pitchFamily="18" charset="0"/>
                                </a:rPr>
                                <m:t>(</m:t>
                              </m:r>
                              <m:sSub>
                                <m:sSubPr>
                                  <m:ctrlPr>
                                    <a:rPr lang="en-US" altLang="zh-CN"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panose="02040503050406030204"/>
                                      <a:ea typeface="黑体" panose="02010609060101010101" pitchFamily="49" charset="-122"/>
                                      <a:cs typeface="Times New Roman" panose="02020603050405020304" pitchFamily="18" charset="0"/>
                                    </a:rPr>
                                    <m:t>𝑥</m:t>
                                  </m:r>
                                </m:e>
                                <m:sub>
                                  <m:r>
                                    <a:rPr lang="en-US" altLang="zh-CN" b="0" i="1" smtClean="0">
                                      <a:latin typeface="Cambria Math" panose="02040503050406030204"/>
                                      <a:ea typeface="黑体" panose="02010609060101010101" pitchFamily="49" charset="-122"/>
                                      <a:cs typeface="Times New Roman" panose="02020603050405020304" pitchFamily="18" charset="0"/>
                                    </a:rPr>
                                    <m:t>𝑖</m:t>
                                  </m:r>
                                </m:sub>
                              </m:sSub>
                              <m:r>
                                <a:rPr lang="en-US" altLang="zh-CN" b="0" i="1" smtClean="0">
                                  <a:latin typeface="Cambria Math" panose="02040503050406030204"/>
                                  <a:ea typeface="黑体" panose="02010609060101010101" pitchFamily="49" charset="-122"/>
                                  <a:cs typeface="Times New Roman" panose="02020603050405020304" pitchFamily="18" charset="0"/>
                                </a:rPr>
                                <m:t>)</m:t>
                              </m:r>
                            </m:sup>
                          </m:sSup>
                        </m:e>
                      </m:nary>
                    </m:oMath>
                  </m:oMathPara>
                </a14:m>
                <a:endParaRPr lang="zh-CN" altLang="en-US"/>
              </a:p>
            </p:txBody>
          </p:sp>
        </mc:Choice>
        <mc:Fallback xmlns="">
          <p:sp>
            <p:nvSpPr>
              <p:cNvPr id="30" name="文本框 29"/>
              <p:cNvSpPr txBox="1">
                <a:spLocks noRot="1" noChangeAspect="1" noMove="1" noResize="1" noEditPoints="1" noAdjustHandles="1" noChangeArrowheads="1" noChangeShapeType="1" noTextEdit="1"/>
              </p:cNvSpPr>
              <p:nvPr/>
            </p:nvSpPr>
            <p:spPr>
              <a:xfrm>
                <a:off x="527050" y="2151380"/>
                <a:ext cx="2718435" cy="875030"/>
              </a:xfrm>
              <a:prstGeom prst="rect">
                <a:avLst/>
              </a:prstGeom>
              <a:blipFill rotWithShape="1">
                <a:blip r:embed="rId10"/>
                <a:stretch>
                  <a:fillRect/>
                </a:stretch>
              </a:blipFill>
            </p:spPr>
            <p:txBody>
              <a:bodyPr/>
              <a:lstStyle/>
              <a:p>
                <a:r>
                  <a:rPr lang="zh-CN" altLang="en-US">
                    <a:noFill/>
                  </a:rPr>
                  <a:t> </a:t>
                </a:r>
              </a:p>
            </p:txBody>
          </p:sp>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5.5.2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B</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agging</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方法</a:t>
            </a:r>
            <a:endPar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grpSp>
        <p:nvGrpSpPr>
          <p:cNvPr id="83973" name="组合 4"/>
          <p:cNvGrpSpPr/>
          <p:nvPr/>
        </p:nvGrpSpPr>
        <p:grpSpPr>
          <a:xfrm>
            <a:off x="1332230" y="1247775"/>
            <a:ext cx="7437754" cy="5367655"/>
            <a:chOff x="1838625" y="2229889"/>
            <a:chExt cx="4754700" cy="4388267"/>
          </a:xfrm>
        </p:grpSpPr>
        <p:sp>
          <p:nvSpPr>
            <p:cNvPr id="31" name="矩形 30"/>
            <p:cNvSpPr/>
            <p:nvPr/>
          </p:nvSpPr>
          <p:spPr>
            <a:xfrm>
              <a:off x="3224868" y="4985051"/>
              <a:ext cx="297180" cy="259080"/>
            </a:xfrm>
            <a:prstGeom prst="rect">
              <a:avLst/>
            </a:prstGeom>
            <a:ln w="9525">
              <a:solidFill>
                <a:schemeClr val="bg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dirty="0">
                  <a:ln>
                    <a:noFill/>
                  </a:ln>
                  <a:solidFill>
                    <a:srgbClr val="0000CC"/>
                  </a:solidFill>
                  <a:effectLst/>
                  <a:uLnTx/>
                  <a:uFillTx/>
                  <a:latin typeface="+mn-ea"/>
                  <a:ea typeface="+mn-ea"/>
                  <a:cs typeface="Times New Roman" panose="02020603050405020304"/>
                </a:rPr>
                <a:t>是</a:t>
              </a:r>
            </a:p>
          </p:txBody>
        </p:sp>
        <p:grpSp>
          <p:nvGrpSpPr>
            <p:cNvPr id="83975" name="组合 3"/>
            <p:cNvGrpSpPr/>
            <p:nvPr/>
          </p:nvGrpSpPr>
          <p:grpSpPr>
            <a:xfrm>
              <a:off x="1838625" y="2229889"/>
              <a:ext cx="4754700" cy="4388267"/>
              <a:chOff x="1838625" y="2229889"/>
              <a:chExt cx="4754700" cy="4388267"/>
            </a:xfrm>
          </p:grpSpPr>
          <p:grpSp>
            <p:nvGrpSpPr>
              <p:cNvPr id="83976" name="组合 1"/>
              <p:cNvGrpSpPr/>
              <p:nvPr/>
            </p:nvGrpSpPr>
            <p:grpSpPr>
              <a:xfrm>
                <a:off x="3151676" y="2229889"/>
                <a:ext cx="3137450" cy="1501659"/>
                <a:chOff x="3323126" y="5791200"/>
                <a:chExt cx="3137450" cy="1501659"/>
              </a:xfrm>
            </p:grpSpPr>
            <p:sp>
              <p:nvSpPr>
                <p:cNvPr id="34" name="圆角矩形 33"/>
                <p:cNvSpPr/>
                <p:nvPr/>
              </p:nvSpPr>
              <p:spPr>
                <a:xfrm>
                  <a:off x="4475883" y="5791200"/>
                  <a:ext cx="832698" cy="297180"/>
                </a:xfrm>
                <a:prstGeom prst="roundRect">
                  <a:avLst/>
                </a:prstGeom>
                <a:ln w="9525">
                  <a:solidFill>
                    <a:srgbClr val="0000CC"/>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a:ln>
                        <a:noFill/>
                      </a:ln>
                      <a:solidFill>
                        <a:srgbClr val="0000CC"/>
                      </a:solidFill>
                      <a:effectLst/>
                      <a:uLnTx/>
                      <a:uFillTx/>
                      <a:latin typeface="+mn-ea"/>
                      <a:ea typeface="+mn-ea"/>
                      <a:cs typeface="Times New Roman" panose="02020603050405020304"/>
                    </a:rPr>
                    <a:t>开始</a:t>
                  </a:r>
                </a:p>
              </p:txBody>
            </p:sp>
            <p:sp>
              <p:nvSpPr>
                <p:cNvPr id="35" name="矩形 34"/>
                <p:cNvSpPr/>
                <p:nvPr/>
              </p:nvSpPr>
              <p:spPr>
                <a:xfrm>
                  <a:off x="3826165" y="7018539"/>
                  <a:ext cx="2154455" cy="274320"/>
                </a:xfrm>
                <a:prstGeom prst="rect">
                  <a:avLst/>
                </a:prstGeom>
                <a:ln w="9525">
                  <a:solidFill>
                    <a:srgbClr val="0000CC"/>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初始化迭代轮数</a:t>
                  </a:r>
                  <a:r>
                    <a:rPr kumimoji="0" lang="en-US" sz="2000" b="1" i="1"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t</a:t>
                  </a:r>
                  <a:r>
                    <a:rPr kumimoji="0" lang="en-US"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=1</a:t>
                  </a:r>
                  <a:endParaRPr kumimoji="0" lang="zh-CN"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endParaRPr>
                </a:p>
              </p:txBody>
            </p:sp>
            <p:cxnSp>
              <p:nvCxnSpPr>
                <p:cNvPr id="36" name="直接箭头连接符 35"/>
                <p:cNvCxnSpPr>
                  <a:stCxn id="37" idx="2"/>
                  <a:endCxn id="35" idx="0"/>
                </p:cNvCxnSpPr>
                <p:nvPr/>
              </p:nvCxnSpPr>
              <p:spPr>
                <a:xfrm>
                  <a:off x="4892204" y="6777042"/>
                  <a:ext cx="0" cy="241399"/>
                </a:xfrm>
                <a:prstGeom prst="straightConnector1">
                  <a:avLst/>
                </a:prstGeom>
                <a:ln>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3323126" y="6281538"/>
                  <a:ext cx="3137450" cy="495300"/>
                </a:xfrm>
                <a:prstGeom prst="rect">
                  <a:avLst/>
                </a:prstGeom>
                <a:ln w="9525">
                  <a:solidFill>
                    <a:srgbClr val="0000CC"/>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输入训练集</a:t>
                  </a: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D</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 (</a:t>
                  </a: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x</a:t>
                  </a:r>
                  <a:r>
                    <a:rPr kumimoji="0" lang="en-US" sz="2000" b="1" i="0" u="none" strike="noStrike" kern="100" cap="none" spc="0" normalizeH="0" baseline="-2500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1</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 , </a:t>
                  </a: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y</a:t>
                  </a:r>
                  <a:r>
                    <a:rPr kumimoji="0" lang="en-US" sz="2000" b="1" i="0" u="none" strike="noStrike" kern="100" cap="none" spc="0" normalizeH="0" baseline="-2500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1</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 (</a:t>
                  </a:r>
                  <a:r>
                    <a:rPr kumimoji="0" lang="en-US" sz="2000" b="1" i="1" u="none" strike="noStrike" kern="100" cap="none" spc="0" normalizeH="0" baseline="0" noProof="0" dirty="0" err="1">
                      <a:ln>
                        <a:noFill/>
                      </a:ln>
                      <a:solidFill>
                        <a:srgbClr val="0000CC"/>
                      </a:solidFill>
                      <a:effectLst/>
                      <a:uLnTx/>
                      <a:uFillTx/>
                      <a:latin typeface="Times New Roman" panose="02020603050405020304" pitchFamily="18" charset="0"/>
                      <a:ea typeface="+mn-ea"/>
                      <a:cs typeface="Times New Roman" panose="02020603050405020304" pitchFamily="18" charset="0"/>
                    </a:rPr>
                    <a:t>x</a:t>
                  </a:r>
                  <a:r>
                    <a:rPr kumimoji="0" lang="en-US" sz="2000" b="1" i="1" u="none" strike="noStrike" kern="100" cap="none" spc="0" normalizeH="0" baseline="-25000" noProof="0" dirty="0" err="1">
                      <a:ln>
                        <a:noFill/>
                      </a:ln>
                      <a:solidFill>
                        <a:srgbClr val="0000CC"/>
                      </a:solidFill>
                      <a:effectLst/>
                      <a:uLnTx/>
                      <a:uFillTx/>
                      <a:latin typeface="Times New Roman" panose="02020603050405020304" pitchFamily="18" charset="0"/>
                      <a:ea typeface="+mn-ea"/>
                      <a:cs typeface="Times New Roman" panose="02020603050405020304" pitchFamily="18" charset="0"/>
                    </a:rPr>
                    <a:t>N</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 , </a:t>
                  </a:r>
                  <a:r>
                    <a:rPr kumimoji="0" lang="en-US" sz="2000" b="1" i="1" u="none" strike="noStrike" kern="100" cap="none" spc="0" normalizeH="0" baseline="0" noProof="0" dirty="0" err="1">
                      <a:ln>
                        <a:noFill/>
                      </a:ln>
                      <a:solidFill>
                        <a:srgbClr val="0000CC"/>
                      </a:solidFill>
                      <a:effectLst/>
                      <a:uLnTx/>
                      <a:uFillTx/>
                      <a:latin typeface="Times New Roman" panose="02020603050405020304" pitchFamily="18" charset="0"/>
                      <a:ea typeface="+mn-ea"/>
                      <a:cs typeface="Times New Roman" panose="02020603050405020304" pitchFamily="18" charset="0"/>
                    </a:rPr>
                    <a:t>y</a:t>
                  </a:r>
                  <a:r>
                    <a:rPr kumimoji="0" lang="en-US" sz="2000" b="1" i="1" u="none" strike="noStrike" kern="100" cap="none" spc="0" normalizeH="0" baseline="-25000" noProof="0" dirty="0" err="1">
                      <a:ln>
                        <a:noFill/>
                      </a:ln>
                      <a:solidFill>
                        <a:srgbClr val="0000CC"/>
                      </a:solidFill>
                      <a:effectLst/>
                      <a:uLnTx/>
                      <a:uFillTx/>
                      <a:latin typeface="Times New Roman" panose="02020603050405020304" pitchFamily="18" charset="0"/>
                      <a:ea typeface="+mn-ea"/>
                      <a:cs typeface="Times New Roman" panose="02020603050405020304" pitchFamily="18" charset="0"/>
                    </a:rPr>
                    <a:t>N</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 }</a:t>
                  </a:r>
                  <a:r>
                    <a:rPr kumimoji="0" lang="zh-CN"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，基础学习算法</a:t>
                  </a: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L</a:t>
                  </a:r>
                  <a:r>
                    <a:rPr kumimoji="0" lang="zh-CN"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，迭代总轮数</a:t>
                  </a: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T</a:t>
                  </a:r>
                </a:p>
              </p:txBody>
            </p:sp>
            <p:cxnSp>
              <p:nvCxnSpPr>
                <p:cNvPr id="39" name="直接箭头连接符 38"/>
                <p:cNvCxnSpPr>
                  <a:endCxn id="37" idx="0"/>
                </p:cNvCxnSpPr>
                <p:nvPr/>
              </p:nvCxnSpPr>
              <p:spPr>
                <a:xfrm flipH="1">
                  <a:off x="4891798" y="6088146"/>
                  <a:ext cx="4059" cy="193638"/>
                </a:xfrm>
                <a:prstGeom prst="straightConnector1">
                  <a:avLst/>
                </a:prstGeom>
                <a:ln>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3977" name="组合 2"/>
              <p:cNvGrpSpPr/>
              <p:nvPr/>
            </p:nvGrpSpPr>
            <p:grpSpPr>
              <a:xfrm>
                <a:off x="1838625" y="3730542"/>
                <a:ext cx="4754700" cy="2887614"/>
                <a:chOff x="2025315" y="-456834"/>
                <a:chExt cx="4754700" cy="2887614"/>
              </a:xfrm>
            </p:grpSpPr>
            <p:sp>
              <p:nvSpPr>
                <p:cNvPr id="40" name="矩形 39"/>
                <p:cNvSpPr/>
                <p:nvPr/>
              </p:nvSpPr>
              <p:spPr>
                <a:xfrm>
                  <a:off x="3295651" y="358140"/>
                  <a:ext cx="3263295" cy="312420"/>
                </a:xfrm>
                <a:prstGeom prst="rect">
                  <a:avLst/>
                </a:prstGeom>
                <a:ln w="9525">
                  <a:solidFill>
                    <a:srgbClr val="0000CC"/>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由</a:t>
                  </a:r>
                  <a:r>
                    <a:rPr kumimoji="0" lang="en-US" sz="2000" b="1" i="1" u="none" strike="noStrike" kern="100" cap="none" spc="0" normalizeH="0" baseline="0" noProof="0" dirty="0" err="1">
                      <a:ln>
                        <a:noFill/>
                      </a:ln>
                      <a:solidFill>
                        <a:srgbClr val="0000CC"/>
                      </a:solidFill>
                      <a:effectLst/>
                      <a:uLnTx/>
                      <a:uFillTx/>
                      <a:latin typeface="Times New Roman" panose="02020603050405020304" pitchFamily="18" charset="0"/>
                      <a:ea typeface="+mn-ea"/>
                      <a:cs typeface="Times New Roman" panose="02020603050405020304" pitchFamily="18" charset="0"/>
                    </a:rPr>
                    <a:t>D</a:t>
                  </a:r>
                  <a:r>
                    <a:rPr kumimoji="0" lang="en-US" sz="2000" b="1" i="1" u="none" strike="noStrike" kern="100" cap="none" spc="0" normalizeH="0" baseline="-25000" noProof="0" dirty="0" err="1">
                      <a:ln>
                        <a:noFill/>
                      </a:ln>
                      <a:solidFill>
                        <a:srgbClr val="0000CC"/>
                      </a:solidFill>
                      <a:effectLst/>
                      <a:uLnTx/>
                      <a:uFillTx/>
                      <a:latin typeface="Times New Roman" panose="02020603050405020304" pitchFamily="18" charset="0"/>
                      <a:ea typeface="+mn-ea"/>
                      <a:cs typeface="Times New Roman" panose="02020603050405020304" pitchFamily="18" charset="0"/>
                    </a:rPr>
                    <a:t>t</a:t>
                  </a:r>
                  <a:r>
                    <a:rPr kumimoji="0" lang="zh-CN"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，利用</a:t>
                  </a: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L</a:t>
                  </a:r>
                  <a:r>
                    <a:rPr kumimoji="0" lang="zh-CN"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得到本轮弱学习器</a:t>
                  </a:r>
                  <a:r>
                    <a:rPr kumimoji="0" lang="en-US" sz="2000" b="1" i="1" u="none" strike="noStrike" kern="100" cap="none" spc="0" normalizeH="0" baseline="0" noProof="0" dirty="0" err="1">
                      <a:ln>
                        <a:noFill/>
                      </a:ln>
                      <a:solidFill>
                        <a:srgbClr val="0000CC"/>
                      </a:solidFill>
                      <a:effectLst/>
                      <a:uLnTx/>
                      <a:uFillTx/>
                      <a:latin typeface="Times New Roman" panose="02020603050405020304" pitchFamily="18" charset="0"/>
                      <a:ea typeface="+mn-ea"/>
                      <a:cs typeface="Times New Roman" panose="02020603050405020304" pitchFamily="18" charset="0"/>
                    </a:rPr>
                    <a:t>h</a:t>
                  </a:r>
                  <a:r>
                    <a:rPr kumimoji="0" lang="en-US" sz="2000" b="1" i="1" u="none" strike="noStrike" kern="100" cap="none" spc="0" normalizeH="0" baseline="-25000" noProof="0" dirty="0" err="1">
                      <a:ln>
                        <a:noFill/>
                      </a:ln>
                      <a:solidFill>
                        <a:srgbClr val="0000CC"/>
                      </a:solidFill>
                      <a:effectLst/>
                      <a:uLnTx/>
                      <a:uFillTx/>
                      <a:latin typeface="Times New Roman" panose="02020603050405020304" pitchFamily="18" charset="0"/>
                      <a:ea typeface="+mn-ea"/>
                      <a:cs typeface="Times New Roman" panose="02020603050405020304" pitchFamily="18" charset="0"/>
                    </a:rPr>
                    <a:t>t</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a:t>
                  </a: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x</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a:t>
                  </a:r>
                  <a:endParaRPr kumimoji="0" lang="zh-CN"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endParaRPr>
                </a:p>
              </p:txBody>
            </p:sp>
            <p:sp>
              <p:nvSpPr>
                <p:cNvPr id="41" name="矩形 40"/>
                <p:cNvSpPr/>
                <p:nvPr/>
              </p:nvSpPr>
              <p:spPr>
                <a:xfrm>
                  <a:off x="3057604" y="-157120"/>
                  <a:ext cx="3722411" cy="296946"/>
                </a:xfrm>
                <a:prstGeom prst="rect">
                  <a:avLst/>
                </a:prstGeom>
                <a:ln w="9525">
                  <a:solidFill>
                    <a:srgbClr val="0000CC"/>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marL="0" marR="0" lvl="0" indent="0" algn="just"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由初始训练集</a:t>
                  </a:r>
                  <a:r>
                    <a:rPr kumimoji="0" lang="en-US" sz="2000" b="1" i="1"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D</a:t>
                  </a:r>
                  <a:r>
                    <a:rPr kumimoji="0" lang="zh-CN"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生成本轮训练子集</a:t>
                  </a:r>
                  <a:r>
                    <a:rPr kumimoji="0" lang="en-US" sz="2000" b="1" i="1"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D</a:t>
                  </a:r>
                  <a:r>
                    <a:rPr kumimoji="0" lang="en-US" sz="2000" b="1" i="1" u="none" strike="noStrike" kern="100" cap="none" spc="0" normalizeH="0" baseline="-25000" noProof="0">
                      <a:ln>
                        <a:noFill/>
                      </a:ln>
                      <a:solidFill>
                        <a:srgbClr val="0000CC"/>
                      </a:solidFill>
                      <a:effectLst/>
                      <a:uLnTx/>
                      <a:uFillTx/>
                      <a:latin typeface="Times New Roman" panose="02020603050405020304" pitchFamily="18" charset="0"/>
                      <a:ea typeface="+mn-ea"/>
                      <a:cs typeface="Times New Roman" panose="02020603050405020304" pitchFamily="18" charset="0"/>
                    </a:rPr>
                    <a:t>t</a:t>
                  </a:r>
                  <a:r>
                    <a:rPr kumimoji="0" lang="en-US" sz="2000" b="1" i="0" u="none" strike="noStrike" kern="100" cap="none" spc="0" normalizeH="0" baseline="-25000" noProof="0">
                      <a:ln>
                        <a:noFill/>
                      </a:ln>
                      <a:solidFill>
                        <a:srgbClr val="0000CC"/>
                      </a:solidFill>
                      <a:effectLst/>
                      <a:uLnTx/>
                      <a:uFillTx/>
                      <a:latin typeface="Times New Roman" panose="02020603050405020304" pitchFamily="18" charset="0"/>
                      <a:ea typeface="+mn-ea"/>
                      <a:cs typeface="Times New Roman" panose="02020603050405020304" pitchFamily="18" charset="0"/>
                    </a:rPr>
                    <a:t> </a:t>
                  </a:r>
                  <a:r>
                    <a:rPr kumimoji="0" lang="en-US"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 Bootstrap(</a:t>
                  </a:r>
                  <a:r>
                    <a:rPr kumimoji="0" lang="en-US" sz="2000" b="1" i="1"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D</a:t>
                  </a:r>
                  <a:r>
                    <a:rPr kumimoji="0" lang="en-US"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a:t>
                  </a:r>
                  <a:endParaRPr kumimoji="0" lang="zh-CN"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endParaRPr>
                </a:p>
              </p:txBody>
            </p:sp>
            <p:sp>
              <p:nvSpPr>
                <p:cNvPr id="42" name="菱形 41"/>
                <p:cNvSpPr/>
                <p:nvPr/>
              </p:nvSpPr>
              <p:spPr>
                <a:xfrm>
                  <a:off x="4042378" y="891540"/>
                  <a:ext cx="1769526" cy="487680"/>
                </a:xfrm>
                <a:prstGeom prst="diamond">
                  <a:avLst/>
                </a:prstGeom>
                <a:ln w="9525">
                  <a:solidFill>
                    <a:srgbClr val="0000CC"/>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en-US" sz="2000" b="1" i="1"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t</a:t>
                  </a:r>
                  <a:r>
                    <a:rPr kumimoji="0" lang="en-US"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&lt;</a:t>
                  </a:r>
                  <a:r>
                    <a:rPr kumimoji="0" lang="en-US" sz="2000" b="1" i="1"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T</a:t>
                  </a:r>
                  <a:r>
                    <a:rPr kumimoji="0" lang="en-US" sz="2000" b="1" i="0" u="none" strike="noStrike" kern="100" cap="none" spc="0" normalizeH="0" baseline="0" noProof="0">
                      <a:ln>
                        <a:noFill/>
                      </a:ln>
                      <a:solidFill>
                        <a:srgbClr val="0000CC"/>
                      </a:solidFill>
                      <a:effectLst/>
                      <a:uLnTx/>
                      <a:uFillTx/>
                      <a:latin typeface="Times New Roman" panose="02020603050405020304" pitchFamily="18" charset="0"/>
                      <a:ea typeface="+mn-ea"/>
                      <a:cs typeface="Times New Roman" panose="02020603050405020304" pitchFamily="18" charset="0"/>
                    </a:rPr>
                    <a:t> ?</a:t>
                  </a:r>
                </a:p>
              </p:txBody>
            </p:sp>
            <p:sp>
              <p:nvSpPr>
                <p:cNvPr id="43" name="矩形 42"/>
                <p:cNvSpPr/>
                <p:nvPr/>
              </p:nvSpPr>
              <p:spPr>
                <a:xfrm>
                  <a:off x="2025315" y="1005839"/>
                  <a:ext cx="1007543" cy="259080"/>
                </a:xfrm>
                <a:prstGeom prst="rect">
                  <a:avLst/>
                </a:prstGeom>
                <a:ln w="9525">
                  <a:solidFill>
                    <a:srgbClr val="0000CC"/>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t</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a:t>
                  </a: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t</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+1</a:t>
                  </a:r>
                </a:p>
              </p:txBody>
            </p:sp>
            <p:cxnSp>
              <p:nvCxnSpPr>
                <p:cNvPr id="44" name="直接箭头连接符 43"/>
                <p:cNvCxnSpPr>
                  <a:stCxn id="35" idx="2"/>
                  <a:endCxn id="41" idx="0"/>
                </p:cNvCxnSpPr>
                <p:nvPr/>
              </p:nvCxnSpPr>
              <p:spPr>
                <a:xfrm>
                  <a:off x="4918810" y="-456834"/>
                  <a:ext cx="0" cy="299542"/>
                </a:xfrm>
                <a:prstGeom prst="straightConnector1">
                  <a:avLst/>
                </a:prstGeom>
                <a:ln>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41" idx="2"/>
                  <a:endCxn id="40" idx="0"/>
                </p:cNvCxnSpPr>
                <p:nvPr/>
              </p:nvCxnSpPr>
              <p:spPr>
                <a:xfrm>
                  <a:off x="4918811" y="139828"/>
                  <a:ext cx="8525" cy="218557"/>
                </a:xfrm>
                <a:prstGeom prst="straightConnector1">
                  <a:avLst/>
                </a:prstGeom>
                <a:ln>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0" idx="2"/>
                  <a:endCxn id="42" idx="0"/>
                </p:cNvCxnSpPr>
                <p:nvPr/>
              </p:nvCxnSpPr>
              <p:spPr>
                <a:xfrm>
                  <a:off x="4927334" y="670905"/>
                  <a:ext cx="0" cy="220633"/>
                </a:xfrm>
                <a:prstGeom prst="straightConnector1">
                  <a:avLst/>
                </a:prstGeom>
                <a:ln>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2525277" y="-312420"/>
                  <a:ext cx="7620" cy="1303020"/>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2525277" y="-312420"/>
                  <a:ext cx="2393432" cy="11430"/>
                </a:xfrm>
                <a:prstGeom prst="straightConnector1">
                  <a:avLst/>
                </a:prstGeom>
                <a:ln>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2" idx="2"/>
                  <a:endCxn id="51" idx="0"/>
                </p:cNvCxnSpPr>
                <p:nvPr/>
              </p:nvCxnSpPr>
              <p:spPr>
                <a:xfrm flipH="1">
                  <a:off x="4926117" y="1379008"/>
                  <a:ext cx="812" cy="243994"/>
                </a:xfrm>
                <a:prstGeom prst="straightConnector1">
                  <a:avLst/>
                </a:prstGeom>
                <a:ln>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5454665" y="1379220"/>
                  <a:ext cx="297180" cy="243840"/>
                </a:xfrm>
                <a:prstGeom prst="rect">
                  <a:avLst/>
                </a:prstGeom>
                <a:solidFill>
                  <a:schemeClr val="bg1"/>
                </a:solidFill>
                <a:ln w="9525">
                  <a:solidFill>
                    <a:schemeClr val="bg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dirty="0">
                      <a:ln>
                        <a:noFill/>
                      </a:ln>
                      <a:solidFill>
                        <a:srgbClr val="0000CC"/>
                      </a:solidFill>
                      <a:effectLst/>
                      <a:uLnTx/>
                      <a:uFillTx/>
                      <a:latin typeface="+mn-ea"/>
                      <a:ea typeface="+mn-ea"/>
                      <a:cs typeface="Times New Roman" panose="02020603050405020304"/>
                    </a:rPr>
                    <a:t>否</a:t>
                  </a:r>
                </a:p>
              </p:txBody>
            </p:sp>
            <p:sp>
              <p:nvSpPr>
                <p:cNvPr id="51" name="矩形 50"/>
                <p:cNvSpPr/>
                <p:nvPr/>
              </p:nvSpPr>
              <p:spPr>
                <a:xfrm>
                  <a:off x="3790256" y="1623061"/>
                  <a:ext cx="2271451" cy="312419"/>
                </a:xfrm>
                <a:prstGeom prst="rect">
                  <a:avLst/>
                </a:prstGeom>
                <a:ln w="9525">
                  <a:solidFill>
                    <a:srgbClr val="0000CC"/>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计算并输出</a:t>
                  </a: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H</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a:t>
                  </a:r>
                  <a:r>
                    <a:rPr kumimoji="0" lang="en-US" sz="2000" b="1" i="1"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x</a:t>
                  </a:r>
                  <a:r>
                    <a:rPr kumimoji="0" lang="en-US"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a:t>
                  </a:r>
                  <a:endParaRPr kumimoji="0" lang="zh-CN" sz="2000" b="1" i="0" u="none" strike="noStrike" kern="1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endParaRPr>
                </a:p>
              </p:txBody>
            </p:sp>
            <p:cxnSp>
              <p:nvCxnSpPr>
                <p:cNvPr id="52" name="直接箭头连接符 51"/>
                <p:cNvCxnSpPr>
                  <a:stCxn id="51" idx="2"/>
                  <a:endCxn id="53" idx="0"/>
                </p:cNvCxnSpPr>
                <p:nvPr/>
              </p:nvCxnSpPr>
              <p:spPr>
                <a:xfrm>
                  <a:off x="4926117" y="1935523"/>
                  <a:ext cx="0" cy="198310"/>
                </a:xfrm>
                <a:prstGeom prst="straightConnector1">
                  <a:avLst/>
                </a:prstGeom>
                <a:ln>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圆角矩形 52"/>
                <p:cNvSpPr/>
                <p:nvPr/>
              </p:nvSpPr>
              <p:spPr>
                <a:xfrm>
                  <a:off x="4505153" y="2133600"/>
                  <a:ext cx="841599" cy="297180"/>
                </a:xfrm>
                <a:prstGeom prst="roundRect">
                  <a:avLst/>
                </a:prstGeom>
                <a:ln w="9525">
                  <a:solidFill>
                    <a:srgbClr val="0000CC"/>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ts val="0"/>
                    </a:spcAft>
                    <a:buClrTx/>
                    <a:buSzTx/>
                    <a:buFontTx/>
                    <a:buNone/>
                    <a:defRPr/>
                  </a:pPr>
                  <a:r>
                    <a:rPr kumimoji="0" lang="zh-CN" sz="2000" b="1" i="0" u="none" strike="noStrike" kern="100" cap="none" spc="0" normalizeH="0" baseline="0" noProof="0">
                      <a:ln>
                        <a:noFill/>
                      </a:ln>
                      <a:solidFill>
                        <a:srgbClr val="0000CC"/>
                      </a:solidFill>
                      <a:effectLst/>
                      <a:uLnTx/>
                      <a:uFillTx/>
                      <a:latin typeface="+mn-ea"/>
                      <a:ea typeface="+mn-ea"/>
                      <a:cs typeface="Times New Roman" panose="02020603050405020304"/>
                    </a:rPr>
                    <a:t>结束</a:t>
                  </a:r>
                </a:p>
              </p:txBody>
            </p:sp>
            <p:cxnSp>
              <p:nvCxnSpPr>
                <p:cNvPr id="54" name="直接箭头连接符 53"/>
                <p:cNvCxnSpPr>
                  <a:stCxn id="42" idx="1"/>
                  <a:endCxn id="43" idx="3"/>
                </p:cNvCxnSpPr>
                <p:nvPr/>
              </p:nvCxnSpPr>
              <p:spPr>
                <a:xfrm flipH="1">
                  <a:off x="3032842" y="1135533"/>
                  <a:ext cx="1009557" cy="0"/>
                </a:xfrm>
                <a:prstGeom prst="straightConnector1">
                  <a:avLst/>
                </a:prstGeom>
                <a:ln>
                  <a:solidFill>
                    <a:srgbClr val="00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788258" y="2522172"/>
            <a:ext cx="1104900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ctr" eaLnBrk="1" hangingPunct="1">
              <a:spcBef>
                <a:spcPct val="50000"/>
              </a:spcBef>
            </a:pPr>
            <a:r>
              <a:rPr lang="zh-CN" altLang="en-US" sz="6000" dirty="0">
                <a:effectLst>
                  <a:outerShdw blurRad="38100" dist="38100" dir="2700000" algn="tl">
                    <a:srgbClr val="C0C0C0"/>
                  </a:outerShdw>
                </a:effectLst>
                <a:latin typeface="+mn-lt"/>
                <a:ea typeface="楷体_GB2312" pitchFamily="49" charset="-122"/>
              </a:rPr>
              <a:t>第 </a:t>
            </a:r>
            <a:r>
              <a:rPr lang="en-US" altLang="zh-CN" sz="6000" dirty="0">
                <a:effectLst>
                  <a:outerShdw blurRad="38100" dist="38100" dir="2700000" algn="tl">
                    <a:srgbClr val="C0C0C0"/>
                  </a:outerShdw>
                </a:effectLst>
                <a:latin typeface="+mn-lt"/>
                <a:ea typeface="楷体_GB2312" pitchFamily="49" charset="-122"/>
              </a:rPr>
              <a:t>6 </a:t>
            </a:r>
            <a:r>
              <a:rPr lang="zh-CN" altLang="en-US" sz="6000" dirty="0">
                <a:effectLst>
                  <a:outerShdw blurRad="38100" dist="38100" dir="2700000" algn="tl">
                    <a:srgbClr val="C0C0C0"/>
                  </a:outerShdw>
                </a:effectLst>
                <a:latin typeface="+mn-lt"/>
                <a:ea typeface="楷体_GB2312" pitchFamily="49" charset="-122"/>
              </a:rPr>
              <a:t>章 深度学习</a:t>
            </a:r>
            <a:endParaRPr lang="en-US" altLang="zh-CN" sz="6000" dirty="0">
              <a:effectLst>
                <a:outerShdw blurRad="38100" dist="38100" dir="2700000" algn="tl">
                  <a:srgbClr val="C0C0C0"/>
                </a:outerShdw>
              </a:effectLst>
              <a:latin typeface="+mn-lt"/>
              <a:ea typeface="楷体_GB2312" pitchFamily="49" charset="-122"/>
            </a:endParaRPr>
          </a:p>
        </p:txBody>
      </p:sp>
      <p:sp>
        <p:nvSpPr>
          <p:cNvPr id="4" name="文本框 3"/>
          <p:cNvSpPr txBox="1"/>
          <p:nvPr/>
        </p:nvSpPr>
        <p:spPr>
          <a:xfrm>
            <a:off x="2143760" y="5645150"/>
            <a:ext cx="7905115" cy="922020"/>
          </a:xfrm>
          <a:prstGeom prst="rect">
            <a:avLst/>
          </a:prstGeom>
          <a:noFill/>
        </p:spPr>
        <p:txBody>
          <a:bodyPr wrap="square" rtlCol="0" anchor="t">
            <a:spAutoFit/>
          </a:bodyPr>
          <a:lstStyle/>
          <a:p>
            <a:r>
              <a:rPr lang="zh-CN" altLang="en-US"/>
              <a:t>部分参考</a:t>
            </a:r>
          </a:p>
          <a:p>
            <a:r>
              <a:rPr lang="zh-CN" altLang="en-US"/>
              <a:t>吴飞，《人工智能导论：模型与算法》，高等教育出版社 </a:t>
            </a:r>
          </a:p>
          <a:p>
            <a:r>
              <a:rPr lang="zh-CN" altLang="en-US"/>
              <a:t>MOOC：https://www.icourse163.org/course/ZJU-100337702</a:t>
            </a:r>
          </a:p>
        </p:txBody>
      </p:sp>
    </p:spTree>
  </p:cSld>
  <p:clrMapOvr>
    <a:masterClrMapping/>
  </p:clrMapOvr>
  <mc:AlternateContent xmlns:mc="http://schemas.openxmlformats.org/markup-compatibility/2006" xmlns:p14="http://schemas.microsoft.com/office/powerpoint/2010/main">
    <mc:Choice Requires="p14">
      <p:transition spd="slow" p14:dur="2000" advTm="101"/>
    </mc:Choice>
    <mc:Fallback xmlns="">
      <p:transition spd="slow" advTm="101"/>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3295103" y="1510343"/>
            <a:ext cx="5718175" cy="595313"/>
          </a:xfrm>
          <a:prstGeom prst="rect">
            <a:avLst/>
          </a:prstGeom>
          <a:solidFill>
            <a:srgbClr val="FF6600"/>
          </a:solidFill>
          <a:ln w="6350">
            <a:solidFill>
              <a:schemeClr val="tx1"/>
            </a:solidFill>
            <a:miter lim="800000"/>
          </a:ln>
          <a:effectLst/>
        </p:spPr>
        <p:txBody>
          <a:bodyPr wrap="none" anchor="ctr">
            <a:spAutoFit/>
          </a:bodyPr>
          <a:lstStyle/>
          <a:p>
            <a:pPr>
              <a:defRPr/>
            </a:pPr>
            <a:endParaRPr lang="zh-CN" altLang="en-US"/>
          </a:p>
        </p:txBody>
      </p:sp>
      <p:sp>
        <p:nvSpPr>
          <p:cNvPr id="8" name="Rectangle 4"/>
          <p:cNvSpPr txBox="1"/>
          <p:nvPr/>
        </p:nvSpPr>
        <p:spPr>
          <a:xfrm>
            <a:off x="3295103" y="1541245"/>
            <a:ext cx="6364287" cy="461962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Wingdings" panose="05000000000000000000" pitchFamily="2" charset="2"/>
              <a:buNone/>
            </a:pPr>
            <a:r>
              <a:rPr lang="en-US" altLang="zh-CN" b="1" dirty="0">
                <a:latin typeface="黑体" panose="02010609060101010101" pitchFamily="49" charset="-122"/>
              </a:rPr>
              <a:t>6.1   </a:t>
            </a:r>
            <a:r>
              <a:rPr lang="zh-CN" altLang="en-US" b="1" dirty="0">
                <a:latin typeface="黑体" panose="02010609060101010101" pitchFamily="49" charset="-122"/>
              </a:rPr>
              <a:t>概述</a:t>
            </a:r>
          </a:p>
          <a:p>
            <a:pPr>
              <a:lnSpc>
                <a:spcPct val="120000"/>
              </a:lnSpc>
              <a:buFont typeface="Wingdings" panose="05000000000000000000" pitchFamily="2" charset="2"/>
              <a:buNone/>
            </a:pPr>
            <a:r>
              <a:rPr lang="en-US" altLang="zh-CN" b="1" dirty="0">
                <a:latin typeface="黑体" panose="02010609060101010101" pitchFamily="49" charset="-122"/>
              </a:rPr>
              <a:t>6.2   </a:t>
            </a:r>
            <a:r>
              <a:rPr lang="zh-CN" altLang="en-US" b="1" dirty="0">
                <a:latin typeface="黑体" panose="02010609060101010101" pitchFamily="49" charset="-122"/>
              </a:rPr>
              <a:t>前馈神经网络</a:t>
            </a:r>
            <a:endParaRPr lang="en-US" altLang="zh-CN" b="1" dirty="0">
              <a:latin typeface="黑体" panose="02010609060101010101" pitchFamily="49" charset="-122"/>
            </a:endParaRPr>
          </a:p>
          <a:p>
            <a:pPr>
              <a:lnSpc>
                <a:spcPct val="120000"/>
              </a:lnSpc>
              <a:buFont typeface="Wingdings" panose="05000000000000000000" pitchFamily="2" charset="2"/>
              <a:buNone/>
            </a:pPr>
            <a:r>
              <a:rPr lang="en-US" altLang="zh-CN" b="1" dirty="0">
                <a:latin typeface="黑体" panose="02010609060101010101" pitchFamily="49" charset="-122"/>
              </a:rPr>
              <a:t>6.3   </a:t>
            </a:r>
            <a:r>
              <a:rPr lang="zh-CN" altLang="en-US" b="1" dirty="0">
                <a:latin typeface="黑体" panose="02010609060101010101" pitchFamily="49" charset="-122"/>
              </a:rPr>
              <a:t>几种常见的神经网络</a:t>
            </a:r>
          </a:p>
        </p:txBody>
      </p:sp>
      <p:sp>
        <p:nvSpPr>
          <p:cNvPr id="519171" name="Rectangle 3"/>
          <p:cNvSpPr>
            <a:spLocks noGrp="1"/>
          </p:cNvSpPr>
          <p:nvPr>
            <p:ph type="title"/>
          </p:nvPr>
        </p:nvSpPr>
        <p:spPr>
          <a:xfrm>
            <a:off x="2846936" y="608177"/>
            <a:ext cx="6300787" cy="649288"/>
          </a:xfrm>
        </p:spPr>
        <p:txBody>
          <a:bodyPr>
            <a:normAutofit fontScale="90000"/>
          </a:bodyPr>
          <a:lstStyle/>
          <a:p>
            <a:pPr algn="ctr">
              <a:defRPr/>
            </a:pPr>
            <a:r>
              <a:rPr lang="zh-CN" altLang="en-US" sz="4000">
                <a:solidFill>
                  <a:srgbClr val="800000"/>
                </a:solidFill>
                <a:effectLst>
                  <a:outerShdw blurRad="38100" dist="38100" dir="2700000" algn="tl">
                    <a:srgbClr val="C0C0C0"/>
                  </a:outerShdw>
                </a:effectLst>
                <a:ea typeface="华文隶书" panose="02010800040101010101" pitchFamily="2" charset="-122"/>
              </a:rPr>
              <a:t>主 要 内 容</a:t>
            </a:r>
          </a:p>
        </p:txBody>
      </p:sp>
    </p:spTree>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6.1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深度学习（</a:t>
            </a:r>
            <a:r>
              <a:rPr 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Deep Learning</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590851" name="Text Box 3"/>
          <p:cNvSpPr txBox="1">
            <a:spLocks noChangeArrowheads="1"/>
          </p:cNvSpPr>
          <p:nvPr/>
        </p:nvSpPr>
        <p:spPr bwMode="auto">
          <a:xfrm>
            <a:off x="239185" y="962025"/>
            <a:ext cx="11569700"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marR="0" lvl="0" indent="-457200" algn="just" defTabSz="914400" rtl="0" eaLnBrk="1" latinLnBrk="0" hangingPunct="1">
              <a:lnSpc>
                <a:spcPct val="150000"/>
              </a:lnSpc>
              <a:buClrTx/>
              <a:buSzTx/>
              <a:buFont typeface="Wingdings" panose="05000000000000000000" charset="0"/>
              <a:buChar char="p"/>
            </a:pPr>
            <a:r>
              <a:rPr lang="zh-CN" altLang="en-US" sz="2600" dirty="0">
                <a:sym typeface="+mn-ea"/>
              </a:rPr>
              <a:t>深度学习是机器学习的子领域，其主要出发点是模拟人脑神经系统的深层结构和人脑认知过程的逐层抽象、逐次迭代机制。</a:t>
            </a:r>
            <a:endParaRPr kumimoji="0" lang="zh-CN" altLang="en-US" sz="2600" i="0" u="none" strike="noStrike" kern="1200" cap="none" spc="0" normalizeH="0" baseline="0" dirty="0">
              <a:ea typeface="+mn-ea"/>
              <a:cs typeface="+mn-cs"/>
            </a:endParaRPr>
          </a:p>
          <a:p>
            <a:pPr marL="457200" marR="0" lvl="0" indent="-457200" algn="just" defTabSz="914400" rtl="0" eaLnBrk="1" latinLnBrk="0" hangingPunct="1">
              <a:lnSpc>
                <a:spcPct val="150000"/>
              </a:lnSpc>
              <a:buClrTx/>
              <a:buSzTx/>
              <a:buFont typeface="Wingdings" panose="05000000000000000000" charset="0"/>
              <a:buChar char="p"/>
            </a:pPr>
            <a:r>
              <a:rPr lang="zh-CN" altLang="en-US" sz="2600" dirty="0">
                <a:sym typeface="+mn-ea"/>
              </a:rPr>
              <a:t>深度学习基于深层网络模型、面向低层数据对象、采用</a:t>
            </a:r>
            <a:r>
              <a:rPr lang="zh-CN" altLang="en-US" sz="2600" dirty="0">
                <a:solidFill>
                  <a:srgbClr val="FF0000"/>
                </a:solidFill>
                <a:sym typeface="+mn-ea"/>
              </a:rPr>
              <a:t>逐层抽象机制</a:t>
            </a:r>
            <a:r>
              <a:rPr kumimoji="0" lang="zh-CN" altLang="en-US" sz="2600" i="0" u="none" strike="noStrike" kern="1200" cap="none" spc="0" normalizeH="0" baseline="0" dirty="0">
                <a:ea typeface="+mn-ea"/>
                <a:cs typeface="+mn-cs"/>
                <a:sym typeface="+mn-ea"/>
              </a:rPr>
              <a:t>、</a:t>
            </a:r>
            <a:r>
              <a:rPr kumimoji="0" lang="zh-CN" altLang="en-US" sz="2600" i="0" u="none" strike="noStrike" kern="1200" cap="none" spc="0" normalizeH="0" baseline="0" dirty="0">
                <a:solidFill>
                  <a:srgbClr val="FF0000"/>
                </a:solidFill>
                <a:ea typeface="+mn-ea"/>
                <a:cs typeface="+mn-cs"/>
                <a:sym typeface="+mn-ea"/>
              </a:rPr>
              <a:t>逐层学习</a:t>
            </a:r>
            <a:r>
              <a:rPr lang="zh-CN" altLang="en-US" sz="2600" dirty="0">
                <a:sym typeface="+mn-ea"/>
              </a:rPr>
              <a:t>、最终形成高层概念的机器学习方式。</a:t>
            </a:r>
            <a:endParaRPr kumimoji="0" lang="zh-CN" altLang="en-US" sz="2600" i="0" u="none" strike="noStrike" kern="1200" cap="none" spc="0" normalizeH="0" baseline="0" dirty="0">
              <a:ea typeface="+mn-ea"/>
              <a:cs typeface="+mn-cs"/>
            </a:endParaRPr>
          </a:p>
          <a:p>
            <a:pPr marL="457200" marR="0" lvl="0" indent="-457200" algn="just" defTabSz="914400" rtl="0" eaLnBrk="1" latinLnBrk="0" hangingPunct="1">
              <a:lnSpc>
                <a:spcPct val="150000"/>
              </a:lnSpc>
              <a:buClrTx/>
              <a:buSzTx/>
              <a:buFont typeface="Wingdings" panose="05000000000000000000" charset="0"/>
              <a:buChar char="p"/>
            </a:pPr>
            <a:r>
              <a:rPr lang="zh-CN" altLang="en-US" sz="2600" dirty="0">
                <a:sym typeface="+mn-ea"/>
              </a:rPr>
              <a:t>目前，深度学习的研究和应用领域十分广泛，尤其是对视频、音频、语言数据的处理，更是独具优势。</a:t>
            </a:r>
            <a:endParaRPr lang="zh-CN" altLang="en-US" sz="2600" b="1" dirty="0">
              <a:solidFill>
                <a:srgbClr val="0000CC"/>
              </a:solidFill>
              <a:latin typeface="Arial" panose="020B0604020202020204" pitchFamily="34" charset="0"/>
              <a:sym typeface="+mn-ea"/>
            </a:endParaRPr>
          </a:p>
        </p:txBody>
      </p:sp>
      <p:grpSp>
        <p:nvGrpSpPr>
          <p:cNvPr id="96264" name="组合 7"/>
          <p:cNvGrpSpPr/>
          <p:nvPr/>
        </p:nvGrpSpPr>
        <p:grpSpPr>
          <a:xfrm>
            <a:off x="1699072" y="4627898"/>
            <a:ext cx="7459533" cy="2001489"/>
            <a:chOff x="11129" y="-9633"/>
            <a:chExt cx="3661711" cy="1266573"/>
          </a:xfrm>
        </p:grpSpPr>
        <p:pic>
          <p:nvPicPr>
            <p:cNvPr id="96265" name="图片 8" descr="G:\教材编写\AI第4版\第4版完成稿\第6章 神经网络与连接学习\深度学习图片\平着的-1.jpg"/>
            <p:cNvPicPr>
              <a:picLocks noChangeAspect="1"/>
            </p:cNvPicPr>
            <p:nvPr/>
          </p:nvPicPr>
          <p:blipFill>
            <a:blip r:embed="rId2"/>
            <a:stretch>
              <a:fillRect/>
            </a:stretch>
          </p:blipFill>
          <p:spPr>
            <a:xfrm>
              <a:off x="45821" y="274466"/>
              <a:ext cx="464755" cy="533239"/>
            </a:xfrm>
            <a:prstGeom prst="rect">
              <a:avLst/>
            </a:prstGeom>
            <a:noFill/>
            <a:ln w="9525">
              <a:noFill/>
            </a:ln>
          </p:spPr>
        </p:pic>
        <p:pic>
          <p:nvPicPr>
            <p:cNvPr id="96266" name="图片 9" descr="G:\教材编写\AI第4版\第4版完成稿\第6章 神经网络与连接学习\深度学习图片\平着的-2.jpg"/>
            <p:cNvPicPr>
              <a:picLocks noChangeAspect="1"/>
            </p:cNvPicPr>
            <p:nvPr/>
          </p:nvPicPr>
          <p:blipFill>
            <a:blip r:embed="rId3"/>
            <a:stretch>
              <a:fillRect/>
            </a:stretch>
          </p:blipFill>
          <p:spPr>
            <a:xfrm>
              <a:off x="731520" y="266700"/>
              <a:ext cx="822960" cy="541020"/>
            </a:xfrm>
            <a:prstGeom prst="rect">
              <a:avLst/>
            </a:prstGeom>
            <a:noFill/>
            <a:ln w="9525">
              <a:noFill/>
            </a:ln>
          </p:spPr>
        </p:pic>
        <p:pic>
          <p:nvPicPr>
            <p:cNvPr id="96267" name="图片 10" descr="G:\教材编写\AI第4版\第4版完成稿\第6章 神经网络与连接学习\深度学习图片\平着的-4.jpg"/>
            <p:cNvPicPr>
              <a:picLocks noChangeAspect="1"/>
            </p:cNvPicPr>
            <p:nvPr/>
          </p:nvPicPr>
          <p:blipFill>
            <a:blip r:embed="rId4"/>
            <a:stretch>
              <a:fillRect/>
            </a:stretch>
          </p:blipFill>
          <p:spPr>
            <a:xfrm>
              <a:off x="2872740" y="274320"/>
              <a:ext cx="800100" cy="533400"/>
            </a:xfrm>
            <a:prstGeom prst="rect">
              <a:avLst/>
            </a:prstGeom>
            <a:noFill/>
            <a:ln w="9525">
              <a:noFill/>
            </a:ln>
          </p:spPr>
        </p:pic>
        <p:pic>
          <p:nvPicPr>
            <p:cNvPr id="96268" name="图片 12" descr="G:\教材编写\AI第4版\第4版完成稿\第6章 神经网络与连接学习\深度学习图片\平着的-3.jpg"/>
            <p:cNvPicPr>
              <a:picLocks noChangeAspect="1"/>
            </p:cNvPicPr>
            <p:nvPr/>
          </p:nvPicPr>
          <p:blipFill>
            <a:blip r:embed="rId5"/>
            <a:stretch>
              <a:fillRect/>
            </a:stretch>
          </p:blipFill>
          <p:spPr>
            <a:xfrm>
              <a:off x="1760220" y="266700"/>
              <a:ext cx="906780" cy="541020"/>
            </a:xfrm>
            <a:prstGeom prst="rect">
              <a:avLst/>
            </a:prstGeom>
            <a:noFill/>
            <a:ln w="9525">
              <a:noFill/>
            </a:ln>
          </p:spPr>
        </p:pic>
        <p:sp>
          <p:nvSpPr>
            <p:cNvPr id="2" name="右箭头 1"/>
            <p:cNvSpPr/>
            <p:nvPr/>
          </p:nvSpPr>
          <p:spPr>
            <a:xfrm>
              <a:off x="525788" y="495415"/>
              <a:ext cx="205710" cy="129358"/>
            </a:xfrm>
            <a:prstGeom prst="rightArrow">
              <a:avLst/>
            </a:prstGeom>
            <a:noFill/>
            <a:ln w="9525">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solidFill>
                    <a:srgbClr val="0000CC"/>
                  </a:solidFill>
                </a:ln>
                <a:solidFill>
                  <a:srgbClr val="0000CC"/>
                </a:solidFill>
                <a:effectLst/>
                <a:uLnTx/>
                <a:uFillTx/>
                <a:latin typeface="+mn-ea"/>
                <a:ea typeface="+mn-ea"/>
                <a:cs typeface="+mn-cs"/>
              </a:endParaRPr>
            </a:p>
          </p:txBody>
        </p:sp>
        <p:sp>
          <p:nvSpPr>
            <p:cNvPr id="3" name="右箭头 2"/>
            <p:cNvSpPr/>
            <p:nvPr/>
          </p:nvSpPr>
          <p:spPr>
            <a:xfrm>
              <a:off x="1554337" y="465139"/>
              <a:ext cx="205710" cy="129358"/>
            </a:xfrm>
            <a:prstGeom prst="rightArrow">
              <a:avLst/>
            </a:prstGeom>
            <a:noFill/>
            <a:ln w="9525">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0000CC"/>
                </a:solidFill>
                <a:effectLst/>
                <a:uLnTx/>
                <a:uFillTx/>
                <a:latin typeface="+mn-ea"/>
                <a:ea typeface="+mn-ea"/>
                <a:cs typeface="+mn-cs"/>
              </a:endParaRPr>
            </a:p>
          </p:txBody>
        </p:sp>
        <p:sp>
          <p:nvSpPr>
            <p:cNvPr id="4" name="右箭头 3"/>
            <p:cNvSpPr/>
            <p:nvPr/>
          </p:nvSpPr>
          <p:spPr>
            <a:xfrm>
              <a:off x="2667319" y="465139"/>
              <a:ext cx="205710" cy="129358"/>
            </a:xfrm>
            <a:prstGeom prst="rightArrow">
              <a:avLst/>
            </a:prstGeom>
            <a:noFill/>
            <a:ln w="9525">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0000CC"/>
                </a:solidFill>
                <a:effectLst/>
                <a:uLnTx/>
                <a:uFillTx/>
                <a:latin typeface="+mn-ea"/>
                <a:ea typeface="+mn-ea"/>
                <a:cs typeface="+mn-cs"/>
              </a:endParaRPr>
            </a:p>
          </p:txBody>
        </p:sp>
        <p:sp>
          <p:nvSpPr>
            <p:cNvPr id="5" name="文本框 13"/>
            <p:cNvSpPr txBox="1"/>
            <p:nvPr/>
          </p:nvSpPr>
          <p:spPr>
            <a:xfrm>
              <a:off x="56800" y="804286"/>
              <a:ext cx="442122" cy="198166"/>
            </a:xfrm>
            <a:prstGeom prst="rect">
              <a:avLst/>
            </a:prstGeom>
            <a:noFill/>
            <a:ln w="6350">
              <a:noFill/>
            </a:ln>
            <a:effectLst/>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sz="1800" b="1" i="0" u="none" strike="noStrike" kern="100" cap="none" spc="0" normalizeH="0" baseline="0" noProof="0" dirty="0">
                  <a:ln>
                    <a:noFill/>
                  </a:ln>
                  <a:solidFill>
                    <a:srgbClr val="0000CC"/>
                  </a:solidFill>
                  <a:effectLst/>
                  <a:uLnTx/>
                  <a:uFillTx/>
                  <a:latin typeface="+mn-ea"/>
                  <a:ea typeface="+mn-ea"/>
                  <a:cs typeface="Times New Roman" panose="02020603050405020304"/>
                </a:rPr>
                <a:t>像素</a:t>
              </a:r>
            </a:p>
          </p:txBody>
        </p:sp>
        <p:sp>
          <p:nvSpPr>
            <p:cNvPr id="6" name="文本框 15"/>
            <p:cNvSpPr txBox="1"/>
            <p:nvPr/>
          </p:nvSpPr>
          <p:spPr>
            <a:xfrm>
              <a:off x="952175" y="800502"/>
              <a:ext cx="442122" cy="205735"/>
            </a:xfrm>
            <a:prstGeom prst="rect">
              <a:avLst/>
            </a:prstGeom>
            <a:noFill/>
            <a:ln w="6350">
              <a:noFill/>
            </a:ln>
            <a:effectLst/>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sz="1800" b="1" i="0" u="none" strike="noStrike" kern="100" cap="none" spc="0" normalizeH="0" baseline="0" noProof="0">
                  <a:ln>
                    <a:noFill/>
                  </a:ln>
                  <a:solidFill>
                    <a:srgbClr val="0000CC"/>
                  </a:solidFill>
                  <a:effectLst/>
                  <a:uLnTx/>
                  <a:uFillTx/>
                  <a:latin typeface="+mn-ea"/>
                  <a:ea typeface="+mn-ea"/>
                  <a:cs typeface="Times New Roman" panose="02020603050405020304"/>
                </a:rPr>
                <a:t>边缘</a:t>
              </a:r>
            </a:p>
          </p:txBody>
        </p:sp>
        <p:sp>
          <p:nvSpPr>
            <p:cNvPr id="7" name="文本框 16"/>
            <p:cNvSpPr txBox="1"/>
            <p:nvPr/>
          </p:nvSpPr>
          <p:spPr>
            <a:xfrm>
              <a:off x="1874343" y="800502"/>
              <a:ext cx="678535" cy="205734"/>
            </a:xfrm>
            <a:prstGeom prst="rect">
              <a:avLst/>
            </a:prstGeom>
            <a:noFill/>
            <a:ln w="6350">
              <a:noFill/>
            </a:ln>
            <a:effectLst/>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sz="1800" b="1" i="0" u="none" strike="noStrike" kern="100" cap="none" spc="0" normalizeH="0" baseline="0" noProof="0">
                  <a:ln>
                    <a:noFill/>
                  </a:ln>
                  <a:solidFill>
                    <a:srgbClr val="0000CC"/>
                  </a:solidFill>
                  <a:effectLst/>
                  <a:uLnTx/>
                  <a:uFillTx/>
                  <a:latin typeface="+mn-ea"/>
                  <a:ea typeface="+mn-ea"/>
                  <a:cs typeface="Times New Roman" panose="02020603050405020304"/>
                </a:rPr>
                <a:t>边缘组合</a:t>
              </a:r>
            </a:p>
          </p:txBody>
        </p:sp>
        <p:sp>
          <p:nvSpPr>
            <p:cNvPr id="8" name="文本框 17"/>
            <p:cNvSpPr txBox="1"/>
            <p:nvPr/>
          </p:nvSpPr>
          <p:spPr>
            <a:xfrm>
              <a:off x="2933666" y="800502"/>
              <a:ext cx="678535" cy="205735"/>
            </a:xfrm>
            <a:prstGeom prst="rect">
              <a:avLst/>
            </a:prstGeom>
            <a:noFill/>
            <a:ln w="6350">
              <a:noFill/>
            </a:ln>
            <a:effectLst/>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sz="1800" b="1" i="0" u="none" strike="noStrike" kern="100" cap="none" spc="0" normalizeH="0" baseline="0" noProof="0" dirty="0">
                  <a:ln>
                    <a:noFill/>
                  </a:ln>
                  <a:solidFill>
                    <a:srgbClr val="0000CC"/>
                  </a:solidFill>
                  <a:effectLst/>
                  <a:uLnTx/>
                  <a:uFillTx/>
                  <a:latin typeface="+mn-ea"/>
                  <a:ea typeface="+mn-ea"/>
                  <a:cs typeface="Times New Roman" panose="02020603050405020304"/>
                </a:rPr>
                <a:t>边缘组合</a:t>
              </a:r>
            </a:p>
          </p:txBody>
        </p:sp>
        <p:sp>
          <p:nvSpPr>
            <p:cNvPr id="22" name="文本框 18"/>
            <p:cNvSpPr txBox="1"/>
            <p:nvPr/>
          </p:nvSpPr>
          <p:spPr>
            <a:xfrm>
              <a:off x="475664" y="1052582"/>
              <a:ext cx="2727957" cy="204358"/>
            </a:xfrm>
            <a:prstGeom prst="rect">
              <a:avLst/>
            </a:prstGeom>
            <a:noFill/>
            <a:ln w="6350">
              <a:noFill/>
            </a:ln>
            <a:effectLst/>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sz="1800" b="1" i="0" u="none" strike="noStrike" kern="100" cap="none" spc="0" normalizeH="0" baseline="0" noProof="0" dirty="0">
                  <a:ln>
                    <a:noFill/>
                  </a:ln>
                  <a:solidFill>
                    <a:srgbClr val="0000CC"/>
                  </a:solidFill>
                  <a:effectLst/>
                  <a:uLnTx/>
                  <a:uFillTx/>
                  <a:latin typeface="+mn-ea"/>
                  <a:ea typeface="+mn-ea"/>
                  <a:cs typeface="Times New Roman" panose="02020603050405020304"/>
                </a:rPr>
                <a:t>图</a:t>
              </a:r>
              <a:r>
                <a:rPr kumimoji="0" lang="en-US" sz="1800" b="1" i="0" u="none" strike="noStrike" kern="100" cap="none" spc="0" normalizeH="0" baseline="0" noProof="0" dirty="0">
                  <a:ln>
                    <a:noFill/>
                  </a:ln>
                  <a:solidFill>
                    <a:srgbClr val="0000CC"/>
                  </a:solidFill>
                  <a:effectLst/>
                  <a:uLnTx/>
                  <a:uFillTx/>
                  <a:latin typeface="+mn-ea"/>
                  <a:ea typeface="+mn-ea"/>
                  <a:cs typeface="Times New Roman" panose="02020603050405020304"/>
                </a:rPr>
                <a:t>6.32 </a:t>
              </a:r>
              <a:r>
                <a:rPr kumimoji="0" lang="zh-CN" sz="1800" b="1" i="0" u="none" strike="noStrike" kern="100" cap="none" spc="0" normalizeH="0" baseline="0" noProof="0" dirty="0">
                  <a:ln>
                    <a:noFill/>
                  </a:ln>
                  <a:solidFill>
                    <a:srgbClr val="0000CC"/>
                  </a:solidFill>
                  <a:effectLst/>
                  <a:uLnTx/>
                  <a:uFillTx/>
                  <a:latin typeface="+mn-ea"/>
                  <a:ea typeface="+mn-ea"/>
                  <a:cs typeface="Times New Roman" panose="02020603050405020304"/>
                </a:rPr>
                <a:t>视觉信息的分层处理</a:t>
              </a:r>
            </a:p>
          </p:txBody>
        </p:sp>
        <p:sp>
          <p:nvSpPr>
            <p:cNvPr id="23" name="文本框 19"/>
            <p:cNvSpPr txBox="1"/>
            <p:nvPr/>
          </p:nvSpPr>
          <p:spPr>
            <a:xfrm>
              <a:off x="906505" y="0"/>
              <a:ext cx="533463" cy="209863"/>
            </a:xfrm>
            <a:prstGeom prst="rect">
              <a:avLst/>
            </a:prstGeom>
            <a:noFill/>
            <a:ln w="6350">
              <a:noFill/>
            </a:ln>
            <a:effectLst/>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sz="1800" b="1" i="0" u="none" strike="noStrike" kern="100" cap="none" spc="0" normalizeH="0" baseline="0" noProof="0" dirty="0">
                  <a:ln>
                    <a:noFill/>
                  </a:ln>
                  <a:solidFill>
                    <a:srgbClr val="0000CC"/>
                  </a:solidFill>
                  <a:effectLst/>
                  <a:uLnTx/>
                  <a:uFillTx/>
                  <a:latin typeface="+mn-ea"/>
                  <a:ea typeface="+mn-ea"/>
                  <a:cs typeface="Times New Roman" panose="02020603050405020304"/>
                </a:rPr>
                <a:t>V</a:t>
              </a:r>
              <a:r>
                <a:rPr kumimoji="0" lang="en-US" sz="1800" b="1" i="0" u="none" strike="noStrike" kern="100" cap="none" spc="0" normalizeH="0" baseline="-25000" noProof="0" dirty="0">
                  <a:ln>
                    <a:noFill/>
                  </a:ln>
                  <a:solidFill>
                    <a:srgbClr val="0000CC"/>
                  </a:solidFill>
                  <a:effectLst/>
                  <a:uLnTx/>
                  <a:uFillTx/>
                  <a:latin typeface="+mn-ea"/>
                  <a:ea typeface="+mn-ea"/>
                  <a:cs typeface="Times New Roman" panose="02020603050405020304"/>
                </a:rPr>
                <a:t>1</a:t>
              </a:r>
              <a:r>
                <a:rPr kumimoji="0" lang="zh-CN" sz="1800" b="1" i="0" u="none" strike="noStrike" kern="100" cap="none" spc="0" normalizeH="0" baseline="0" noProof="0" dirty="0">
                  <a:ln>
                    <a:noFill/>
                  </a:ln>
                  <a:solidFill>
                    <a:srgbClr val="0000CC"/>
                  </a:solidFill>
                  <a:effectLst/>
                  <a:uLnTx/>
                  <a:uFillTx/>
                  <a:latin typeface="+mn-ea"/>
                  <a:ea typeface="+mn-ea"/>
                  <a:cs typeface="Times New Roman" panose="02020603050405020304"/>
                </a:rPr>
                <a:t>区</a:t>
              </a:r>
            </a:p>
          </p:txBody>
        </p:sp>
        <p:sp>
          <p:nvSpPr>
            <p:cNvPr id="24" name="文本框 20"/>
            <p:cNvSpPr txBox="1"/>
            <p:nvPr/>
          </p:nvSpPr>
          <p:spPr>
            <a:xfrm>
              <a:off x="11129" y="-9633"/>
              <a:ext cx="533464" cy="229129"/>
            </a:xfrm>
            <a:prstGeom prst="rect">
              <a:avLst/>
            </a:prstGeom>
            <a:noFill/>
            <a:ln w="6350">
              <a:noFill/>
            </a:ln>
            <a:effectLst/>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zh-CN" sz="1800" b="1" i="0" u="none" strike="noStrike" kern="100" cap="none" spc="0" normalizeH="0" baseline="0" noProof="0">
                  <a:ln>
                    <a:noFill/>
                  </a:ln>
                  <a:solidFill>
                    <a:srgbClr val="0000CC"/>
                  </a:solidFill>
                  <a:effectLst/>
                  <a:uLnTx/>
                  <a:uFillTx/>
                  <a:latin typeface="+mn-ea"/>
                  <a:ea typeface="+mn-ea"/>
                  <a:cs typeface="Times New Roman" panose="02020603050405020304"/>
                </a:rPr>
                <a:t>视网膜</a:t>
              </a:r>
            </a:p>
          </p:txBody>
        </p:sp>
        <p:sp>
          <p:nvSpPr>
            <p:cNvPr id="25" name="文本框 21"/>
            <p:cNvSpPr txBox="1"/>
            <p:nvPr/>
          </p:nvSpPr>
          <p:spPr>
            <a:xfrm>
              <a:off x="1946879" y="0"/>
              <a:ext cx="533463" cy="209863"/>
            </a:xfrm>
            <a:prstGeom prst="rect">
              <a:avLst/>
            </a:prstGeom>
            <a:noFill/>
            <a:ln w="6350">
              <a:noFill/>
            </a:ln>
            <a:effectLst/>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sz="1800" b="1" i="0" u="none" strike="noStrike" kern="100" cap="none" spc="0" normalizeH="0" baseline="0" noProof="0">
                  <a:ln>
                    <a:noFill/>
                  </a:ln>
                  <a:solidFill>
                    <a:srgbClr val="0000CC"/>
                  </a:solidFill>
                  <a:effectLst/>
                  <a:uLnTx/>
                  <a:uFillTx/>
                  <a:latin typeface="+mn-ea"/>
                  <a:ea typeface="+mn-ea"/>
                  <a:cs typeface="Times New Roman" panose="02020603050405020304"/>
                </a:rPr>
                <a:t>V</a:t>
              </a:r>
              <a:r>
                <a:rPr kumimoji="0" lang="en-US" sz="1800" b="1" i="0" u="none" strike="noStrike" kern="100" cap="none" spc="0" normalizeH="0" baseline="-25000" noProof="0">
                  <a:ln>
                    <a:noFill/>
                  </a:ln>
                  <a:solidFill>
                    <a:srgbClr val="0000CC"/>
                  </a:solidFill>
                  <a:effectLst/>
                  <a:uLnTx/>
                  <a:uFillTx/>
                  <a:latin typeface="+mn-ea"/>
                  <a:ea typeface="+mn-ea"/>
                  <a:cs typeface="Times New Roman" panose="02020603050405020304"/>
                </a:rPr>
                <a:t>2</a:t>
              </a:r>
              <a:r>
                <a:rPr kumimoji="0" lang="zh-CN" sz="1800" b="1" i="0" u="none" strike="noStrike" kern="100" cap="none" spc="0" normalizeH="0" baseline="0" noProof="0">
                  <a:ln>
                    <a:noFill/>
                  </a:ln>
                  <a:solidFill>
                    <a:srgbClr val="0000CC"/>
                  </a:solidFill>
                  <a:effectLst/>
                  <a:uLnTx/>
                  <a:uFillTx/>
                  <a:latin typeface="+mn-ea"/>
                  <a:ea typeface="+mn-ea"/>
                  <a:cs typeface="Times New Roman" panose="02020603050405020304"/>
                </a:rPr>
                <a:t>区</a:t>
              </a:r>
            </a:p>
          </p:txBody>
        </p:sp>
        <p:sp>
          <p:nvSpPr>
            <p:cNvPr id="26" name="文本框 22"/>
            <p:cNvSpPr txBox="1"/>
            <p:nvPr/>
          </p:nvSpPr>
          <p:spPr>
            <a:xfrm>
              <a:off x="3006202" y="0"/>
              <a:ext cx="533463" cy="209863"/>
            </a:xfrm>
            <a:prstGeom prst="rect">
              <a:avLst/>
            </a:prstGeom>
            <a:noFill/>
            <a:ln w="6350">
              <a:noFill/>
            </a:ln>
            <a:effectLst/>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a:lstStyle/>
            <a:p>
              <a:pPr marL="0" marR="0" lvl="0" indent="0" algn="ctr" defTabSz="914400" rtl="0" eaLnBrk="1" fontAlgn="base" latinLnBrk="0" hangingPunct="1">
                <a:lnSpc>
                  <a:spcPct val="100000"/>
                </a:lnSpc>
                <a:spcBef>
                  <a:spcPct val="0"/>
                </a:spcBef>
                <a:spcAft>
                  <a:spcPts val="0"/>
                </a:spcAft>
                <a:buClrTx/>
                <a:buSzTx/>
                <a:buFont typeface="Arial" panose="020B0604020202020204" pitchFamily="34" charset="0"/>
                <a:buNone/>
                <a:defRPr/>
              </a:pPr>
              <a:r>
                <a:rPr kumimoji="0" lang="en-US" sz="1800" b="1" i="0" u="none" strike="noStrike" kern="100" cap="none" spc="0" normalizeH="0" baseline="0" noProof="0">
                  <a:ln>
                    <a:noFill/>
                  </a:ln>
                  <a:solidFill>
                    <a:srgbClr val="0000CC"/>
                  </a:solidFill>
                  <a:effectLst/>
                  <a:uLnTx/>
                  <a:uFillTx/>
                  <a:latin typeface="+mn-ea"/>
                  <a:ea typeface="+mn-ea"/>
                  <a:cs typeface="Times New Roman" panose="02020603050405020304"/>
                </a:rPr>
                <a:t>V</a:t>
              </a:r>
              <a:r>
                <a:rPr kumimoji="0" lang="en-US" sz="1800" b="1" i="0" u="none" strike="noStrike" kern="100" cap="none" spc="0" normalizeH="0" baseline="-25000" noProof="0">
                  <a:ln>
                    <a:noFill/>
                  </a:ln>
                  <a:solidFill>
                    <a:srgbClr val="0000CC"/>
                  </a:solidFill>
                  <a:effectLst/>
                  <a:uLnTx/>
                  <a:uFillTx/>
                  <a:latin typeface="+mn-ea"/>
                  <a:ea typeface="+mn-ea"/>
                  <a:cs typeface="Times New Roman" panose="02020603050405020304"/>
                </a:rPr>
                <a:t>4</a:t>
              </a:r>
              <a:r>
                <a:rPr kumimoji="0" lang="zh-CN" sz="1800" b="1" i="0" u="none" strike="noStrike" kern="100" cap="none" spc="0" normalizeH="0" baseline="0" noProof="0">
                  <a:ln>
                    <a:noFill/>
                  </a:ln>
                  <a:solidFill>
                    <a:srgbClr val="0000CC"/>
                  </a:solidFill>
                  <a:effectLst/>
                  <a:uLnTx/>
                  <a:uFillTx/>
                  <a:latin typeface="+mn-ea"/>
                  <a:ea typeface="+mn-ea"/>
                  <a:cs typeface="Times New Roman" panose="02020603050405020304"/>
                </a:rPr>
                <a:t>区</a:t>
              </a: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6.1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深度学习（</a:t>
            </a:r>
            <a:r>
              <a:rPr 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Deep Learning</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590851" name="Text Box 3"/>
          <p:cNvSpPr txBox="1">
            <a:spLocks noChangeArrowheads="1"/>
          </p:cNvSpPr>
          <p:nvPr/>
        </p:nvSpPr>
        <p:spPr bwMode="auto">
          <a:xfrm>
            <a:off x="239185" y="962025"/>
            <a:ext cx="11569700" cy="69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marR="0" lvl="0" indent="-457200" algn="l" defTabSz="914400" rtl="0" eaLnBrk="1" latinLnBrk="0" hangingPunct="1">
              <a:lnSpc>
                <a:spcPct val="150000"/>
              </a:lnSpc>
              <a:buClrTx/>
              <a:buSzTx/>
              <a:buFont typeface="Wingdings" panose="05000000000000000000" charset="0"/>
              <a:buChar char="p"/>
            </a:pPr>
            <a:r>
              <a:rPr lang="zh-CN" altLang="en-US" sz="2600" dirty="0">
                <a:sym typeface="+mn-ea"/>
              </a:rPr>
              <a:t>浅层学习</a:t>
            </a:r>
            <a:r>
              <a:rPr lang="en-US" altLang="zh-CN" sz="2600" dirty="0">
                <a:sym typeface="+mn-ea"/>
              </a:rPr>
              <a:t>VS</a:t>
            </a:r>
            <a:r>
              <a:rPr lang="zh-CN" altLang="en-US" sz="2600" dirty="0">
                <a:sym typeface="+mn-ea"/>
              </a:rPr>
              <a:t>深度学习</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341" y="1699426"/>
            <a:ext cx="3654424" cy="153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0207" y="1699426"/>
            <a:ext cx="857250" cy="146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7971" y="1699424"/>
            <a:ext cx="1914525" cy="146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圆角矩形 8"/>
          <p:cNvSpPr/>
          <p:nvPr/>
        </p:nvSpPr>
        <p:spPr bwMode="auto">
          <a:xfrm>
            <a:off x="2659512" y="3236127"/>
            <a:ext cx="582586" cy="453672"/>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图像</a:t>
            </a:r>
            <a:endParaRPr lang="en-US" altLang="zh-CN" sz="14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7" name="圆角矩形 26"/>
          <p:cNvSpPr/>
          <p:nvPr/>
        </p:nvSpPr>
        <p:spPr bwMode="auto">
          <a:xfrm>
            <a:off x="3487632" y="3168391"/>
            <a:ext cx="780521" cy="71331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稠密</a:t>
            </a:r>
            <a:endParaRPr lang="en-US" altLang="zh-CN"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algn="ctr">
              <a:defRPr/>
            </a:pPr>
            <a:r>
              <a:rPr lang="zh-CN" altLang="en-US"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信息点</a:t>
            </a:r>
            <a:endParaRPr lang="en-US" altLang="zh-CN"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8" name="圆角矩形 27"/>
          <p:cNvSpPr/>
          <p:nvPr/>
        </p:nvSpPr>
        <p:spPr bwMode="auto">
          <a:xfrm>
            <a:off x="4498341" y="3168390"/>
            <a:ext cx="780521" cy="71331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信息点</a:t>
            </a:r>
            <a:endParaRPr lang="en-US" altLang="zh-CN"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algn="ctr">
              <a:defRPr/>
            </a:pPr>
            <a:r>
              <a:rPr lang="zh-CN" altLang="en-US"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表达</a:t>
            </a:r>
            <a:endParaRPr lang="en-US" altLang="zh-CN"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9" name="圆角矩形 28"/>
          <p:cNvSpPr/>
          <p:nvPr/>
        </p:nvSpPr>
        <p:spPr bwMode="auto">
          <a:xfrm>
            <a:off x="5419088" y="3159923"/>
            <a:ext cx="780521" cy="71331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视觉</a:t>
            </a:r>
            <a:endParaRPr lang="en-US" altLang="zh-CN"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algn="ctr">
              <a:defRPr/>
            </a:pPr>
            <a:r>
              <a:rPr lang="zh-CN" altLang="en-US"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词典</a:t>
            </a:r>
            <a:endParaRPr lang="en-US" altLang="zh-CN"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0" name="圆角矩形 29"/>
          <p:cNvSpPr/>
          <p:nvPr/>
        </p:nvSpPr>
        <p:spPr bwMode="auto">
          <a:xfrm>
            <a:off x="6398047" y="3145811"/>
            <a:ext cx="780521" cy="71331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视觉</a:t>
            </a:r>
            <a:endParaRPr lang="en-US" altLang="zh-CN"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algn="ctr">
              <a:defRPr/>
            </a:pPr>
            <a:r>
              <a:rPr lang="zh-CN" altLang="en-US"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单词</a:t>
            </a:r>
            <a:endParaRPr lang="en-US" altLang="zh-CN"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1" name="圆角矩形 30"/>
          <p:cNvSpPr/>
          <p:nvPr/>
        </p:nvSpPr>
        <p:spPr bwMode="auto">
          <a:xfrm>
            <a:off x="7524112" y="3168391"/>
            <a:ext cx="780521" cy="71331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金字塔</a:t>
            </a:r>
            <a:endParaRPr lang="en-US" altLang="zh-CN"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algn="ctr">
              <a:defRPr/>
            </a:pPr>
            <a:r>
              <a:rPr lang="zh-CN" altLang="en-US"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模型</a:t>
            </a:r>
            <a:endParaRPr lang="en-US" altLang="zh-CN"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5" name="圆角矩形 34"/>
          <p:cNvSpPr/>
          <p:nvPr/>
        </p:nvSpPr>
        <p:spPr bwMode="auto">
          <a:xfrm>
            <a:off x="8481900" y="3168391"/>
            <a:ext cx="780521" cy="71331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直方图</a:t>
            </a:r>
            <a:endParaRPr lang="en-US" altLang="zh-CN"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0" name="右箭头 9"/>
          <p:cNvSpPr/>
          <p:nvPr/>
        </p:nvSpPr>
        <p:spPr>
          <a:xfrm>
            <a:off x="9372495" y="2226472"/>
            <a:ext cx="473603" cy="4064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38" name="圆角矩形 37"/>
          <p:cNvSpPr/>
          <p:nvPr/>
        </p:nvSpPr>
        <p:spPr bwMode="auto">
          <a:xfrm>
            <a:off x="9911832" y="1558083"/>
            <a:ext cx="1288933" cy="1815617"/>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algn="ctr" defTabSz="914400" eaLnBrk="1" fontAlgn="base" latinLnBrk="0" hangingPunct="1">
              <a:lnSpc>
                <a:spcPct val="150000"/>
              </a:lnSpc>
              <a:spcBef>
                <a:spcPct val="0"/>
              </a:spcBef>
              <a:spcAft>
                <a:spcPct val="0"/>
              </a:spcAft>
              <a:buClr>
                <a:srgbClr val="FF0000"/>
              </a:buClr>
              <a:buSzTx/>
              <a:defRPr/>
            </a:pPr>
            <a:r>
              <a:rPr kumimoji="0" lang="zh-CN" altLang="en-US"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识别</a:t>
            </a:r>
            <a:endParaRPr kumimoji="0" lang="en-US" altLang="zh-CN"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1" algn="ctr" defTabSz="914400" eaLnBrk="1" fontAlgn="base" latinLnBrk="0" hangingPunct="1">
              <a:lnSpc>
                <a:spcPct val="150000"/>
              </a:lnSpc>
              <a:spcBef>
                <a:spcPct val="0"/>
              </a:spcBef>
              <a:spcAft>
                <a:spcPct val="0"/>
              </a:spcAft>
              <a:buClr>
                <a:srgbClr val="FF0000"/>
              </a:buClr>
              <a:buSzTx/>
              <a:defRPr/>
            </a:pPr>
            <a:r>
              <a:rPr lang="zh-CN" altLang="en-US" kern="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分类</a:t>
            </a:r>
            <a:endParaRPr lang="en-US" altLang="zh-CN" kern="0" dirty="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a:p>
            <a:pPr marL="0" marR="0" lvl="1" algn="ctr" defTabSz="914400" eaLnBrk="1" fontAlgn="base" latinLnBrk="0" hangingPunct="1">
              <a:lnSpc>
                <a:spcPct val="150000"/>
              </a:lnSpc>
              <a:spcBef>
                <a:spcPct val="0"/>
              </a:spcBef>
              <a:spcAft>
                <a:spcPct val="0"/>
              </a:spcAft>
              <a:buClr>
                <a:srgbClr val="FF0000"/>
              </a:buClr>
              <a:buSzTx/>
              <a:defRPr/>
            </a:pPr>
            <a:r>
              <a:rPr lang="zh-CN" altLang="en-US" kern="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聚类</a:t>
            </a:r>
            <a:endParaRPr kumimoji="0" lang="zh-CN" altLang="en-US"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grpSp>
        <p:nvGrpSpPr>
          <p:cNvPr id="40" name="组合 23"/>
          <p:cNvGrpSpPr/>
          <p:nvPr/>
        </p:nvGrpSpPr>
        <p:grpSpPr bwMode="auto">
          <a:xfrm>
            <a:off x="3145513" y="4227241"/>
            <a:ext cx="8054975" cy="2489365"/>
            <a:chOff x="388938" y="1476602"/>
            <a:chExt cx="8054975" cy="1868212"/>
          </a:xfrm>
        </p:grpSpPr>
        <p:pic>
          <p:nvPicPr>
            <p:cNvPr id="4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288" y="1675227"/>
              <a:ext cx="1062037" cy="903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Freeform 121"/>
            <p:cNvSpPr/>
            <p:nvPr/>
          </p:nvSpPr>
          <p:spPr bwMode="auto">
            <a:xfrm>
              <a:off x="6742113" y="1643404"/>
              <a:ext cx="500062" cy="1089025"/>
            </a:xfrm>
            <a:custGeom>
              <a:avLst/>
              <a:gdLst>
                <a:gd name="T0" fmla="*/ 2147483647 w 946"/>
                <a:gd name="T1" fmla="*/ 0 h 6087"/>
                <a:gd name="T2" fmla="*/ 2147483647 w 946"/>
                <a:gd name="T3" fmla="*/ 2147483647 h 6087"/>
                <a:gd name="T4" fmla="*/ 2147483647 w 946"/>
                <a:gd name="T5" fmla="*/ 2147483647 h 6087"/>
                <a:gd name="T6" fmla="*/ 2147483647 w 946"/>
                <a:gd name="T7" fmla="*/ 2147483647 h 6087"/>
                <a:gd name="T8" fmla="*/ 2147483647 w 946"/>
                <a:gd name="T9" fmla="*/ 2147483647 h 6087"/>
                <a:gd name="T10" fmla="*/ 2147483647 w 946"/>
                <a:gd name="T11" fmla="*/ 2147483647 h 6087"/>
                <a:gd name="T12" fmla="*/ 2147483647 w 946"/>
                <a:gd name="T13" fmla="*/ 2147483647 h 6087"/>
                <a:gd name="T14" fmla="*/ 2147483647 w 946"/>
                <a:gd name="T15" fmla="*/ 2147483647 h 6087"/>
                <a:gd name="T16" fmla="*/ 2147483647 w 946"/>
                <a:gd name="T17" fmla="*/ 2147483647 h 6087"/>
                <a:gd name="T18" fmla="*/ 2147483647 w 946"/>
                <a:gd name="T19" fmla="*/ 2147483647 h 6087"/>
                <a:gd name="T20" fmla="*/ 2147483647 w 946"/>
                <a:gd name="T21" fmla="*/ 2147483647 h 6087"/>
                <a:gd name="T22" fmla="*/ 2147483647 w 946"/>
                <a:gd name="T23" fmla="*/ 2147483647 h 6087"/>
                <a:gd name="T24" fmla="*/ 2147483647 w 946"/>
                <a:gd name="T25" fmla="*/ 2147483647 h 6087"/>
                <a:gd name="T26" fmla="*/ 2147483647 w 946"/>
                <a:gd name="T27" fmla="*/ 2147483647 h 6087"/>
                <a:gd name="T28" fmla="*/ 2147483647 w 946"/>
                <a:gd name="T29" fmla="*/ 2147483647 h 6087"/>
                <a:gd name="T30" fmla="*/ 2147483647 w 946"/>
                <a:gd name="T31" fmla="*/ 2147483647 h 6087"/>
                <a:gd name="T32" fmla="*/ 2147483647 w 946"/>
                <a:gd name="T33" fmla="*/ 2147483647 h 6087"/>
                <a:gd name="T34" fmla="*/ 2147483647 w 946"/>
                <a:gd name="T35" fmla="*/ 2147483647 h 6087"/>
                <a:gd name="T36" fmla="*/ 2147483647 w 946"/>
                <a:gd name="T37" fmla="*/ 2147483647 h 6087"/>
                <a:gd name="T38" fmla="*/ 2147483647 w 946"/>
                <a:gd name="T39" fmla="*/ 2147483647 h 6087"/>
                <a:gd name="T40" fmla="*/ 2147483647 w 946"/>
                <a:gd name="T41" fmla="*/ 2147483647 h 6087"/>
                <a:gd name="T42" fmla="*/ 2147483647 w 946"/>
                <a:gd name="T43" fmla="*/ 2147483647 h 6087"/>
                <a:gd name="T44" fmla="*/ 2147483647 w 946"/>
                <a:gd name="T45" fmla="*/ 2147483647 h 6087"/>
                <a:gd name="T46" fmla="*/ 2147483647 w 946"/>
                <a:gd name="T47" fmla="*/ 2147483647 h 6087"/>
                <a:gd name="T48" fmla="*/ 2147483647 w 946"/>
                <a:gd name="T49" fmla="*/ 2147483647 h 6087"/>
                <a:gd name="T50" fmla="*/ 0 w 946"/>
                <a:gd name="T51" fmla="*/ 2147483647 h 6087"/>
                <a:gd name="T52" fmla="*/ 0 w 946"/>
                <a:gd name="T53" fmla="*/ 2147483647 h 6087"/>
                <a:gd name="T54" fmla="*/ 2147483647 w 946"/>
                <a:gd name="T55" fmla="*/ 2147483647 h 6087"/>
                <a:gd name="T56" fmla="*/ 2147483647 w 946"/>
                <a:gd name="T57" fmla="*/ 2147483647 h 6087"/>
                <a:gd name="T58" fmla="*/ 2147483647 w 946"/>
                <a:gd name="T59" fmla="*/ 2147483647 h 6087"/>
                <a:gd name="T60" fmla="*/ 2147483647 w 946"/>
                <a:gd name="T61" fmla="*/ 2147483647 h 6087"/>
                <a:gd name="T62" fmla="*/ 2147483647 w 946"/>
                <a:gd name="T63" fmla="*/ 2147483647 h 6087"/>
                <a:gd name="T64" fmla="*/ 2147483647 w 946"/>
                <a:gd name="T65" fmla="*/ 2147483647 h 6087"/>
                <a:gd name="T66" fmla="*/ 2147483647 w 946"/>
                <a:gd name="T67" fmla="*/ 2147483647 h 60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946" h="6087">
                  <a:moveTo>
                    <a:pt x="184" y="0"/>
                  </a:moveTo>
                  <a:lnTo>
                    <a:pt x="762" y="0"/>
                  </a:lnTo>
                  <a:lnTo>
                    <a:pt x="781" y="1"/>
                  </a:lnTo>
                  <a:lnTo>
                    <a:pt x="799" y="4"/>
                  </a:lnTo>
                  <a:lnTo>
                    <a:pt x="817" y="10"/>
                  </a:lnTo>
                  <a:lnTo>
                    <a:pt x="833" y="18"/>
                  </a:lnTo>
                  <a:lnTo>
                    <a:pt x="850" y="27"/>
                  </a:lnTo>
                  <a:lnTo>
                    <a:pt x="865" y="38"/>
                  </a:lnTo>
                  <a:lnTo>
                    <a:pt x="879" y="52"/>
                  </a:lnTo>
                  <a:lnTo>
                    <a:pt x="892" y="67"/>
                  </a:lnTo>
                  <a:lnTo>
                    <a:pt x="904" y="82"/>
                  </a:lnTo>
                  <a:lnTo>
                    <a:pt x="914" y="100"/>
                  </a:lnTo>
                  <a:lnTo>
                    <a:pt x="923" y="119"/>
                  </a:lnTo>
                  <a:lnTo>
                    <a:pt x="931" y="139"/>
                  </a:lnTo>
                  <a:lnTo>
                    <a:pt x="938" y="160"/>
                  </a:lnTo>
                  <a:lnTo>
                    <a:pt x="943" y="181"/>
                  </a:lnTo>
                  <a:lnTo>
                    <a:pt x="945" y="204"/>
                  </a:lnTo>
                  <a:lnTo>
                    <a:pt x="946" y="228"/>
                  </a:lnTo>
                  <a:lnTo>
                    <a:pt x="946" y="5859"/>
                  </a:lnTo>
                  <a:lnTo>
                    <a:pt x="945" y="5882"/>
                  </a:lnTo>
                  <a:lnTo>
                    <a:pt x="943" y="5905"/>
                  </a:lnTo>
                  <a:lnTo>
                    <a:pt x="938" y="5926"/>
                  </a:lnTo>
                  <a:lnTo>
                    <a:pt x="931" y="5946"/>
                  </a:lnTo>
                  <a:lnTo>
                    <a:pt x="923" y="5967"/>
                  </a:lnTo>
                  <a:lnTo>
                    <a:pt x="914" y="5986"/>
                  </a:lnTo>
                  <a:lnTo>
                    <a:pt x="904" y="6003"/>
                  </a:lnTo>
                  <a:lnTo>
                    <a:pt x="892" y="6020"/>
                  </a:lnTo>
                  <a:lnTo>
                    <a:pt x="879" y="6034"/>
                  </a:lnTo>
                  <a:lnTo>
                    <a:pt x="865" y="6048"/>
                  </a:lnTo>
                  <a:lnTo>
                    <a:pt x="850" y="6059"/>
                  </a:lnTo>
                  <a:lnTo>
                    <a:pt x="833" y="6068"/>
                  </a:lnTo>
                  <a:lnTo>
                    <a:pt x="817" y="6075"/>
                  </a:lnTo>
                  <a:lnTo>
                    <a:pt x="799" y="6082"/>
                  </a:lnTo>
                  <a:lnTo>
                    <a:pt x="781" y="6086"/>
                  </a:lnTo>
                  <a:lnTo>
                    <a:pt x="762" y="6087"/>
                  </a:lnTo>
                  <a:lnTo>
                    <a:pt x="184" y="6087"/>
                  </a:lnTo>
                  <a:lnTo>
                    <a:pt x="165" y="6086"/>
                  </a:lnTo>
                  <a:lnTo>
                    <a:pt x="147" y="6082"/>
                  </a:lnTo>
                  <a:lnTo>
                    <a:pt x="129" y="6075"/>
                  </a:lnTo>
                  <a:lnTo>
                    <a:pt x="113" y="6068"/>
                  </a:lnTo>
                  <a:lnTo>
                    <a:pt x="97" y="6059"/>
                  </a:lnTo>
                  <a:lnTo>
                    <a:pt x="81" y="6048"/>
                  </a:lnTo>
                  <a:lnTo>
                    <a:pt x="67" y="6034"/>
                  </a:lnTo>
                  <a:lnTo>
                    <a:pt x="54" y="6020"/>
                  </a:lnTo>
                  <a:lnTo>
                    <a:pt x="42" y="6003"/>
                  </a:lnTo>
                  <a:lnTo>
                    <a:pt x="31" y="5986"/>
                  </a:lnTo>
                  <a:lnTo>
                    <a:pt x="22" y="5967"/>
                  </a:lnTo>
                  <a:lnTo>
                    <a:pt x="15" y="5946"/>
                  </a:lnTo>
                  <a:lnTo>
                    <a:pt x="9" y="5926"/>
                  </a:lnTo>
                  <a:lnTo>
                    <a:pt x="4" y="5905"/>
                  </a:lnTo>
                  <a:lnTo>
                    <a:pt x="0" y="5882"/>
                  </a:lnTo>
                  <a:lnTo>
                    <a:pt x="0" y="5859"/>
                  </a:lnTo>
                  <a:lnTo>
                    <a:pt x="0" y="228"/>
                  </a:lnTo>
                  <a:lnTo>
                    <a:pt x="0" y="204"/>
                  </a:lnTo>
                  <a:lnTo>
                    <a:pt x="4" y="181"/>
                  </a:lnTo>
                  <a:lnTo>
                    <a:pt x="9" y="160"/>
                  </a:lnTo>
                  <a:lnTo>
                    <a:pt x="15" y="139"/>
                  </a:lnTo>
                  <a:lnTo>
                    <a:pt x="22" y="119"/>
                  </a:lnTo>
                  <a:lnTo>
                    <a:pt x="31" y="100"/>
                  </a:lnTo>
                  <a:lnTo>
                    <a:pt x="42" y="82"/>
                  </a:lnTo>
                  <a:lnTo>
                    <a:pt x="54" y="67"/>
                  </a:lnTo>
                  <a:lnTo>
                    <a:pt x="67" y="52"/>
                  </a:lnTo>
                  <a:lnTo>
                    <a:pt x="81" y="38"/>
                  </a:lnTo>
                  <a:lnTo>
                    <a:pt x="97" y="27"/>
                  </a:lnTo>
                  <a:lnTo>
                    <a:pt x="113" y="18"/>
                  </a:lnTo>
                  <a:lnTo>
                    <a:pt x="129" y="10"/>
                  </a:lnTo>
                  <a:lnTo>
                    <a:pt x="147" y="4"/>
                  </a:lnTo>
                  <a:lnTo>
                    <a:pt x="165" y="1"/>
                  </a:lnTo>
                  <a:lnTo>
                    <a:pt x="184" y="0"/>
                  </a:lnTo>
                  <a:close/>
                </a:path>
              </a:pathLst>
            </a:custGeom>
            <a:solidFill>
              <a:srgbClr val="F5874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7" name="Freeform 122"/>
            <p:cNvSpPr>
              <a:spLocks noEditPoints="1"/>
            </p:cNvSpPr>
            <p:nvPr/>
          </p:nvSpPr>
          <p:spPr bwMode="auto">
            <a:xfrm>
              <a:off x="6731000" y="1720850"/>
              <a:ext cx="503238" cy="1090613"/>
            </a:xfrm>
            <a:custGeom>
              <a:avLst/>
              <a:gdLst>
                <a:gd name="T0" fmla="*/ 2147483647 w 952"/>
                <a:gd name="T1" fmla="*/ 2147483647 h 6093"/>
                <a:gd name="T2" fmla="*/ 2147483647 w 952"/>
                <a:gd name="T3" fmla="*/ 0 h 6093"/>
                <a:gd name="T4" fmla="*/ 2147483647 w 952"/>
                <a:gd name="T5" fmla="*/ 2147483647 h 6093"/>
                <a:gd name="T6" fmla="*/ 2147483647 w 952"/>
                <a:gd name="T7" fmla="*/ 2147483647 h 6093"/>
                <a:gd name="T8" fmla="*/ 2147483647 w 952"/>
                <a:gd name="T9" fmla="*/ 2147483647 h 6093"/>
                <a:gd name="T10" fmla="*/ 2147483647 w 952"/>
                <a:gd name="T11" fmla="*/ 2147483647 h 6093"/>
                <a:gd name="T12" fmla="*/ 2147483647 w 952"/>
                <a:gd name="T13" fmla="*/ 2147483647 h 6093"/>
                <a:gd name="T14" fmla="*/ 2147483647 w 952"/>
                <a:gd name="T15" fmla="*/ 0 h 6093"/>
                <a:gd name="T16" fmla="*/ 2147483647 w 952"/>
                <a:gd name="T17" fmla="*/ 2147483647 h 6093"/>
                <a:gd name="T18" fmla="*/ 2147483647 w 952"/>
                <a:gd name="T19" fmla="*/ 2147483647 h 6093"/>
                <a:gd name="T20" fmla="*/ 2147483647 w 952"/>
                <a:gd name="T21" fmla="*/ 2147483647 h 6093"/>
                <a:gd name="T22" fmla="*/ 2147483647 w 952"/>
                <a:gd name="T23" fmla="*/ 2147483647 h 6093"/>
                <a:gd name="T24" fmla="*/ 2147483647 w 952"/>
                <a:gd name="T25" fmla="*/ 2147483647 h 6093"/>
                <a:gd name="T26" fmla="*/ 2147483647 w 952"/>
                <a:gd name="T27" fmla="*/ 2147483647 h 6093"/>
                <a:gd name="T28" fmla="*/ 2147483647 w 952"/>
                <a:gd name="T29" fmla="*/ 2147483647 h 6093"/>
                <a:gd name="T30" fmla="*/ 2147483647 w 952"/>
                <a:gd name="T31" fmla="*/ 2147483647 h 6093"/>
                <a:gd name="T32" fmla="*/ 2147483647 w 952"/>
                <a:gd name="T33" fmla="*/ 2147483647 h 6093"/>
                <a:gd name="T34" fmla="*/ 2147483647 w 952"/>
                <a:gd name="T35" fmla="*/ 2147483647 h 6093"/>
                <a:gd name="T36" fmla="*/ 2147483647 w 952"/>
                <a:gd name="T37" fmla="*/ 2147483647 h 6093"/>
                <a:gd name="T38" fmla="*/ 2147483647 w 952"/>
                <a:gd name="T39" fmla="*/ 2147483647 h 6093"/>
                <a:gd name="T40" fmla="*/ 2147483647 w 952"/>
                <a:gd name="T41" fmla="*/ 2147483647 h 6093"/>
                <a:gd name="T42" fmla="*/ 2147483647 w 952"/>
                <a:gd name="T43" fmla="*/ 2147483647 h 6093"/>
                <a:gd name="T44" fmla="*/ 2147483647 w 952"/>
                <a:gd name="T45" fmla="*/ 2147483647 h 6093"/>
                <a:gd name="T46" fmla="*/ 2147483647 w 952"/>
                <a:gd name="T47" fmla="*/ 2147483647 h 6093"/>
                <a:gd name="T48" fmla="*/ 2147483647 w 952"/>
                <a:gd name="T49" fmla="*/ 2147483647 h 6093"/>
                <a:gd name="T50" fmla="*/ 2147483647 w 952"/>
                <a:gd name="T51" fmla="*/ 2147483647 h 6093"/>
                <a:gd name="T52" fmla="*/ 2147483647 w 952"/>
                <a:gd name="T53" fmla="*/ 2147483647 h 6093"/>
                <a:gd name="T54" fmla="*/ 2147483647 w 952"/>
                <a:gd name="T55" fmla="*/ 2147483647 h 6093"/>
                <a:gd name="T56" fmla="*/ 2147483647 w 952"/>
                <a:gd name="T57" fmla="*/ 2147483647 h 6093"/>
                <a:gd name="T58" fmla="*/ 2147483647 w 952"/>
                <a:gd name="T59" fmla="*/ 2147483647 h 6093"/>
                <a:gd name="T60" fmla="*/ 2147483647 w 952"/>
                <a:gd name="T61" fmla="*/ 2147483647 h 6093"/>
                <a:gd name="T62" fmla="*/ 2147483647 w 952"/>
                <a:gd name="T63" fmla="*/ 2147483647 h 6093"/>
                <a:gd name="T64" fmla="*/ 2147483647 w 952"/>
                <a:gd name="T65" fmla="*/ 2147483647 h 6093"/>
                <a:gd name="T66" fmla="*/ 2147483647 w 952"/>
                <a:gd name="T67" fmla="*/ 2147483647 h 6093"/>
                <a:gd name="T68" fmla="*/ 2147483647 w 952"/>
                <a:gd name="T69" fmla="*/ 2147483647 h 6093"/>
                <a:gd name="T70" fmla="*/ 2147483647 w 952"/>
                <a:gd name="T71" fmla="*/ 2147483647 h 6093"/>
                <a:gd name="T72" fmla="*/ 2147483647 w 952"/>
                <a:gd name="T73" fmla="*/ 2147483647 h 6093"/>
                <a:gd name="T74" fmla="*/ 2147483647 w 952"/>
                <a:gd name="T75" fmla="*/ 2147483647 h 6093"/>
                <a:gd name="T76" fmla="*/ 2147483647 w 952"/>
                <a:gd name="T77" fmla="*/ 2147483647 h 6093"/>
                <a:gd name="T78" fmla="*/ 2147483647 w 952"/>
                <a:gd name="T79" fmla="*/ 2147483647 h 6093"/>
                <a:gd name="T80" fmla="*/ 2147483647 w 952"/>
                <a:gd name="T81" fmla="*/ 2147483647 h 6093"/>
                <a:gd name="T82" fmla="*/ 2147483647 w 952"/>
                <a:gd name="T83" fmla="*/ 2147483647 h 6093"/>
                <a:gd name="T84" fmla="*/ 2147483647 w 952"/>
                <a:gd name="T85" fmla="*/ 2147483647 h 6093"/>
                <a:gd name="T86" fmla="*/ 2147483647 w 952"/>
                <a:gd name="T87" fmla="*/ 2147483647 h 6093"/>
                <a:gd name="T88" fmla="*/ 0 w 952"/>
                <a:gd name="T89" fmla="*/ 2147483647 h 6093"/>
                <a:gd name="T90" fmla="*/ 2147483647 w 952"/>
                <a:gd name="T91" fmla="*/ 2147483647 h 6093"/>
                <a:gd name="T92" fmla="*/ 2147483647 w 952"/>
                <a:gd name="T93" fmla="*/ 2147483647 h 6093"/>
                <a:gd name="T94" fmla="*/ 2147483647 w 952"/>
                <a:gd name="T95" fmla="*/ 2147483647 h 6093"/>
                <a:gd name="T96" fmla="*/ 2147483647 w 952"/>
                <a:gd name="T97" fmla="*/ 2147483647 h 6093"/>
                <a:gd name="T98" fmla="*/ 2147483647 w 952"/>
                <a:gd name="T99" fmla="*/ 2147483647 h 6093"/>
                <a:gd name="T100" fmla="*/ 0 w 952"/>
                <a:gd name="T101" fmla="*/ 2147483647 h 6093"/>
                <a:gd name="T102" fmla="*/ 2147483647 w 952"/>
                <a:gd name="T103" fmla="*/ 2147483647 h 6093"/>
                <a:gd name="T104" fmla="*/ 2147483647 w 952"/>
                <a:gd name="T105" fmla="*/ 2147483647 h 6093"/>
                <a:gd name="T106" fmla="*/ 2147483647 w 952"/>
                <a:gd name="T107" fmla="*/ 0 h 6093"/>
                <a:gd name="T108" fmla="*/ 2147483647 w 952"/>
                <a:gd name="T109" fmla="*/ 2147483647 h 6093"/>
                <a:gd name="T110" fmla="*/ 2147483647 w 952"/>
                <a:gd name="T111" fmla="*/ 2147483647 h 6093"/>
                <a:gd name="T112" fmla="*/ 2147483647 w 952"/>
                <a:gd name="T113" fmla="*/ 2147483647 h 60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952" h="6093">
                  <a:moveTo>
                    <a:pt x="187" y="0"/>
                  </a:moveTo>
                  <a:lnTo>
                    <a:pt x="765" y="0"/>
                  </a:lnTo>
                  <a:lnTo>
                    <a:pt x="765" y="7"/>
                  </a:lnTo>
                  <a:lnTo>
                    <a:pt x="187" y="7"/>
                  </a:lnTo>
                  <a:lnTo>
                    <a:pt x="187" y="0"/>
                  </a:lnTo>
                  <a:close/>
                  <a:moveTo>
                    <a:pt x="765" y="0"/>
                  </a:moveTo>
                  <a:lnTo>
                    <a:pt x="784" y="2"/>
                  </a:lnTo>
                  <a:lnTo>
                    <a:pt x="803" y="5"/>
                  </a:lnTo>
                  <a:lnTo>
                    <a:pt x="820" y="10"/>
                  </a:lnTo>
                  <a:lnTo>
                    <a:pt x="837" y="18"/>
                  </a:lnTo>
                  <a:lnTo>
                    <a:pt x="854" y="28"/>
                  </a:lnTo>
                  <a:lnTo>
                    <a:pt x="869" y="40"/>
                  </a:lnTo>
                  <a:lnTo>
                    <a:pt x="883" y="53"/>
                  </a:lnTo>
                  <a:lnTo>
                    <a:pt x="897" y="69"/>
                  </a:lnTo>
                  <a:lnTo>
                    <a:pt x="894" y="72"/>
                  </a:lnTo>
                  <a:lnTo>
                    <a:pt x="880" y="59"/>
                  </a:lnTo>
                  <a:lnTo>
                    <a:pt x="866" y="46"/>
                  </a:lnTo>
                  <a:lnTo>
                    <a:pt x="852" y="34"/>
                  </a:lnTo>
                  <a:lnTo>
                    <a:pt x="835" y="24"/>
                  </a:lnTo>
                  <a:lnTo>
                    <a:pt x="819" y="17"/>
                  </a:lnTo>
                  <a:lnTo>
                    <a:pt x="802" y="12"/>
                  </a:lnTo>
                  <a:lnTo>
                    <a:pt x="783" y="8"/>
                  </a:lnTo>
                  <a:lnTo>
                    <a:pt x="765" y="7"/>
                  </a:lnTo>
                  <a:lnTo>
                    <a:pt x="765" y="0"/>
                  </a:lnTo>
                  <a:close/>
                  <a:moveTo>
                    <a:pt x="897" y="69"/>
                  </a:moveTo>
                  <a:lnTo>
                    <a:pt x="909" y="85"/>
                  </a:lnTo>
                  <a:lnTo>
                    <a:pt x="920" y="103"/>
                  </a:lnTo>
                  <a:lnTo>
                    <a:pt x="929" y="122"/>
                  </a:lnTo>
                  <a:lnTo>
                    <a:pt x="936" y="142"/>
                  </a:lnTo>
                  <a:lnTo>
                    <a:pt x="944" y="162"/>
                  </a:lnTo>
                  <a:lnTo>
                    <a:pt x="948" y="185"/>
                  </a:lnTo>
                  <a:lnTo>
                    <a:pt x="951" y="208"/>
                  </a:lnTo>
                  <a:lnTo>
                    <a:pt x="952" y="232"/>
                  </a:lnTo>
                  <a:lnTo>
                    <a:pt x="947" y="232"/>
                  </a:lnTo>
                  <a:lnTo>
                    <a:pt x="946" y="209"/>
                  </a:lnTo>
                  <a:lnTo>
                    <a:pt x="943" y="186"/>
                  </a:lnTo>
                  <a:lnTo>
                    <a:pt x="938" y="165"/>
                  </a:lnTo>
                  <a:lnTo>
                    <a:pt x="932" y="145"/>
                  </a:lnTo>
                  <a:lnTo>
                    <a:pt x="924" y="124"/>
                  </a:lnTo>
                  <a:lnTo>
                    <a:pt x="915" y="107"/>
                  </a:lnTo>
                  <a:lnTo>
                    <a:pt x="905" y="89"/>
                  </a:lnTo>
                  <a:lnTo>
                    <a:pt x="894" y="72"/>
                  </a:lnTo>
                  <a:lnTo>
                    <a:pt x="897" y="69"/>
                  </a:lnTo>
                  <a:close/>
                  <a:moveTo>
                    <a:pt x="952" y="232"/>
                  </a:moveTo>
                  <a:lnTo>
                    <a:pt x="952" y="5863"/>
                  </a:lnTo>
                  <a:lnTo>
                    <a:pt x="947" y="5863"/>
                  </a:lnTo>
                  <a:lnTo>
                    <a:pt x="947" y="232"/>
                  </a:lnTo>
                  <a:lnTo>
                    <a:pt x="952" y="232"/>
                  </a:lnTo>
                  <a:close/>
                  <a:moveTo>
                    <a:pt x="952" y="5863"/>
                  </a:moveTo>
                  <a:lnTo>
                    <a:pt x="951" y="5886"/>
                  </a:lnTo>
                  <a:lnTo>
                    <a:pt x="948" y="5909"/>
                  </a:lnTo>
                  <a:lnTo>
                    <a:pt x="944" y="5931"/>
                  </a:lnTo>
                  <a:lnTo>
                    <a:pt x="936" y="5952"/>
                  </a:lnTo>
                  <a:lnTo>
                    <a:pt x="929" y="5972"/>
                  </a:lnTo>
                  <a:lnTo>
                    <a:pt x="920" y="5991"/>
                  </a:lnTo>
                  <a:lnTo>
                    <a:pt x="909" y="6010"/>
                  </a:lnTo>
                  <a:lnTo>
                    <a:pt x="897" y="6026"/>
                  </a:lnTo>
                  <a:lnTo>
                    <a:pt x="894" y="6021"/>
                  </a:lnTo>
                  <a:lnTo>
                    <a:pt x="905" y="6005"/>
                  </a:lnTo>
                  <a:lnTo>
                    <a:pt x="915" y="5988"/>
                  </a:lnTo>
                  <a:lnTo>
                    <a:pt x="924" y="5969"/>
                  </a:lnTo>
                  <a:lnTo>
                    <a:pt x="932" y="5949"/>
                  </a:lnTo>
                  <a:lnTo>
                    <a:pt x="938" y="5929"/>
                  </a:lnTo>
                  <a:lnTo>
                    <a:pt x="943" y="5907"/>
                  </a:lnTo>
                  <a:lnTo>
                    <a:pt x="946" y="5886"/>
                  </a:lnTo>
                  <a:lnTo>
                    <a:pt x="947" y="5863"/>
                  </a:lnTo>
                  <a:lnTo>
                    <a:pt x="952" y="5863"/>
                  </a:lnTo>
                  <a:close/>
                  <a:moveTo>
                    <a:pt x="897" y="6026"/>
                  </a:moveTo>
                  <a:lnTo>
                    <a:pt x="883" y="6040"/>
                  </a:lnTo>
                  <a:lnTo>
                    <a:pt x="869" y="6054"/>
                  </a:lnTo>
                  <a:lnTo>
                    <a:pt x="854" y="6066"/>
                  </a:lnTo>
                  <a:lnTo>
                    <a:pt x="837" y="6076"/>
                  </a:lnTo>
                  <a:lnTo>
                    <a:pt x="820" y="6083"/>
                  </a:lnTo>
                  <a:lnTo>
                    <a:pt x="803" y="6088"/>
                  </a:lnTo>
                  <a:lnTo>
                    <a:pt x="784" y="6092"/>
                  </a:lnTo>
                  <a:lnTo>
                    <a:pt x="765" y="6093"/>
                  </a:lnTo>
                  <a:lnTo>
                    <a:pt x="765" y="6087"/>
                  </a:lnTo>
                  <a:lnTo>
                    <a:pt x="783" y="6086"/>
                  </a:lnTo>
                  <a:lnTo>
                    <a:pt x="802" y="6082"/>
                  </a:lnTo>
                  <a:lnTo>
                    <a:pt x="819" y="6077"/>
                  </a:lnTo>
                  <a:lnTo>
                    <a:pt x="835" y="6069"/>
                  </a:lnTo>
                  <a:lnTo>
                    <a:pt x="852" y="6059"/>
                  </a:lnTo>
                  <a:lnTo>
                    <a:pt x="866" y="6049"/>
                  </a:lnTo>
                  <a:lnTo>
                    <a:pt x="880" y="6035"/>
                  </a:lnTo>
                  <a:lnTo>
                    <a:pt x="894" y="6021"/>
                  </a:lnTo>
                  <a:lnTo>
                    <a:pt x="897" y="6026"/>
                  </a:lnTo>
                  <a:close/>
                  <a:moveTo>
                    <a:pt x="765" y="6093"/>
                  </a:moveTo>
                  <a:lnTo>
                    <a:pt x="187" y="6093"/>
                  </a:lnTo>
                  <a:lnTo>
                    <a:pt x="187" y="6087"/>
                  </a:lnTo>
                  <a:lnTo>
                    <a:pt x="765" y="6087"/>
                  </a:lnTo>
                  <a:lnTo>
                    <a:pt x="765" y="6093"/>
                  </a:lnTo>
                  <a:close/>
                  <a:moveTo>
                    <a:pt x="187" y="6093"/>
                  </a:moveTo>
                  <a:lnTo>
                    <a:pt x="168" y="6092"/>
                  </a:lnTo>
                  <a:lnTo>
                    <a:pt x="150" y="6088"/>
                  </a:lnTo>
                  <a:lnTo>
                    <a:pt x="131" y="6083"/>
                  </a:lnTo>
                  <a:lnTo>
                    <a:pt x="115" y="6076"/>
                  </a:lnTo>
                  <a:lnTo>
                    <a:pt x="99" y="6066"/>
                  </a:lnTo>
                  <a:lnTo>
                    <a:pt x="83" y="6054"/>
                  </a:lnTo>
                  <a:lnTo>
                    <a:pt x="69" y="6040"/>
                  </a:lnTo>
                  <a:lnTo>
                    <a:pt x="56" y="6026"/>
                  </a:lnTo>
                  <a:lnTo>
                    <a:pt x="59" y="6021"/>
                  </a:lnTo>
                  <a:lnTo>
                    <a:pt x="72" y="6035"/>
                  </a:lnTo>
                  <a:lnTo>
                    <a:pt x="86" y="6049"/>
                  </a:lnTo>
                  <a:lnTo>
                    <a:pt x="101" y="6059"/>
                  </a:lnTo>
                  <a:lnTo>
                    <a:pt x="117" y="6069"/>
                  </a:lnTo>
                  <a:lnTo>
                    <a:pt x="133" y="6077"/>
                  </a:lnTo>
                  <a:lnTo>
                    <a:pt x="151" y="6082"/>
                  </a:lnTo>
                  <a:lnTo>
                    <a:pt x="168" y="6086"/>
                  </a:lnTo>
                  <a:lnTo>
                    <a:pt x="187" y="6087"/>
                  </a:lnTo>
                  <a:lnTo>
                    <a:pt x="187" y="6093"/>
                  </a:lnTo>
                  <a:close/>
                  <a:moveTo>
                    <a:pt x="56" y="6026"/>
                  </a:moveTo>
                  <a:lnTo>
                    <a:pt x="43" y="6010"/>
                  </a:lnTo>
                  <a:lnTo>
                    <a:pt x="32" y="5991"/>
                  </a:lnTo>
                  <a:lnTo>
                    <a:pt x="23" y="5972"/>
                  </a:lnTo>
                  <a:lnTo>
                    <a:pt x="15" y="5952"/>
                  </a:lnTo>
                  <a:lnTo>
                    <a:pt x="9" y="5931"/>
                  </a:lnTo>
                  <a:lnTo>
                    <a:pt x="4" y="5909"/>
                  </a:lnTo>
                  <a:lnTo>
                    <a:pt x="1" y="5886"/>
                  </a:lnTo>
                  <a:lnTo>
                    <a:pt x="0" y="5863"/>
                  </a:lnTo>
                  <a:lnTo>
                    <a:pt x="6" y="5863"/>
                  </a:lnTo>
                  <a:lnTo>
                    <a:pt x="7" y="5886"/>
                  </a:lnTo>
                  <a:lnTo>
                    <a:pt x="10" y="5907"/>
                  </a:lnTo>
                  <a:lnTo>
                    <a:pt x="14" y="5929"/>
                  </a:lnTo>
                  <a:lnTo>
                    <a:pt x="20" y="5949"/>
                  </a:lnTo>
                  <a:lnTo>
                    <a:pt x="28" y="5969"/>
                  </a:lnTo>
                  <a:lnTo>
                    <a:pt x="37" y="5988"/>
                  </a:lnTo>
                  <a:lnTo>
                    <a:pt x="47" y="6005"/>
                  </a:lnTo>
                  <a:lnTo>
                    <a:pt x="59" y="6021"/>
                  </a:lnTo>
                  <a:lnTo>
                    <a:pt x="56" y="6026"/>
                  </a:lnTo>
                  <a:close/>
                  <a:moveTo>
                    <a:pt x="0" y="5863"/>
                  </a:moveTo>
                  <a:lnTo>
                    <a:pt x="0" y="232"/>
                  </a:lnTo>
                  <a:lnTo>
                    <a:pt x="6" y="232"/>
                  </a:lnTo>
                  <a:lnTo>
                    <a:pt x="6" y="5863"/>
                  </a:lnTo>
                  <a:lnTo>
                    <a:pt x="0" y="5863"/>
                  </a:lnTo>
                  <a:close/>
                  <a:moveTo>
                    <a:pt x="0" y="232"/>
                  </a:moveTo>
                  <a:lnTo>
                    <a:pt x="1" y="208"/>
                  </a:lnTo>
                  <a:lnTo>
                    <a:pt x="4" y="185"/>
                  </a:lnTo>
                  <a:lnTo>
                    <a:pt x="9" y="162"/>
                  </a:lnTo>
                  <a:lnTo>
                    <a:pt x="15" y="142"/>
                  </a:lnTo>
                  <a:lnTo>
                    <a:pt x="23" y="122"/>
                  </a:lnTo>
                  <a:lnTo>
                    <a:pt x="32" y="103"/>
                  </a:lnTo>
                  <a:lnTo>
                    <a:pt x="43" y="85"/>
                  </a:lnTo>
                  <a:lnTo>
                    <a:pt x="56" y="69"/>
                  </a:lnTo>
                  <a:lnTo>
                    <a:pt x="59" y="72"/>
                  </a:lnTo>
                  <a:lnTo>
                    <a:pt x="47" y="89"/>
                  </a:lnTo>
                  <a:lnTo>
                    <a:pt x="37" y="107"/>
                  </a:lnTo>
                  <a:lnTo>
                    <a:pt x="28" y="124"/>
                  </a:lnTo>
                  <a:lnTo>
                    <a:pt x="20" y="145"/>
                  </a:lnTo>
                  <a:lnTo>
                    <a:pt x="14" y="165"/>
                  </a:lnTo>
                  <a:lnTo>
                    <a:pt x="10" y="186"/>
                  </a:lnTo>
                  <a:lnTo>
                    <a:pt x="7" y="209"/>
                  </a:lnTo>
                  <a:lnTo>
                    <a:pt x="6" y="232"/>
                  </a:lnTo>
                  <a:lnTo>
                    <a:pt x="0" y="232"/>
                  </a:lnTo>
                  <a:close/>
                  <a:moveTo>
                    <a:pt x="56" y="69"/>
                  </a:moveTo>
                  <a:lnTo>
                    <a:pt x="69" y="53"/>
                  </a:lnTo>
                  <a:lnTo>
                    <a:pt x="83" y="40"/>
                  </a:lnTo>
                  <a:lnTo>
                    <a:pt x="99" y="28"/>
                  </a:lnTo>
                  <a:lnTo>
                    <a:pt x="115" y="18"/>
                  </a:lnTo>
                  <a:lnTo>
                    <a:pt x="131" y="10"/>
                  </a:lnTo>
                  <a:lnTo>
                    <a:pt x="150" y="5"/>
                  </a:lnTo>
                  <a:lnTo>
                    <a:pt x="168" y="2"/>
                  </a:lnTo>
                  <a:lnTo>
                    <a:pt x="187" y="0"/>
                  </a:lnTo>
                  <a:lnTo>
                    <a:pt x="187" y="7"/>
                  </a:lnTo>
                  <a:lnTo>
                    <a:pt x="168" y="8"/>
                  </a:lnTo>
                  <a:lnTo>
                    <a:pt x="151" y="12"/>
                  </a:lnTo>
                  <a:lnTo>
                    <a:pt x="133" y="17"/>
                  </a:lnTo>
                  <a:lnTo>
                    <a:pt x="117" y="24"/>
                  </a:lnTo>
                  <a:lnTo>
                    <a:pt x="101" y="34"/>
                  </a:lnTo>
                  <a:lnTo>
                    <a:pt x="86" y="46"/>
                  </a:lnTo>
                  <a:lnTo>
                    <a:pt x="72" y="59"/>
                  </a:lnTo>
                  <a:lnTo>
                    <a:pt x="59" y="72"/>
                  </a:lnTo>
                  <a:lnTo>
                    <a:pt x="56" y="69"/>
                  </a:lnTo>
                  <a:close/>
                </a:path>
              </a:pathLst>
            </a:custGeom>
            <a:solidFill>
              <a:srgbClr val="37343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8" name="Freeform 127"/>
            <p:cNvSpPr/>
            <p:nvPr/>
          </p:nvSpPr>
          <p:spPr bwMode="auto">
            <a:xfrm>
              <a:off x="6858000" y="2490788"/>
              <a:ext cx="249238" cy="193675"/>
            </a:xfrm>
            <a:custGeom>
              <a:avLst/>
              <a:gdLst>
                <a:gd name="T0" fmla="*/ 2147483647 w 473"/>
                <a:gd name="T1" fmla="*/ 2147483647 h 586"/>
                <a:gd name="T2" fmla="*/ 2147483647 w 473"/>
                <a:gd name="T3" fmla="*/ 2147483647 h 586"/>
                <a:gd name="T4" fmla="*/ 2147483647 w 473"/>
                <a:gd name="T5" fmla="*/ 2147483647 h 586"/>
                <a:gd name="T6" fmla="*/ 2147483647 w 473"/>
                <a:gd name="T7" fmla="*/ 2147483647 h 586"/>
                <a:gd name="T8" fmla="*/ 2147483647 w 473"/>
                <a:gd name="T9" fmla="*/ 2147483647 h 586"/>
                <a:gd name="T10" fmla="*/ 2147483647 w 473"/>
                <a:gd name="T11" fmla="*/ 2147483647 h 586"/>
                <a:gd name="T12" fmla="*/ 2147483647 w 473"/>
                <a:gd name="T13" fmla="*/ 2147483647 h 586"/>
                <a:gd name="T14" fmla="*/ 2147483647 w 473"/>
                <a:gd name="T15" fmla="*/ 2147483647 h 586"/>
                <a:gd name="T16" fmla="*/ 2147483647 w 473"/>
                <a:gd name="T17" fmla="*/ 2147483647 h 586"/>
                <a:gd name="T18" fmla="*/ 2147483647 w 473"/>
                <a:gd name="T19" fmla="*/ 2147483647 h 586"/>
                <a:gd name="T20" fmla="*/ 2147483647 w 473"/>
                <a:gd name="T21" fmla="*/ 2147483647 h 586"/>
                <a:gd name="T22" fmla="*/ 2147483647 w 473"/>
                <a:gd name="T23" fmla="*/ 2147483647 h 586"/>
                <a:gd name="T24" fmla="*/ 2147483647 w 473"/>
                <a:gd name="T25" fmla="*/ 2147483647 h 586"/>
                <a:gd name="T26" fmla="*/ 2147483647 w 473"/>
                <a:gd name="T27" fmla="*/ 2147483647 h 586"/>
                <a:gd name="T28" fmla="*/ 2147483647 w 473"/>
                <a:gd name="T29" fmla="*/ 2147483647 h 586"/>
                <a:gd name="T30" fmla="*/ 2147483647 w 473"/>
                <a:gd name="T31" fmla="*/ 2147483647 h 586"/>
                <a:gd name="T32" fmla="*/ 2147483647 w 473"/>
                <a:gd name="T33" fmla="*/ 2147483647 h 586"/>
                <a:gd name="T34" fmla="*/ 2147483647 w 473"/>
                <a:gd name="T35" fmla="*/ 2147483647 h 586"/>
                <a:gd name="T36" fmla="*/ 2147483647 w 473"/>
                <a:gd name="T37" fmla="*/ 2147483647 h 586"/>
                <a:gd name="T38" fmla="*/ 2147483647 w 473"/>
                <a:gd name="T39" fmla="*/ 2147483647 h 586"/>
                <a:gd name="T40" fmla="*/ 2147483647 w 473"/>
                <a:gd name="T41" fmla="*/ 2147483647 h 586"/>
                <a:gd name="T42" fmla="*/ 2147483647 w 473"/>
                <a:gd name="T43" fmla="*/ 2147483647 h 586"/>
                <a:gd name="T44" fmla="*/ 2147483647 w 473"/>
                <a:gd name="T45" fmla="*/ 2147483647 h 586"/>
                <a:gd name="T46" fmla="*/ 2147483647 w 473"/>
                <a:gd name="T47" fmla="*/ 2147483647 h 586"/>
                <a:gd name="T48" fmla="*/ 2147483647 w 473"/>
                <a:gd name="T49" fmla="*/ 2147483647 h 586"/>
                <a:gd name="T50" fmla="*/ 2147483647 w 473"/>
                <a:gd name="T51" fmla="*/ 2147483647 h 586"/>
                <a:gd name="T52" fmla="*/ 2147483647 w 473"/>
                <a:gd name="T53" fmla="*/ 2147483647 h 586"/>
                <a:gd name="T54" fmla="*/ 2147483647 w 473"/>
                <a:gd name="T55" fmla="*/ 2147483647 h 586"/>
                <a:gd name="T56" fmla="*/ 2147483647 w 473"/>
                <a:gd name="T57" fmla="*/ 2147483647 h 586"/>
                <a:gd name="T58" fmla="*/ 2147483647 w 473"/>
                <a:gd name="T59" fmla="*/ 2147483647 h 586"/>
                <a:gd name="T60" fmla="*/ 2147483647 w 473"/>
                <a:gd name="T61" fmla="*/ 2147483647 h 586"/>
                <a:gd name="T62" fmla="*/ 0 w 473"/>
                <a:gd name="T63" fmla="*/ 2147483647 h 586"/>
                <a:gd name="T64" fmla="*/ 2147483647 w 473"/>
                <a:gd name="T65" fmla="*/ 2147483647 h 586"/>
                <a:gd name="T66" fmla="*/ 2147483647 w 473"/>
                <a:gd name="T67" fmla="*/ 2147483647 h 586"/>
                <a:gd name="T68" fmla="*/ 2147483647 w 473"/>
                <a:gd name="T69" fmla="*/ 2147483647 h 586"/>
                <a:gd name="T70" fmla="*/ 2147483647 w 473"/>
                <a:gd name="T71" fmla="*/ 2147483647 h 586"/>
                <a:gd name="T72" fmla="*/ 2147483647 w 473"/>
                <a:gd name="T73" fmla="*/ 2147483647 h 586"/>
                <a:gd name="T74" fmla="*/ 2147483647 w 473"/>
                <a:gd name="T75" fmla="*/ 2147483647 h 586"/>
                <a:gd name="T76" fmla="*/ 2147483647 w 473"/>
                <a:gd name="T77" fmla="*/ 2147483647 h 586"/>
                <a:gd name="T78" fmla="*/ 2147483647 w 473"/>
                <a:gd name="T79" fmla="*/ 2147483647 h 586"/>
                <a:gd name="T80" fmla="*/ 2147483647 w 473"/>
                <a:gd name="T81" fmla="*/ 2147483647 h 586"/>
                <a:gd name="T82" fmla="*/ 2147483647 w 473"/>
                <a:gd name="T83" fmla="*/ 2147483647 h 586"/>
                <a:gd name="T84" fmla="*/ 2147483647 w 473"/>
                <a:gd name="T85" fmla="*/ 0 h 5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73" h="586">
                  <a:moveTo>
                    <a:pt x="236" y="0"/>
                  </a:moveTo>
                  <a:lnTo>
                    <a:pt x="248" y="2"/>
                  </a:lnTo>
                  <a:lnTo>
                    <a:pt x="260" y="3"/>
                  </a:lnTo>
                  <a:lnTo>
                    <a:pt x="272" y="4"/>
                  </a:lnTo>
                  <a:lnTo>
                    <a:pt x="284" y="7"/>
                  </a:lnTo>
                  <a:lnTo>
                    <a:pt x="295" y="10"/>
                  </a:lnTo>
                  <a:lnTo>
                    <a:pt x="306" y="14"/>
                  </a:lnTo>
                  <a:lnTo>
                    <a:pt x="317" y="18"/>
                  </a:lnTo>
                  <a:lnTo>
                    <a:pt x="328" y="24"/>
                  </a:lnTo>
                  <a:lnTo>
                    <a:pt x="339" y="29"/>
                  </a:lnTo>
                  <a:lnTo>
                    <a:pt x="349" y="36"/>
                  </a:lnTo>
                  <a:lnTo>
                    <a:pt x="358" y="43"/>
                  </a:lnTo>
                  <a:lnTo>
                    <a:pt x="368" y="51"/>
                  </a:lnTo>
                  <a:lnTo>
                    <a:pt x="378" y="59"/>
                  </a:lnTo>
                  <a:lnTo>
                    <a:pt x="387" y="67"/>
                  </a:lnTo>
                  <a:lnTo>
                    <a:pt x="395" y="76"/>
                  </a:lnTo>
                  <a:lnTo>
                    <a:pt x="403" y="86"/>
                  </a:lnTo>
                  <a:lnTo>
                    <a:pt x="411" y="97"/>
                  </a:lnTo>
                  <a:lnTo>
                    <a:pt x="418" y="108"/>
                  </a:lnTo>
                  <a:lnTo>
                    <a:pt x="426" y="118"/>
                  </a:lnTo>
                  <a:lnTo>
                    <a:pt x="432" y="129"/>
                  </a:lnTo>
                  <a:lnTo>
                    <a:pt x="438" y="142"/>
                  </a:lnTo>
                  <a:lnTo>
                    <a:pt x="444" y="154"/>
                  </a:lnTo>
                  <a:lnTo>
                    <a:pt x="449" y="166"/>
                  </a:lnTo>
                  <a:lnTo>
                    <a:pt x="454" y="180"/>
                  </a:lnTo>
                  <a:lnTo>
                    <a:pt x="458" y="193"/>
                  </a:lnTo>
                  <a:lnTo>
                    <a:pt x="461" y="207"/>
                  </a:lnTo>
                  <a:lnTo>
                    <a:pt x="466" y="221"/>
                  </a:lnTo>
                  <a:lnTo>
                    <a:pt x="468" y="235"/>
                  </a:lnTo>
                  <a:lnTo>
                    <a:pt x="470" y="250"/>
                  </a:lnTo>
                  <a:lnTo>
                    <a:pt x="472" y="264"/>
                  </a:lnTo>
                  <a:lnTo>
                    <a:pt x="472" y="279"/>
                  </a:lnTo>
                  <a:lnTo>
                    <a:pt x="473" y="294"/>
                  </a:lnTo>
                  <a:lnTo>
                    <a:pt x="472" y="309"/>
                  </a:lnTo>
                  <a:lnTo>
                    <a:pt x="472" y="323"/>
                  </a:lnTo>
                  <a:lnTo>
                    <a:pt x="470" y="338"/>
                  </a:lnTo>
                  <a:lnTo>
                    <a:pt x="468" y="352"/>
                  </a:lnTo>
                  <a:lnTo>
                    <a:pt x="466" y="367"/>
                  </a:lnTo>
                  <a:lnTo>
                    <a:pt x="461" y="381"/>
                  </a:lnTo>
                  <a:lnTo>
                    <a:pt x="458" y="394"/>
                  </a:lnTo>
                  <a:lnTo>
                    <a:pt x="454" y="408"/>
                  </a:lnTo>
                  <a:lnTo>
                    <a:pt x="449" y="421"/>
                  </a:lnTo>
                  <a:lnTo>
                    <a:pt x="444" y="433"/>
                  </a:lnTo>
                  <a:lnTo>
                    <a:pt x="438" y="446"/>
                  </a:lnTo>
                  <a:lnTo>
                    <a:pt x="432" y="457"/>
                  </a:lnTo>
                  <a:lnTo>
                    <a:pt x="426" y="469"/>
                  </a:lnTo>
                  <a:lnTo>
                    <a:pt x="418" y="480"/>
                  </a:lnTo>
                  <a:lnTo>
                    <a:pt x="411" y="490"/>
                  </a:lnTo>
                  <a:lnTo>
                    <a:pt x="403" y="500"/>
                  </a:lnTo>
                  <a:lnTo>
                    <a:pt x="395" y="511"/>
                  </a:lnTo>
                  <a:lnTo>
                    <a:pt x="387" y="519"/>
                  </a:lnTo>
                  <a:lnTo>
                    <a:pt x="378" y="528"/>
                  </a:lnTo>
                  <a:lnTo>
                    <a:pt x="368" y="537"/>
                  </a:lnTo>
                  <a:lnTo>
                    <a:pt x="358" y="545"/>
                  </a:lnTo>
                  <a:lnTo>
                    <a:pt x="349" y="551"/>
                  </a:lnTo>
                  <a:lnTo>
                    <a:pt x="339" y="557"/>
                  </a:lnTo>
                  <a:lnTo>
                    <a:pt x="328" y="564"/>
                  </a:lnTo>
                  <a:lnTo>
                    <a:pt x="317" y="569"/>
                  </a:lnTo>
                  <a:lnTo>
                    <a:pt x="306" y="574"/>
                  </a:lnTo>
                  <a:lnTo>
                    <a:pt x="295" y="578"/>
                  </a:lnTo>
                  <a:lnTo>
                    <a:pt x="284" y="580"/>
                  </a:lnTo>
                  <a:lnTo>
                    <a:pt x="272" y="584"/>
                  </a:lnTo>
                  <a:lnTo>
                    <a:pt x="260" y="585"/>
                  </a:lnTo>
                  <a:lnTo>
                    <a:pt x="248" y="586"/>
                  </a:lnTo>
                  <a:lnTo>
                    <a:pt x="236" y="586"/>
                  </a:lnTo>
                  <a:lnTo>
                    <a:pt x="223" y="586"/>
                  </a:lnTo>
                  <a:lnTo>
                    <a:pt x="212" y="585"/>
                  </a:lnTo>
                  <a:lnTo>
                    <a:pt x="200" y="584"/>
                  </a:lnTo>
                  <a:lnTo>
                    <a:pt x="189" y="580"/>
                  </a:lnTo>
                  <a:lnTo>
                    <a:pt x="177" y="578"/>
                  </a:lnTo>
                  <a:lnTo>
                    <a:pt x="166" y="574"/>
                  </a:lnTo>
                  <a:lnTo>
                    <a:pt x="155" y="569"/>
                  </a:lnTo>
                  <a:lnTo>
                    <a:pt x="144" y="564"/>
                  </a:lnTo>
                  <a:lnTo>
                    <a:pt x="133" y="557"/>
                  </a:lnTo>
                  <a:lnTo>
                    <a:pt x="123" y="551"/>
                  </a:lnTo>
                  <a:lnTo>
                    <a:pt x="113" y="545"/>
                  </a:lnTo>
                  <a:lnTo>
                    <a:pt x="104" y="537"/>
                  </a:lnTo>
                  <a:lnTo>
                    <a:pt x="95" y="528"/>
                  </a:lnTo>
                  <a:lnTo>
                    <a:pt x="85" y="519"/>
                  </a:lnTo>
                  <a:lnTo>
                    <a:pt x="77" y="511"/>
                  </a:lnTo>
                  <a:lnTo>
                    <a:pt x="69" y="500"/>
                  </a:lnTo>
                  <a:lnTo>
                    <a:pt x="61" y="490"/>
                  </a:lnTo>
                  <a:lnTo>
                    <a:pt x="54" y="480"/>
                  </a:lnTo>
                  <a:lnTo>
                    <a:pt x="47" y="469"/>
                  </a:lnTo>
                  <a:lnTo>
                    <a:pt x="39" y="457"/>
                  </a:lnTo>
                  <a:lnTo>
                    <a:pt x="33" y="446"/>
                  </a:lnTo>
                  <a:lnTo>
                    <a:pt x="28" y="433"/>
                  </a:lnTo>
                  <a:lnTo>
                    <a:pt x="23" y="421"/>
                  </a:lnTo>
                  <a:lnTo>
                    <a:pt x="18" y="408"/>
                  </a:lnTo>
                  <a:lnTo>
                    <a:pt x="14" y="394"/>
                  </a:lnTo>
                  <a:lnTo>
                    <a:pt x="10" y="381"/>
                  </a:lnTo>
                  <a:lnTo>
                    <a:pt x="7" y="367"/>
                  </a:lnTo>
                  <a:lnTo>
                    <a:pt x="5" y="352"/>
                  </a:lnTo>
                  <a:lnTo>
                    <a:pt x="3" y="338"/>
                  </a:lnTo>
                  <a:lnTo>
                    <a:pt x="1" y="323"/>
                  </a:lnTo>
                  <a:lnTo>
                    <a:pt x="0" y="309"/>
                  </a:lnTo>
                  <a:lnTo>
                    <a:pt x="0" y="294"/>
                  </a:lnTo>
                  <a:lnTo>
                    <a:pt x="0" y="279"/>
                  </a:lnTo>
                  <a:lnTo>
                    <a:pt x="1" y="264"/>
                  </a:lnTo>
                  <a:lnTo>
                    <a:pt x="3" y="250"/>
                  </a:lnTo>
                  <a:lnTo>
                    <a:pt x="5" y="235"/>
                  </a:lnTo>
                  <a:lnTo>
                    <a:pt x="7" y="221"/>
                  </a:lnTo>
                  <a:lnTo>
                    <a:pt x="10" y="207"/>
                  </a:lnTo>
                  <a:lnTo>
                    <a:pt x="14" y="193"/>
                  </a:lnTo>
                  <a:lnTo>
                    <a:pt x="18" y="180"/>
                  </a:lnTo>
                  <a:lnTo>
                    <a:pt x="23" y="166"/>
                  </a:lnTo>
                  <a:lnTo>
                    <a:pt x="28" y="154"/>
                  </a:lnTo>
                  <a:lnTo>
                    <a:pt x="33" y="142"/>
                  </a:lnTo>
                  <a:lnTo>
                    <a:pt x="39" y="129"/>
                  </a:lnTo>
                  <a:lnTo>
                    <a:pt x="47" y="118"/>
                  </a:lnTo>
                  <a:lnTo>
                    <a:pt x="54" y="108"/>
                  </a:lnTo>
                  <a:lnTo>
                    <a:pt x="61" y="97"/>
                  </a:lnTo>
                  <a:lnTo>
                    <a:pt x="69" y="86"/>
                  </a:lnTo>
                  <a:lnTo>
                    <a:pt x="77" y="76"/>
                  </a:lnTo>
                  <a:lnTo>
                    <a:pt x="85" y="67"/>
                  </a:lnTo>
                  <a:lnTo>
                    <a:pt x="95" y="59"/>
                  </a:lnTo>
                  <a:lnTo>
                    <a:pt x="104" y="51"/>
                  </a:lnTo>
                  <a:lnTo>
                    <a:pt x="113" y="43"/>
                  </a:lnTo>
                  <a:lnTo>
                    <a:pt x="123" y="36"/>
                  </a:lnTo>
                  <a:lnTo>
                    <a:pt x="133" y="29"/>
                  </a:lnTo>
                  <a:lnTo>
                    <a:pt x="144" y="24"/>
                  </a:lnTo>
                  <a:lnTo>
                    <a:pt x="155" y="18"/>
                  </a:lnTo>
                  <a:lnTo>
                    <a:pt x="166" y="14"/>
                  </a:lnTo>
                  <a:lnTo>
                    <a:pt x="177" y="10"/>
                  </a:lnTo>
                  <a:lnTo>
                    <a:pt x="189" y="7"/>
                  </a:lnTo>
                  <a:lnTo>
                    <a:pt x="200" y="4"/>
                  </a:lnTo>
                  <a:lnTo>
                    <a:pt x="212" y="3"/>
                  </a:lnTo>
                  <a:lnTo>
                    <a:pt x="223" y="2"/>
                  </a:lnTo>
                  <a:lnTo>
                    <a:pt x="236" y="0"/>
                  </a:lnTo>
                  <a:close/>
                </a:path>
              </a:pathLst>
            </a:custGeom>
            <a:solidFill>
              <a:srgbClr val="FFCC2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 name="Freeform 128"/>
            <p:cNvSpPr>
              <a:spLocks noEditPoints="1"/>
            </p:cNvSpPr>
            <p:nvPr/>
          </p:nvSpPr>
          <p:spPr bwMode="auto">
            <a:xfrm>
              <a:off x="6854825" y="2489200"/>
              <a:ext cx="254000" cy="196850"/>
            </a:xfrm>
            <a:custGeom>
              <a:avLst/>
              <a:gdLst>
                <a:gd name="T0" fmla="*/ 2147483647 w 479"/>
                <a:gd name="T1" fmla="*/ 2147483647 h 592"/>
                <a:gd name="T2" fmla="*/ 2147483647 w 479"/>
                <a:gd name="T3" fmla="*/ 2147483647 h 592"/>
                <a:gd name="T4" fmla="*/ 2147483647 w 479"/>
                <a:gd name="T5" fmla="*/ 2147483647 h 592"/>
                <a:gd name="T6" fmla="*/ 2147483647 w 479"/>
                <a:gd name="T7" fmla="*/ 2147483647 h 592"/>
                <a:gd name="T8" fmla="*/ 2147483647 w 479"/>
                <a:gd name="T9" fmla="*/ 2147483647 h 592"/>
                <a:gd name="T10" fmla="*/ 2147483647 w 479"/>
                <a:gd name="T11" fmla="*/ 2147483647 h 592"/>
                <a:gd name="T12" fmla="*/ 2147483647 w 479"/>
                <a:gd name="T13" fmla="*/ 0 h 592"/>
                <a:gd name="T14" fmla="*/ 2147483647 w 479"/>
                <a:gd name="T15" fmla="*/ 2147483647 h 592"/>
                <a:gd name="T16" fmla="*/ 2147483647 w 479"/>
                <a:gd name="T17" fmla="*/ 2147483647 h 592"/>
                <a:gd name="T18" fmla="*/ 2147483647 w 479"/>
                <a:gd name="T19" fmla="*/ 2147483647 h 592"/>
                <a:gd name="T20" fmla="*/ 2147483647 w 479"/>
                <a:gd name="T21" fmla="*/ 2147483647 h 592"/>
                <a:gd name="T22" fmla="*/ 2147483647 w 479"/>
                <a:gd name="T23" fmla="*/ 2147483647 h 592"/>
                <a:gd name="T24" fmla="*/ 2147483647 w 479"/>
                <a:gd name="T25" fmla="*/ 2147483647 h 592"/>
                <a:gd name="T26" fmla="*/ 2147483647 w 479"/>
                <a:gd name="T27" fmla="*/ 2147483647 h 592"/>
                <a:gd name="T28" fmla="*/ 2147483647 w 479"/>
                <a:gd name="T29" fmla="*/ 2147483647 h 592"/>
                <a:gd name="T30" fmla="*/ 2147483647 w 479"/>
                <a:gd name="T31" fmla="*/ 2147483647 h 592"/>
                <a:gd name="T32" fmla="*/ 2147483647 w 479"/>
                <a:gd name="T33" fmla="*/ 2147483647 h 592"/>
                <a:gd name="T34" fmla="*/ 2147483647 w 479"/>
                <a:gd name="T35" fmla="*/ 2147483647 h 592"/>
                <a:gd name="T36" fmla="*/ 2147483647 w 479"/>
                <a:gd name="T37" fmla="*/ 2147483647 h 592"/>
                <a:gd name="T38" fmla="*/ 2147483647 w 479"/>
                <a:gd name="T39" fmla="*/ 2147483647 h 592"/>
                <a:gd name="T40" fmla="*/ 2147483647 w 479"/>
                <a:gd name="T41" fmla="*/ 2147483647 h 592"/>
                <a:gd name="T42" fmla="*/ 2147483647 w 479"/>
                <a:gd name="T43" fmla="*/ 2147483647 h 592"/>
                <a:gd name="T44" fmla="*/ 2147483647 w 479"/>
                <a:gd name="T45" fmla="*/ 2147483647 h 592"/>
                <a:gd name="T46" fmla="*/ 2147483647 w 479"/>
                <a:gd name="T47" fmla="*/ 2147483647 h 592"/>
                <a:gd name="T48" fmla="*/ 2147483647 w 479"/>
                <a:gd name="T49" fmla="*/ 2147483647 h 592"/>
                <a:gd name="T50" fmla="*/ 2147483647 w 479"/>
                <a:gd name="T51" fmla="*/ 2147483647 h 592"/>
                <a:gd name="T52" fmla="*/ 2147483647 w 479"/>
                <a:gd name="T53" fmla="*/ 2147483647 h 592"/>
                <a:gd name="T54" fmla="*/ 2147483647 w 479"/>
                <a:gd name="T55" fmla="*/ 2147483647 h 592"/>
                <a:gd name="T56" fmla="*/ 2147483647 w 479"/>
                <a:gd name="T57" fmla="*/ 2147483647 h 592"/>
                <a:gd name="T58" fmla="*/ 2147483647 w 479"/>
                <a:gd name="T59" fmla="*/ 2147483647 h 592"/>
                <a:gd name="T60" fmla="*/ 2147483647 w 479"/>
                <a:gd name="T61" fmla="*/ 2147483647 h 592"/>
                <a:gd name="T62" fmla="*/ 2147483647 w 479"/>
                <a:gd name="T63" fmla="*/ 2147483647 h 592"/>
                <a:gd name="T64" fmla="*/ 2147483647 w 479"/>
                <a:gd name="T65" fmla="*/ 2147483647 h 592"/>
                <a:gd name="T66" fmla="*/ 2147483647 w 479"/>
                <a:gd name="T67" fmla="*/ 2147483647 h 592"/>
                <a:gd name="T68" fmla="*/ 2147483647 w 479"/>
                <a:gd name="T69" fmla="*/ 2147483647 h 592"/>
                <a:gd name="T70" fmla="*/ 2147483647 w 479"/>
                <a:gd name="T71" fmla="*/ 2147483647 h 592"/>
                <a:gd name="T72" fmla="*/ 2147483647 w 479"/>
                <a:gd name="T73" fmla="*/ 2147483647 h 592"/>
                <a:gd name="T74" fmla="*/ 2147483647 w 479"/>
                <a:gd name="T75" fmla="*/ 2147483647 h 592"/>
                <a:gd name="T76" fmla="*/ 2147483647 w 479"/>
                <a:gd name="T77" fmla="*/ 2147483647 h 592"/>
                <a:gd name="T78" fmla="*/ 2147483647 w 479"/>
                <a:gd name="T79" fmla="*/ 2147483647 h 592"/>
                <a:gd name="T80" fmla="*/ 2147483647 w 479"/>
                <a:gd name="T81" fmla="*/ 2147483647 h 592"/>
                <a:gd name="T82" fmla="*/ 2147483647 w 479"/>
                <a:gd name="T83" fmla="*/ 2147483647 h 592"/>
                <a:gd name="T84" fmla="*/ 2147483647 w 479"/>
                <a:gd name="T85" fmla="*/ 2147483647 h 592"/>
                <a:gd name="T86" fmla="*/ 2147483647 w 479"/>
                <a:gd name="T87" fmla="*/ 2147483647 h 592"/>
                <a:gd name="T88" fmla="*/ 2147483647 w 479"/>
                <a:gd name="T89" fmla="*/ 2147483647 h 592"/>
                <a:gd name="T90" fmla="*/ 2147483647 w 479"/>
                <a:gd name="T91" fmla="*/ 2147483647 h 592"/>
                <a:gd name="T92" fmla="*/ 2147483647 w 479"/>
                <a:gd name="T93" fmla="*/ 2147483647 h 592"/>
                <a:gd name="T94" fmla="*/ 2147483647 w 479"/>
                <a:gd name="T95" fmla="*/ 2147483647 h 592"/>
                <a:gd name="T96" fmla="*/ 0 w 479"/>
                <a:gd name="T97" fmla="*/ 2147483647 h 592"/>
                <a:gd name="T98" fmla="*/ 2147483647 w 479"/>
                <a:gd name="T99" fmla="*/ 2147483647 h 592"/>
                <a:gd name="T100" fmla="*/ 2147483647 w 479"/>
                <a:gd name="T101" fmla="*/ 2147483647 h 592"/>
                <a:gd name="T102" fmla="*/ 2147483647 w 479"/>
                <a:gd name="T103" fmla="*/ 2147483647 h 592"/>
                <a:gd name="T104" fmla="*/ 2147483647 w 479"/>
                <a:gd name="T105" fmla="*/ 2147483647 h 592"/>
                <a:gd name="T106" fmla="*/ 2147483647 w 479"/>
                <a:gd name="T107" fmla="*/ 2147483647 h 592"/>
                <a:gd name="T108" fmla="*/ 2147483647 w 479"/>
                <a:gd name="T109" fmla="*/ 2147483647 h 592"/>
                <a:gd name="T110" fmla="*/ 2147483647 w 479"/>
                <a:gd name="T111" fmla="*/ 2147483647 h 5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592">
                  <a:moveTo>
                    <a:pt x="240" y="0"/>
                  </a:moveTo>
                  <a:lnTo>
                    <a:pt x="252" y="0"/>
                  </a:lnTo>
                  <a:lnTo>
                    <a:pt x="264" y="1"/>
                  </a:lnTo>
                  <a:lnTo>
                    <a:pt x="276" y="2"/>
                  </a:lnTo>
                  <a:lnTo>
                    <a:pt x="289" y="6"/>
                  </a:lnTo>
                  <a:lnTo>
                    <a:pt x="300" y="9"/>
                  </a:lnTo>
                  <a:lnTo>
                    <a:pt x="311" y="12"/>
                  </a:lnTo>
                  <a:lnTo>
                    <a:pt x="322" y="18"/>
                  </a:lnTo>
                  <a:lnTo>
                    <a:pt x="333" y="23"/>
                  </a:lnTo>
                  <a:lnTo>
                    <a:pt x="344" y="29"/>
                  </a:lnTo>
                  <a:lnTo>
                    <a:pt x="354" y="35"/>
                  </a:lnTo>
                  <a:lnTo>
                    <a:pt x="364" y="43"/>
                  </a:lnTo>
                  <a:lnTo>
                    <a:pt x="373" y="50"/>
                  </a:lnTo>
                  <a:lnTo>
                    <a:pt x="383" y="58"/>
                  </a:lnTo>
                  <a:lnTo>
                    <a:pt x="392" y="67"/>
                  </a:lnTo>
                  <a:lnTo>
                    <a:pt x="401" y="77"/>
                  </a:lnTo>
                  <a:lnTo>
                    <a:pt x="409" y="86"/>
                  </a:lnTo>
                  <a:lnTo>
                    <a:pt x="405" y="91"/>
                  </a:lnTo>
                  <a:lnTo>
                    <a:pt x="397" y="81"/>
                  </a:lnTo>
                  <a:lnTo>
                    <a:pt x="389" y="72"/>
                  </a:lnTo>
                  <a:lnTo>
                    <a:pt x="380" y="63"/>
                  </a:lnTo>
                  <a:lnTo>
                    <a:pt x="370" y="56"/>
                  </a:lnTo>
                  <a:lnTo>
                    <a:pt x="361" y="48"/>
                  </a:lnTo>
                  <a:lnTo>
                    <a:pt x="351" y="42"/>
                  </a:lnTo>
                  <a:lnTo>
                    <a:pt x="342" y="35"/>
                  </a:lnTo>
                  <a:lnTo>
                    <a:pt x="331" y="29"/>
                  </a:lnTo>
                  <a:lnTo>
                    <a:pt x="320" y="24"/>
                  </a:lnTo>
                  <a:lnTo>
                    <a:pt x="309" y="19"/>
                  </a:lnTo>
                  <a:lnTo>
                    <a:pt x="299" y="15"/>
                  </a:lnTo>
                  <a:lnTo>
                    <a:pt x="287" y="12"/>
                  </a:lnTo>
                  <a:lnTo>
                    <a:pt x="275" y="10"/>
                  </a:lnTo>
                  <a:lnTo>
                    <a:pt x="264" y="7"/>
                  </a:lnTo>
                  <a:lnTo>
                    <a:pt x="252" y="6"/>
                  </a:lnTo>
                  <a:lnTo>
                    <a:pt x="240" y="6"/>
                  </a:lnTo>
                  <a:lnTo>
                    <a:pt x="240" y="0"/>
                  </a:lnTo>
                  <a:close/>
                  <a:moveTo>
                    <a:pt x="409" y="86"/>
                  </a:moveTo>
                  <a:lnTo>
                    <a:pt x="417" y="96"/>
                  </a:lnTo>
                  <a:lnTo>
                    <a:pt x="425" y="107"/>
                  </a:lnTo>
                  <a:lnTo>
                    <a:pt x="432" y="119"/>
                  </a:lnTo>
                  <a:lnTo>
                    <a:pt x="438" y="130"/>
                  </a:lnTo>
                  <a:lnTo>
                    <a:pt x="445" y="142"/>
                  </a:lnTo>
                  <a:lnTo>
                    <a:pt x="450" y="154"/>
                  </a:lnTo>
                  <a:lnTo>
                    <a:pt x="455" y="167"/>
                  </a:lnTo>
                  <a:lnTo>
                    <a:pt x="460" y="181"/>
                  </a:lnTo>
                  <a:lnTo>
                    <a:pt x="464" y="194"/>
                  </a:lnTo>
                  <a:lnTo>
                    <a:pt x="468" y="207"/>
                  </a:lnTo>
                  <a:lnTo>
                    <a:pt x="472" y="221"/>
                  </a:lnTo>
                  <a:lnTo>
                    <a:pt x="475" y="237"/>
                  </a:lnTo>
                  <a:lnTo>
                    <a:pt x="477" y="250"/>
                  </a:lnTo>
                  <a:lnTo>
                    <a:pt x="478" y="266"/>
                  </a:lnTo>
                  <a:lnTo>
                    <a:pt x="479" y="281"/>
                  </a:lnTo>
                  <a:lnTo>
                    <a:pt x="479" y="296"/>
                  </a:lnTo>
                  <a:lnTo>
                    <a:pt x="474" y="296"/>
                  </a:lnTo>
                  <a:lnTo>
                    <a:pt x="474" y="281"/>
                  </a:lnTo>
                  <a:lnTo>
                    <a:pt x="473" y="266"/>
                  </a:lnTo>
                  <a:lnTo>
                    <a:pt x="472" y="252"/>
                  </a:lnTo>
                  <a:lnTo>
                    <a:pt x="470" y="238"/>
                  </a:lnTo>
                  <a:lnTo>
                    <a:pt x="466" y="224"/>
                  </a:lnTo>
                  <a:lnTo>
                    <a:pt x="463" y="210"/>
                  </a:lnTo>
                  <a:lnTo>
                    <a:pt x="459" y="196"/>
                  </a:lnTo>
                  <a:lnTo>
                    <a:pt x="455" y="183"/>
                  </a:lnTo>
                  <a:lnTo>
                    <a:pt x="451" y="171"/>
                  </a:lnTo>
                  <a:lnTo>
                    <a:pt x="446" y="158"/>
                  </a:lnTo>
                  <a:lnTo>
                    <a:pt x="440" y="145"/>
                  </a:lnTo>
                  <a:lnTo>
                    <a:pt x="434" y="134"/>
                  </a:lnTo>
                  <a:lnTo>
                    <a:pt x="428" y="123"/>
                  </a:lnTo>
                  <a:lnTo>
                    <a:pt x="420" y="111"/>
                  </a:lnTo>
                  <a:lnTo>
                    <a:pt x="413" y="101"/>
                  </a:lnTo>
                  <a:lnTo>
                    <a:pt x="405" y="91"/>
                  </a:lnTo>
                  <a:lnTo>
                    <a:pt x="409" y="86"/>
                  </a:lnTo>
                  <a:close/>
                  <a:moveTo>
                    <a:pt x="479" y="296"/>
                  </a:moveTo>
                  <a:lnTo>
                    <a:pt x="479" y="311"/>
                  </a:lnTo>
                  <a:lnTo>
                    <a:pt x="478" y="326"/>
                  </a:lnTo>
                  <a:lnTo>
                    <a:pt x="477" y="340"/>
                  </a:lnTo>
                  <a:lnTo>
                    <a:pt x="475" y="356"/>
                  </a:lnTo>
                  <a:lnTo>
                    <a:pt x="472" y="369"/>
                  </a:lnTo>
                  <a:lnTo>
                    <a:pt x="468" y="383"/>
                  </a:lnTo>
                  <a:lnTo>
                    <a:pt x="464" y="397"/>
                  </a:lnTo>
                  <a:lnTo>
                    <a:pt x="460" y="411"/>
                  </a:lnTo>
                  <a:lnTo>
                    <a:pt x="455" y="424"/>
                  </a:lnTo>
                  <a:lnTo>
                    <a:pt x="450" y="437"/>
                  </a:lnTo>
                  <a:lnTo>
                    <a:pt x="445" y="449"/>
                  </a:lnTo>
                  <a:lnTo>
                    <a:pt x="438" y="462"/>
                  </a:lnTo>
                  <a:lnTo>
                    <a:pt x="432" y="473"/>
                  </a:lnTo>
                  <a:lnTo>
                    <a:pt x="425" y="485"/>
                  </a:lnTo>
                  <a:lnTo>
                    <a:pt x="417" y="495"/>
                  </a:lnTo>
                  <a:lnTo>
                    <a:pt x="409" y="505"/>
                  </a:lnTo>
                  <a:lnTo>
                    <a:pt x="405" y="501"/>
                  </a:lnTo>
                  <a:lnTo>
                    <a:pt x="413" y="491"/>
                  </a:lnTo>
                  <a:lnTo>
                    <a:pt x="420" y="480"/>
                  </a:lnTo>
                  <a:lnTo>
                    <a:pt x="428" y="469"/>
                  </a:lnTo>
                  <a:lnTo>
                    <a:pt x="434" y="458"/>
                  </a:lnTo>
                  <a:lnTo>
                    <a:pt x="440" y="445"/>
                  </a:lnTo>
                  <a:lnTo>
                    <a:pt x="446" y="434"/>
                  </a:lnTo>
                  <a:lnTo>
                    <a:pt x="451" y="421"/>
                  </a:lnTo>
                  <a:lnTo>
                    <a:pt x="455" y="409"/>
                  </a:lnTo>
                  <a:lnTo>
                    <a:pt x="459" y="395"/>
                  </a:lnTo>
                  <a:lnTo>
                    <a:pt x="463" y="382"/>
                  </a:lnTo>
                  <a:lnTo>
                    <a:pt x="466" y="368"/>
                  </a:lnTo>
                  <a:lnTo>
                    <a:pt x="470" y="354"/>
                  </a:lnTo>
                  <a:lnTo>
                    <a:pt x="472" y="340"/>
                  </a:lnTo>
                  <a:lnTo>
                    <a:pt x="473" y="325"/>
                  </a:lnTo>
                  <a:lnTo>
                    <a:pt x="474" y="311"/>
                  </a:lnTo>
                  <a:lnTo>
                    <a:pt x="474" y="296"/>
                  </a:lnTo>
                  <a:lnTo>
                    <a:pt x="479" y="296"/>
                  </a:lnTo>
                  <a:close/>
                  <a:moveTo>
                    <a:pt x="409" y="505"/>
                  </a:moveTo>
                  <a:lnTo>
                    <a:pt x="401" y="515"/>
                  </a:lnTo>
                  <a:lnTo>
                    <a:pt x="392" y="524"/>
                  </a:lnTo>
                  <a:lnTo>
                    <a:pt x="383" y="533"/>
                  </a:lnTo>
                  <a:lnTo>
                    <a:pt x="373" y="542"/>
                  </a:lnTo>
                  <a:lnTo>
                    <a:pt x="364" y="549"/>
                  </a:lnTo>
                  <a:lnTo>
                    <a:pt x="354" y="557"/>
                  </a:lnTo>
                  <a:lnTo>
                    <a:pt x="344" y="563"/>
                  </a:lnTo>
                  <a:lnTo>
                    <a:pt x="333" y="568"/>
                  </a:lnTo>
                  <a:lnTo>
                    <a:pt x="322" y="575"/>
                  </a:lnTo>
                  <a:lnTo>
                    <a:pt x="311" y="578"/>
                  </a:lnTo>
                  <a:lnTo>
                    <a:pt x="300" y="582"/>
                  </a:lnTo>
                  <a:lnTo>
                    <a:pt x="289" y="586"/>
                  </a:lnTo>
                  <a:lnTo>
                    <a:pt x="276" y="588"/>
                  </a:lnTo>
                  <a:lnTo>
                    <a:pt x="264" y="591"/>
                  </a:lnTo>
                  <a:lnTo>
                    <a:pt x="252" y="591"/>
                  </a:lnTo>
                  <a:lnTo>
                    <a:pt x="240" y="592"/>
                  </a:lnTo>
                  <a:lnTo>
                    <a:pt x="240" y="586"/>
                  </a:lnTo>
                  <a:lnTo>
                    <a:pt x="252" y="585"/>
                  </a:lnTo>
                  <a:lnTo>
                    <a:pt x="264" y="583"/>
                  </a:lnTo>
                  <a:lnTo>
                    <a:pt x="275" y="582"/>
                  </a:lnTo>
                  <a:lnTo>
                    <a:pt x="287" y="580"/>
                  </a:lnTo>
                  <a:lnTo>
                    <a:pt x="299" y="576"/>
                  </a:lnTo>
                  <a:lnTo>
                    <a:pt x="309" y="572"/>
                  </a:lnTo>
                  <a:lnTo>
                    <a:pt x="320" y="568"/>
                  </a:lnTo>
                  <a:lnTo>
                    <a:pt x="331" y="563"/>
                  </a:lnTo>
                  <a:lnTo>
                    <a:pt x="342" y="557"/>
                  </a:lnTo>
                  <a:lnTo>
                    <a:pt x="351" y="551"/>
                  </a:lnTo>
                  <a:lnTo>
                    <a:pt x="361" y="543"/>
                  </a:lnTo>
                  <a:lnTo>
                    <a:pt x="370" y="537"/>
                  </a:lnTo>
                  <a:lnTo>
                    <a:pt x="380" y="528"/>
                  </a:lnTo>
                  <a:lnTo>
                    <a:pt x="389" y="519"/>
                  </a:lnTo>
                  <a:lnTo>
                    <a:pt x="397" y="510"/>
                  </a:lnTo>
                  <a:lnTo>
                    <a:pt x="405" y="501"/>
                  </a:lnTo>
                  <a:lnTo>
                    <a:pt x="409" y="505"/>
                  </a:lnTo>
                  <a:close/>
                  <a:moveTo>
                    <a:pt x="240" y="592"/>
                  </a:moveTo>
                  <a:lnTo>
                    <a:pt x="227" y="591"/>
                  </a:lnTo>
                  <a:lnTo>
                    <a:pt x="215" y="591"/>
                  </a:lnTo>
                  <a:lnTo>
                    <a:pt x="204" y="588"/>
                  </a:lnTo>
                  <a:lnTo>
                    <a:pt x="192" y="586"/>
                  </a:lnTo>
                  <a:lnTo>
                    <a:pt x="180" y="582"/>
                  </a:lnTo>
                  <a:lnTo>
                    <a:pt x="169" y="578"/>
                  </a:lnTo>
                  <a:lnTo>
                    <a:pt x="158" y="575"/>
                  </a:lnTo>
                  <a:lnTo>
                    <a:pt x="147" y="568"/>
                  </a:lnTo>
                  <a:lnTo>
                    <a:pt x="136" y="563"/>
                  </a:lnTo>
                  <a:lnTo>
                    <a:pt x="126" y="557"/>
                  </a:lnTo>
                  <a:lnTo>
                    <a:pt x="116" y="549"/>
                  </a:lnTo>
                  <a:lnTo>
                    <a:pt x="107" y="542"/>
                  </a:lnTo>
                  <a:lnTo>
                    <a:pt x="97" y="533"/>
                  </a:lnTo>
                  <a:lnTo>
                    <a:pt x="88" y="524"/>
                  </a:lnTo>
                  <a:lnTo>
                    <a:pt x="79" y="515"/>
                  </a:lnTo>
                  <a:lnTo>
                    <a:pt x="71" y="505"/>
                  </a:lnTo>
                  <a:lnTo>
                    <a:pt x="75" y="501"/>
                  </a:lnTo>
                  <a:lnTo>
                    <a:pt x="83" y="510"/>
                  </a:lnTo>
                  <a:lnTo>
                    <a:pt x="91" y="519"/>
                  </a:lnTo>
                  <a:lnTo>
                    <a:pt x="100" y="528"/>
                  </a:lnTo>
                  <a:lnTo>
                    <a:pt x="109" y="537"/>
                  </a:lnTo>
                  <a:lnTo>
                    <a:pt x="119" y="543"/>
                  </a:lnTo>
                  <a:lnTo>
                    <a:pt x="128" y="551"/>
                  </a:lnTo>
                  <a:lnTo>
                    <a:pt x="138" y="557"/>
                  </a:lnTo>
                  <a:lnTo>
                    <a:pt x="149" y="563"/>
                  </a:lnTo>
                  <a:lnTo>
                    <a:pt x="160" y="568"/>
                  </a:lnTo>
                  <a:lnTo>
                    <a:pt x="170" y="572"/>
                  </a:lnTo>
                  <a:lnTo>
                    <a:pt x="181" y="576"/>
                  </a:lnTo>
                  <a:lnTo>
                    <a:pt x="193" y="580"/>
                  </a:lnTo>
                  <a:lnTo>
                    <a:pt x="205" y="582"/>
                  </a:lnTo>
                  <a:lnTo>
                    <a:pt x="216" y="583"/>
                  </a:lnTo>
                  <a:lnTo>
                    <a:pt x="228" y="585"/>
                  </a:lnTo>
                  <a:lnTo>
                    <a:pt x="240" y="586"/>
                  </a:lnTo>
                  <a:lnTo>
                    <a:pt x="240" y="592"/>
                  </a:lnTo>
                  <a:close/>
                  <a:moveTo>
                    <a:pt x="71" y="505"/>
                  </a:moveTo>
                  <a:lnTo>
                    <a:pt x="63" y="495"/>
                  </a:lnTo>
                  <a:lnTo>
                    <a:pt x="56" y="485"/>
                  </a:lnTo>
                  <a:lnTo>
                    <a:pt x="48" y="473"/>
                  </a:lnTo>
                  <a:lnTo>
                    <a:pt x="41" y="462"/>
                  </a:lnTo>
                  <a:lnTo>
                    <a:pt x="35" y="449"/>
                  </a:lnTo>
                  <a:lnTo>
                    <a:pt x="30" y="437"/>
                  </a:lnTo>
                  <a:lnTo>
                    <a:pt x="24" y="424"/>
                  </a:lnTo>
                  <a:lnTo>
                    <a:pt x="20" y="411"/>
                  </a:lnTo>
                  <a:lnTo>
                    <a:pt x="16" y="397"/>
                  </a:lnTo>
                  <a:lnTo>
                    <a:pt x="12" y="383"/>
                  </a:lnTo>
                  <a:lnTo>
                    <a:pt x="9" y="369"/>
                  </a:lnTo>
                  <a:lnTo>
                    <a:pt x="6" y="356"/>
                  </a:lnTo>
                  <a:lnTo>
                    <a:pt x="4" y="340"/>
                  </a:lnTo>
                  <a:lnTo>
                    <a:pt x="3" y="326"/>
                  </a:lnTo>
                  <a:lnTo>
                    <a:pt x="1" y="311"/>
                  </a:lnTo>
                  <a:lnTo>
                    <a:pt x="0" y="296"/>
                  </a:lnTo>
                  <a:lnTo>
                    <a:pt x="7" y="296"/>
                  </a:lnTo>
                  <a:lnTo>
                    <a:pt x="7" y="311"/>
                  </a:lnTo>
                  <a:lnTo>
                    <a:pt x="8" y="325"/>
                  </a:lnTo>
                  <a:lnTo>
                    <a:pt x="9" y="340"/>
                  </a:lnTo>
                  <a:lnTo>
                    <a:pt x="11" y="354"/>
                  </a:lnTo>
                  <a:lnTo>
                    <a:pt x="14" y="368"/>
                  </a:lnTo>
                  <a:lnTo>
                    <a:pt x="17" y="382"/>
                  </a:lnTo>
                  <a:lnTo>
                    <a:pt x="20" y="395"/>
                  </a:lnTo>
                  <a:lnTo>
                    <a:pt x="25" y="409"/>
                  </a:lnTo>
                  <a:lnTo>
                    <a:pt x="29" y="421"/>
                  </a:lnTo>
                  <a:lnTo>
                    <a:pt x="34" y="434"/>
                  </a:lnTo>
                  <a:lnTo>
                    <a:pt x="40" y="445"/>
                  </a:lnTo>
                  <a:lnTo>
                    <a:pt x="46" y="458"/>
                  </a:lnTo>
                  <a:lnTo>
                    <a:pt x="53" y="469"/>
                  </a:lnTo>
                  <a:lnTo>
                    <a:pt x="60" y="480"/>
                  </a:lnTo>
                  <a:lnTo>
                    <a:pt x="67" y="491"/>
                  </a:lnTo>
                  <a:lnTo>
                    <a:pt x="75" y="501"/>
                  </a:lnTo>
                  <a:lnTo>
                    <a:pt x="71" y="505"/>
                  </a:lnTo>
                  <a:close/>
                  <a:moveTo>
                    <a:pt x="0" y="296"/>
                  </a:moveTo>
                  <a:lnTo>
                    <a:pt x="1" y="281"/>
                  </a:lnTo>
                  <a:lnTo>
                    <a:pt x="3" y="266"/>
                  </a:lnTo>
                  <a:lnTo>
                    <a:pt x="4" y="250"/>
                  </a:lnTo>
                  <a:lnTo>
                    <a:pt x="6" y="237"/>
                  </a:lnTo>
                  <a:lnTo>
                    <a:pt x="9" y="221"/>
                  </a:lnTo>
                  <a:lnTo>
                    <a:pt x="12" y="207"/>
                  </a:lnTo>
                  <a:lnTo>
                    <a:pt x="16" y="194"/>
                  </a:lnTo>
                  <a:lnTo>
                    <a:pt x="20" y="181"/>
                  </a:lnTo>
                  <a:lnTo>
                    <a:pt x="24" y="167"/>
                  </a:lnTo>
                  <a:lnTo>
                    <a:pt x="30" y="154"/>
                  </a:lnTo>
                  <a:lnTo>
                    <a:pt x="35" y="142"/>
                  </a:lnTo>
                  <a:lnTo>
                    <a:pt x="41" y="130"/>
                  </a:lnTo>
                  <a:lnTo>
                    <a:pt x="48" y="119"/>
                  </a:lnTo>
                  <a:lnTo>
                    <a:pt x="56" y="107"/>
                  </a:lnTo>
                  <a:lnTo>
                    <a:pt x="63" y="96"/>
                  </a:lnTo>
                  <a:lnTo>
                    <a:pt x="71" y="86"/>
                  </a:lnTo>
                  <a:lnTo>
                    <a:pt x="75" y="91"/>
                  </a:lnTo>
                  <a:lnTo>
                    <a:pt x="67" y="101"/>
                  </a:lnTo>
                  <a:lnTo>
                    <a:pt x="60" y="111"/>
                  </a:lnTo>
                  <a:lnTo>
                    <a:pt x="53" y="123"/>
                  </a:lnTo>
                  <a:lnTo>
                    <a:pt x="46" y="134"/>
                  </a:lnTo>
                  <a:lnTo>
                    <a:pt x="40" y="145"/>
                  </a:lnTo>
                  <a:lnTo>
                    <a:pt x="34" y="158"/>
                  </a:lnTo>
                  <a:lnTo>
                    <a:pt x="29" y="171"/>
                  </a:lnTo>
                  <a:lnTo>
                    <a:pt x="25" y="183"/>
                  </a:lnTo>
                  <a:lnTo>
                    <a:pt x="20" y="196"/>
                  </a:lnTo>
                  <a:lnTo>
                    <a:pt x="17" y="210"/>
                  </a:lnTo>
                  <a:lnTo>
                    <a:pt x="14" y="224"/>
                  </a:lnTo>
                  <a:lnTo>
                    <a:pt x="11" y="238"/>
                  </a:lnTo>
                  <a:lnTo>
                    <a:pt x="9" y="252"/>
                  </a:lnTo>
                  <a:lnTo>
                    <a:pt x="8" y="266"/>
                  </a:lnTo>
                  <a:lnTo>
                    <a:pt x="7" y="281"/>
                  </a:lnTo>
                  <a:lnTo>
                    <a:pt x="7" y="296"/>
                  </a:lnTo>
                  <a:lnTo>
                    <a:pt x="0" y="296"/>
                  </a:lnTo>
                  <a:close/>
                  <a:moveTo>
                    <a:pt x="71" y="86"/>
                  </a:moveTo>
                  <a:lnTo>
                    <a:pt x="79" y="77"/>
                  </a:lnTo>
                  <a:lnTo>
                    <a:pt x="88" y="67"/>
                  </a:lnTo>
                  <a:lnTo>
                    <a:pt x="97" y="58"/>
                  </a:lnTo>
                  <a:lnTo>
                    <a:pt x="107" y="50"/>
                  </a:lnTo>
                  <a:lnTo>
                    <a:pt x="116" y="43"/>
                  </a:lnTo>
                  <a:lnTo>
                    <a:pt x="126" y="35"/>
                  </a:lnTo>
                  <a:lnTo>
                    <a:pt x="136" y="29"/>
                  </a:lnTo>
                  <a:lnTo>
                    <a:pt x="147" y="23"/>
                  </a:lnTo>
                  <a:lnTo>
                    <a:pt x="158" y="18"/>
                  </a:lnTo>
                  <a:lnTo>
                    <a:pt x="169" y="12"/>
                  </a:lnTo>
                  <a:lnTo>
                    <a:pt x="180" y="9"/>
                  </a:lnTo>
                  <a:lnTo>
                    <a:pt x="192" y="6"/>
                  </a:lnTo>
                  <a:lnTo>
                    <a:pt x="204" y="2"/>
                  </a:lnTo>
                  <a:lnTo>
                    <a:pt x="215" y="1"/>
                  </a:lnTo>
                  <a:lnTo>
                    <a:pt x="227" y="0"/>
                  </a:lnTo>
                  <a:lnTo>
                    <a:pt x="240" y="0"/>
                  </a:lnTo>
                  <a:lnTo>
                    <a:pt x="240" y="6"/>
                  </a:lnTo>
                  <a:lnTo>
                    <a:pt x="228" y="6"/>
                  </a:lnTo>
                  <a:lnTo>
                    <a:pt x="216" y="7"/>
                  </a:lnTo>
                  <a:lnTo>
                    <a:pt x="205" y="10"/>
                  </a:lnTo>
                  <a:lnTo>
                    <a:pt x="193" y="12"/>
                  </a:lnTo>
                  <a:lnTo>
                    <a:pt x="181" y="15"/>
                  </a:lnTo>
                  <a:lnTo>
                    <a:pt x="170" y="19"/>
                  </a:lnTo>
                  <a:lnTo>
                    <a:pt x="160" y="24"/>
                  </a:lnTo>
                  <a:lnTo>
                    <a:pt x="149" y="29"/>
                  </a:lnTo>
                  <a:lnTo>
                    <a:pt x="138" y="35"/>
                  </a:lnTo>
                  <a:lnTo>
                    <a:pt x="128" y="42"/>
                  </a:lnTo>
                  <a:lnTo>
                    <a:pt x="119" y="48"/>
                  </a:lnTo>
                  <a:lnTo>
                    <a:pt x="109" y="56"/>
                  </a:lnTo>
                  <a:lnTo>
                    <a:pt x="100" y="63"/>
                  </a:lnTo>
                  <a:lnTo>
                    <a:pt x="91" y="72"/>
                  </a:lnTo>
                  <a:lnTo>
                    <a:pt x="83" y="81"/>
                  </a:lnTo>
                  <a:lnTo>
                    <a:pt x="75" y="91"/>
                  </a:lnTo>
                  <a:lnTo>
                    <a:pt x="71" y="86"/>
                  </a:lnTo>
                  <a:close/>
                </a:path>
              </a:pathLst>
            </a:custGeom>
            <a:solidFill>
              <a:srgbClr val="37343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0" name="Freeform 129"/>
            <p:cNvSpPr/>
            <p:nvPr/>
          </p:nvSpPr>
          <p:spPr bwMode="auto">
            <a:xfrm>
              <a:off x="6858000" y="2170113"/>
              <a:ext cx="249238" cy="193675"/>
            </a:xfrm>
            <a:custGeom>
              <a:avLst/>
              <a:gdLst>
                <a:gd name="T0" fmla="*/ 2147483647 w 473"/>
                <a:gd name="T1" fmla="*/ 2147483647 h 586"/>
                <a:gd name="T2" fmla="*/ 2147483647 w 473"/>
                <a:gd name="T3" fmla="*/ 2147483647 h 586"/>
                <a:gd name="T4" fmla="*/ 2147483647 w 473"/>
                <a:gd name="T5" fmla="*/ 2147483647 h 586"/>
                <a:gd name="T6" fmla="*/ 2147483647 w 473"/>
                <a:gd name="T7" fmla="*/ 2147483647 h 586"/>
                <a:gd name="T8" fmla="*/ 2147483647 w 473"/>
                <a:gd name="T9" fmla="*/ 2147483647 h 586"/>
                <a:gd name="T10" fmla="*/ 2147483647 w 473"/>
                <a:gd name="T11" fmla="*/ 2147483647 h 586"/>
                <a:gd name="T12" fmla="*/ 2147483647 w 473"/>
                <a:gd name="T13" fmla="*/ 2147483647 h 586"/>
                <a:gd name="T14" fmla="*/ 2147483647 w 473"/>
                <a:gd name="T15" fmla="*/ 2147483647 h 586"/>
                <a:gd name="T16" fmla="*/ 2147483647 w 473"/>
                <a:gd name="T17" fmla="*/ 2147483647 h 586"/>
                <a:gd name="T18" fmla="*/ 2147483647 w 473"/>
                <a:gd name="T19" fmla="*/ 2147483647 h 586"/>
                <a:gd name="T20" fmla="*/ 2147483647 w 473"/>
                <a:gd name="T21" fmla="*/ 2147483647 h 586"/>
                <a:gd name="T22" fmla="*/ 2147483647 w 473"/>
                <a:gd name="T23" fmla="*/ 2147483647 h 586"/>
                <a:gd name="T24" fmla="*/ 2147483647 w 473"/>
                <a:gd name="T25" fmla="*/ 2147483647 h 586"/>
                <a:gd name="T26" fmla="*/ 2147483647 w 473"/>
                <a:gd name="T27" fmla="*/ 2147483647 h 586"/>
                <a:gd name="T28" fmla="*/ 2147483647 w 473"/>
                <a:gd name="T29" fmla="*/ 2147483647 h 586"/>
                <a:gd name="T30" fmla="*/ 2147483647 w 473"/>
                <a:gd name="T31" fmla="*/ 2147483647 h 586"/>
                <a:gd name="T32" fmla="*/ 2147483647 w 473"/>
                <a:gd name="T33" fmla="*/ 2147483647 h 586"/>
                <a:gd name="T34" fmla="*/ 2147483647 w 473"/>
                <a:gd name="T35" fmla="*/ 2147483647 h 586"/>
                <a:gd name="T36" fmla="*/ 2147483647 w 473"/>
                <a:gd name="T37" fmla="*/ 2147483647 h 586"/>
                <a:gd name="T38" fmla="*/ 2147483647 w 473"/>
                <a:gd name="T39" fmla="*/ 2147483647 h 586"/>
                <a:gd name="T40" fmla="*/ 2147483647 w 473"/>
                <a:gd name="T41" fmla="*/ 2147483647 h 586"/>
                <a:gd name="T42" fmla="*/ 2147483647 w 473"/>
                <a:gd name="T43" fmla="*/ 2147483647 h 586"/>
                <a:gd name="T44" fmla="*/ 2147483647 w 473"/>
                <a:gd name="T45" fmla="*/ 2147483647 h 586"/>
                <a:gd name="T46" fmla="*/ 2147483647 w 473"/>
                <a:gd name="T47" fmla="*/ 2147483647 h 586"/>
                <a:gd name="T48" fmla="*/ 2147483647 w 473"/>
                <a:gd name="T49" fmla="*/ 2147483647 h 586"/>
                <a:gd name="T50" fmla="*/ 2147483647 w 473"/>
                <a:gd name="T51" fmla="*/ 2147483647 h 586"/>
                <a:gd name="T52" fmla="*/ 2147483647 w 473"/>
                <a:gd name="T53" fmla="*/ 2147483647 h 586"/>
                <a:gd name="T54" fmla="*/ 2147483647 w 473"/>
                <a:gd name="T55" fmla="*/ 2147483647 h 586"/>
                <a:gd name="T56" fmla="*/ 2147483647 w 473"/>
                <a:gd name="T57" fmla="*/ 2147483647 h 586"/>
                <a:gd name="T58" fmla="*/ 2147483647 w 473"/>
                <a:gd name="T59" fmla="*/ 2147483647 h 586"/>
                <a:gd name="T60" fmla="*/ 2147483647 w 473"/>
                <a:gd name="T61" fmla="*/ 2147483647 h 586"/>
                <a:gd name="T62" fmla="*/ 0 w 473"/>
                <a:gd name="T63" fmla="*/ 2147483647 h 586"/>
                <a:gd name="T64" fmla="*/ 2147483647 w 473"/>
                <a:gd name="T65" fmla="*/ 2147483647 h 586"/>
                <a:gd name="T66" fmla="*/ 2147483647 w 473"/>
                <a:gd name="T67" fmla="*/ 2147483647 h 586"/>
                <a:gd name="T68" fmla="*/ 2147483647 w 473"/>
                <a:gd name="T69" fmla="*/ 2147483647 h 586"/>
                <a:gd name="T70" fmla="*/ 2147483647 w 473"/>
                <a:gd name="T71" fmla="*/ 2147483647 h 586"/>
                <a:gd name="T72" fmla="*/ 2147483647 w 473"/>
                <a:gd name="T73" fmla="*/ 2147483647 h 586"/>
                <a:gd name="T74" fmla="*/ 2147483647 w 473"/>
                <a:gd name="T75" fmla="*/ 2147483647 h 586"/>
                <a:gd name="T76" fmla="*/ 2147483647 w 473"/>
                <a:gd name="T77" fmla="*/ 2147483647 h 586"/>
                <a:gd name="T78" fmla="*/ 2147483647 w 473"/>
                <a:gd name="T79" fmla="*/ 2147483647 h 586"/>
                <a:gd name="T80" fmla="*/ 2147483647 w 473"/>
                <a:gd name="T81" fmla="*/ 2147483647 h 586"/>
                <a:gd name="T82" fmla="*/ 2147483647 w 473"/>
                <a:gd name="T83" fmla="*/ 2147483647 h 586"/>
                <a:gd name="T84" fmla="*/ 2147483647 w 473"/>
                <a:gd name="T85" fmla="*/ 0 h 5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73" h="586">
                  <a:moveTo>
                    <a:pt x="236" y="0"/>
                  </a:moveTo>
                  <a:lnTo>
                    <a:pt x="248" y="0"/>
                  </a:lnTo>
                  <a:lnTo>
                    <a:pt x="260" y="1"/>
                  </a:lnTo>
                  <a:lnTo>
                    <a:pt x="272" y="2"/>
                  </a:lnTo>
                  <a:lnTo>
                    <a:pt x="284" y="6"/>
                  </a:lnTo>
                  <a:lnTo>
                    <a:pt x="295" y="9"/>
                  </a:lnTo>
                  <a:lnTo>
                    <a:pt x="306" y="12"/>
                  </a:lnTo>
                  <a:lnTo>
                    <a:pt x="317" y="17"/>
                  </a:lnTo>
                  <a:lnTo>
                    <a:pt x="328" y="22"/>
                  </a:lnTo>
                  <a:lnTo>
                    <a:pt x="339" y="29"/>
                  </a:lnTo>
                  <a:lnTo>
                    <a:pt x="349" y="35"/>
                  </a:lnTo>
                  <a:lnTo>
                    <a:pt x="358" y="41"/>
                  </a:lnTo>
                  <a:lnTo>
                    <a:pt x="368" y="49"/>
                  </a:lnTo>
                  <a:lnTo>
                    <a:pt x="378" y="58"/>
                  </a:lnTo>
                  <a:lnTo>
                    <a:pt x="387" y="67"/>
                  </a:lnTo>
                  <a:lnTo>
                    <a:pt x="395" y="76"/>
                  </a:lnTo>
                  <a:lnTo>
                    <a:pt x="403" y="86"/>
                  </a:lnTo>
                  <a:lnTo>
                    <a:pt x="411" y="96"/>
                  </a:lnTo>
                  <a:lnTo>
                    <a:pt x="418" y="106"/>
                  </a:lnTo>
                  <a:lnTo>
                    <a:pt x="426" y="117"/>
                  </a:lnTo>
                  <a:lnTo>
                    <a:pt x="432" y="129"/>
                  </a:lnTo>
                  <a:lnTo>
                    <a:pt x="438" y="140"/>
                  </a:lnTo>
                  <a:lnTo>
                    <a:pt x="444" y="153"/>
                  </a:lnTo>
                  <a:lnTo>
                    <a:pt x="449" y="165"/>
                  </a:lnTo>
                  <a:lnTo>
                    <a:pt x="454" y="178"/>
                  </a:lnTo>
                  <a:lnTo>
                    <a:pt x="458" y="192"/>
                  </a:lnTo>
                  <a:lnTo>
                    <a:pt x="461" y="205"/>
                  </a:lnTo>
                  <a:lnTo>
                    <a:pt x="466" y="219"/>
                  </a:lnTo>
                  <a:lnTo>
                    <a:pt x="468" y="234"/>
                  </a:lnTo>
                  <a:lnTo>
                    <a:pt x="470" y="248"/>
                  </a:lnTo>
                  <a:lnTo>
                    <a:pt x="472" y="263"/>
                  </a:lnTo>
                  <a:lnTo>
                    <a:pt x="472" y="277"/>
                  </a:lnTo>
                  <a:lnTo>
                    <a:pt x="473" y="292"/>
                  </a:lnTo>
                  <a:lnTo>
                    <a:pt x="472" y="307"/>
                  </a:lnTo>
                  <a:lnTo>
                    <a:pt x="472" y="322"/>
                  </a:lnTo>
                  <a:lnTo>
                    <a:pt x="470" y="336"/>
                  </a:lnTo>
                  <a:lnTo>
                    <a:pt x="468" y="352"/>
                  </a:lnTo>
                  <a:lnTo>
                    <a:pt x="466" y="366"/>
                  </a:lnTo>
                  <a:lnTo>
                    <a:pt x="461" y="379"/>
                  </a:lnTo>
                  <a:lnTo>
                    <a:pt x="458" y="393"/>
                  </a:lnTo>
                  <a:lnTo>
                    <a:pt x="454" y="406"/>
                  </a:lnTo>
                  <a:lnTo>
                    <a:pt x="449" y="420"/>
                  </a:lnTo>
                  <a:lnTo>
                    <a:pt x="444" y="433"/>
                  </a:lnTo>
                  <a:lnTo>
                    <a:pt x="438" y="444"/>
                  </a:lnTo>
                  <a:lnTo>
                    <a:pt x="432" y="457"/>
                  </a:lnTo>
                  <a:lnTo>
                    <a:pt x="426" y="468"/>
                  </a:lnTo>
                  <a:lnTo>
                    <a:pt x="418" y="478"/>
                  </a:lnTo>
                  <a:lnTo>
                    <a:pt x="411" y="490"/>
                  </a:lnTo>
                  <a:lnTo>
                    <a:pt x="403" y="500"/>
                  </a:lnTo>
                  <a:lnTo>
                    <a:pt x="395" y="510"/>
                  </a:lnTo>
                  <a:lnTo>
                    <a:pt x="387" y="519"/>
                  </a:lnTo>
                  <a:lnTo>
                    <a:pt x="378" y="528"/>
                  </a:lnTo>
                  <a:lnTo>
                    <a:pt x="368" y="535"/>
                  </a:lnTo>
                  <a:lnTo>
                    <a:pt x="358" y="543"/>
                  </a:lnTo>
                  <a:lnTo>
                    <a:pt x="349" y="550"/>
                  </a:lnTo>
                  <a:lnTo>
                    <a:pt x="339" y="557"/>
                  </a:lnTo>
                  <a:lnTo>
                    <a:pt x="328" y="562"/>
                  </a:lnTo>
                  <a:lnTo>
                    <a:pt x="317" y="568"/>
                  </a:lnTo>
                  <a:lnTo>
                    <a:pt x="306" y="572"/>
                  </a:lnTo>
                  <a:lnTo>
                    <a:pt x="295" y="576"/>
                  </a:lnTo>
                  <a:lnTo>
                    <a:pt x="284" y="579"/>
                  </a:lnTo>
                  <a:lnTo>
                    <a:pt x="272" y="582"/>
                  </a:lnTo>
                  <a:lnTo>
                    <a:pt x="260" y="583"/>
                  </a:lnTo>
                  <a:lnTo>
                    <a:pt x="248" y="585"/>
                  </a:lnTo>
                  <a:lnTo>
                    <a:pt x="236" y="586"/>
                  </a:lnTo>
                  <a:lnTo>
                    <a:pt x="223" y="585"/>
                  </a:lnTo>
                  <a:lnTo>
                    <a:pt x="212" y="583"/>
                  </a:lnTo>
                  <a:lnTo>
                    <a:pt x="200" y="582"/>
                  </a:lnTo>
                  <a:lnTo>
                    <a:pt x="189" y="579"/>
                  </a:lnTo>
                  <a:lnTo>
                    <a:pt x="177" y="576"/>
                  </a:lnTo>
                  <a:lnTo>
                    <a:pt x="166" y="572"/>
                  </a:lnTo>
                  <a:lnTo>
                    <a:pt x="155" y="568"/>
                  </a:lnTo>
                  <a:lnTo>
                    <a:pt x="144" y="562"/>
                  </a:lnTo>
                  <a:lnTo>
                    <a:pt x="133" y="557"/>
                  </a:lnTo>
                  <a:lnTo>
                    <a:pt x="123" y="550"/>
                  </a:lnTo>
                  <a:lnTo>
                    <a:pt x="113" y="543"/>
                  </a:lnTo>
                  <a:lnTo>
                    <a:pt x="104" y="535"/>
                  </a:lnTo>
                  <a:lnTo>
                    <a:pt x="95" y="528"/>
                  </a:lnTo>
                  <a:lnTo>
                    <a:pt x="85" y="519"/>
                  </a:lnTo>
                  <a:lnTo>
                    <a:pt x="77" y="510"/>
                  </a:lnTo>
                  <a:lnTo>
                    <a:pt x="69" y="500"/>
                  </a:lnTo>
                  <a:lnTo>
                    <a:pt x="61" y="490"/>
                  </a:lnTo>
                  <a:lnTo>
                    <a:pt x="54" y="478"/>
                  </a:lnTo>
                  <a:lnTo>
                    <a:pt x="47" y="468"/>
                  </a:lnTo>
                  <a:lnTo>
                    <a:pt x="39" y="457"/>
                  </a:lnTo>
                  <a:lnTo>
                    <a:pt x="33" y="444"/>
                  </a:lnTo>
                  <a:lnTo>
                    <a:pt x="28" y="433"/>
                  </a:lnTo>
                  <a:lnTo>
                    <a:pt x="23" y="420"/>
                  </a:lnTo>
                  <a:lnTo>
                    <a:pt x="18" y="406"/>
                  </a:lnTo>
                  <a:lnTo>
                    <a:pt x="14" y="393"/>
                  </a:lnTo>
                  <a:lnTo>
                    <a:pt x="10" y="379"/>
                  </a:lnTo>
                  <a:lnTo>
                    <a:pt x="7" y="366"/>
                  </a:lnTo>
                  <a:lnTo>
                    <a:pt x="5" y="352"/>
                  </a:lnTo>
                  <a:lnTo>
                    <a:pt x="3" y="336"/>
                  </a:lnTo>
                  <a:lnTo>
                    <a:pt x="1" y="322"/>
                  </a:lnTo>
                  <a:lnTo>
                    <a:pt x="0" y="307"/>
                  </a:lnTo>
                  <a:lnTo>
                    <a:pt x="0" y="292"/>
                  </a:lnTo>
                  <a:lnTo>
                    <a:pt x="0" y="277"/>
                  </a:lnTo>
                  <a:lnTo>
                    <a:pt x="1" y="263"/>
                  </a:lnTo>
                  <a:lnTo>
                    <a:pt x="3" y="248"/>
                  </a:lnTo>
                  <a:lnTo>
                    <a:pt x="5" y="234"/>
                  </a:lnTo>
                  <a:lnTo>
                    <a:pt x="7" y="219"/>
                  </a:lnTo>
                  <a:lnTo>
                    <a:pt x="10" y="205"/>
                  </a:lnTo>
                  <a:lnTo>
                    <a:pt x="14" y="192"/>
                  </a:lnTo>
                  <a:lnTo>
                    <a:pt x="18" y="178"/>
                  </a:lnTo>
                  <a:lnTo>
                    <a:pt x="23" y="165"/>
                  </a:lnTo>
                  <a:lnTo>
                    <a:pt x="28" y="153"/>
                  </a:lnTo>
                  <a:lnTo>
                    <a:pt x="33" y="140"/>
                  </a:lnTo>
                  <a:lnTo>
                    <a:pt x="39" y="129"/>
                  </a:lnTo>
                  <a:lnTo>
                    <a:pt x="47" y="117"/>
                  </a:lnTo>
                  <a:lnTo>
                    <a:pt x="54" y="106"/>
                  </a:lnTo>
                  <a:lnTo>
                    <a:pt x="61" y="96"/>
                  </a:lnTo>
                  <a:lnTo>
                    <a:pt x="69" y="86"/>
                  </a:lnTo>
                  <a:lnTo>
                    <a:pt x="77" y="76"/>
                  </a:lnTo>
                  <a:lnTo>
                    <a:pt x="85" y="67"/>
                  </a:lnTo>
                  <a:lnTo>
                    <a:pt x="95" y="58"/>
                  </a:lnTo>
                  <a:lnTo>
                    <a:pt x="104" y="49"/>
                  </a:lnTo>
                  <a:lnTo>
                    <a:pt x="113" y="41"/>
                  </a:lnTo>
                  <a:lnTo>
                    <a:pt x="123" y="35"/>
                  </a:lnTo>
                  <a:lnTo>
                    <a:pt x="133" y="29"/>
                  </a:lnTo>
                  <a:lnTo>
                    <a:pt x="144" y="22"/>
                  </a:lnTo>
                  <a:lnTo>
                    <a:pt x="155" y="17"/>
                  </a:lnTo>
                  <a:lnTo>
                    <a:pt x="166" y="12"/>
                  </a:lnTo>
                  <a:lnTo>
                    <a:pt x="177" y="9"/>
                  </a:lnTo>
                  <a:lnTo>
                    <a:pt x="189" y="6"/>
                  </a:lnTo>
                  <a:lnTo>
                    <a:pt x="200" y="2"/>
                  </a:lnTo>
                  <a:lnTo>
                    <a:pt x="212" y="1"/>
                  </a:lnTo>
                  <a:lnTo>
                    <a:pt x="223" y="0"/>
                  </a:lnTo>
                  <a:lnTo>
                    <a:pt x="236" y="0"/>
                  </a:lnTo>
                  <a:close/>
                </a:path>
              </a:pathLst>
            </a:custGeom>
            <a:solidFill>
              <a:srgbClr val="FFCC2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 name="Freeform 130"/>
            <p:cNvSpPr>
              <a:spLocks noEditPoints="1"/>
            </p:cNvSpPr>
            <p:nvPr/>
          </p:nvSpPr>
          <p:spPr bwMode="auto">
            <a:xfrm>
              <a:off x="6854825" y="2168525"/>
              <a:ext cx="254000" cy="195263"/>
            </a:xfrm>
            <a:custGeom>
              <a:avLst/>
              <a:gdLst>
                <a:gd name="T0" fmla="*/ 2147483647 w 479"/>
                <a:gd name="T1" fmla="*/ 2147483647 h 592"/>
                <a:gd name="T2" fmla="*/ 2147483647 w 479"/>
                <a:gd name="T3" fmla="*/ 2147483647 h 592"/>
                <a:gd name="T4" fmla="*/ 2147483647 w 479"/>
                <a:gd name="T5" fmla="*/ 2147483647 h 592"/>
                <a:gd name="T6" fmla="*/ 2147483647 w 479"/>
                <a:gd name="T7" fmla="*/ 2147483647 h 592"/>
                <a:gd name="T8" fmla="*/ 2147483647 w 479"/>
                <a:gd name="T9" fmla="*/ 2147483647 h 592"/>
                <a:gd name="T10" fmla="*/ 2147483647 w 479"/>
                <a:gd name="T11" fmla="*/ 2147483647 h 592"/>
                <a:gd name="T12" fmla="*/ 2147483647 w 479"/>
                <a:gd name="T13" fmla="*/ 0 h 592"/>
                <a:gd name="T14" fmla="*/ 2147483647 w 479"/>
                <a:gd name="T15" fmla="*/ 2147483647 h 592"/>
                <a:gd name="T16" fmla="*/ 2147483647 w 479"/>
                <a:gd name="T17" fmla="*/ 2147483647 h 592"/>
                <a:gd name="T18" fmla="*/ 2147483647 w 479"/>
                <a:gd name="T19" fmla="*/ 2147483647 h 592"/>
                <a:gd name="T20" fmla="*/ 2147483647 w 479"/>
                <a:gd name="T21" fmla="*/ 2147483647 h 592"/>
                <a:gd name="T22" fmla="*/ 2147483647 w 479"/>
                <a:gd name="T23" fmla="*/ 2147483647 h 592"/>
                <a:gd name="T24" fmla="*/ 2147483647 w 479"/>
                <a:gd name="T25" fmla="*/ 2147483647 h 592"/>
                <a:gd name="T26" fmla="*/ 2147483647 w 479"/>
                <a:gd name="T27" fmla="*/ 2147483647 h 592"/>
                <a:gd name="T28" fmla="*/ 2147483647 w 479"/>
                <a:gd name="T29" fmla="*/ 2147483647 h 592"/>
                <a:gd name="T30" fmla="*/ 2147483647 w 479"/>
                <a:gd name="T31" fmla="*/ 2147483647 h 592"/>
                <a:gd name="T32" fmla="*/ 2147483647 w 479"/>
                <a:gd name="T33" fmla="*/ 2147483647 h 592"/>
                <a:gd name="T34" fmla="*/ 2147483647 w 479"/>
                <a:gd name="T35" fmla="*/ 2147483647 h 592"/>
                <a:gd name="T36" fmla="*/ 2147483647 w 479"/>
                <a:gd name="T37" fmla="*/ 2147483647 h 592"/>
                <a:gd name="T38" fmla="*/ 2147483647 w 479"/>
                <a:gd name="T39" fmla="*/ 2147483647 h 592"/>
                <a:gd name="T40" fmla="*/ 2147483647 w 479"/>
                <a:gd name="T41" fmla="*/ 2147483647 h 592"/>
                <a:gd name="T42" fmla="*/ 2147483647 w 479"/>
                <a:gd name="T43" fmla="*/ 2147483647 h 592"/>
                <a:gd name="T44" fmla="*/ 2147483647 w 479"/>
                <a:gd name="T45" fmla="*/ 2147483647 h 592"/>
                <a:gd name="T46" fmla="*/ 2147483647 w 479"/>
                <a:gd name="T47" fmla="*/ 2147483647 h 592"/>
                <a:gd name="T48" fmla="*/ 2147483647 w 479"/>
                <a:gd name="T49" fmla="*/ 2147483647 h 592"/>
                <a:gd name="T50" fmla="*/ 2147483647 w 479"/>
                <a:gd name="T51" fmla="*/ 2147483647 h 592"/>
                <a:gd name="T52" fmla="*/ 2147483647 w 479"/>
                <a:gd name="T53" fmla="*/ 2147483647 h 592"/>
                <a:gd name="T54" fmla="*/ 2147483647 w 479"/>
                <a:gd name="T55" fmla="*/ 2147483647 h 592"/>
                <a:gd name="T56" fmla="*/ 2147483647 w 479"/>
                <a:gd name="T57" fmla="*/ 2147483647 h 592"/>
                <a:gd name="T58" fmla="*/ 2147483647 w 479"/>
                <a:gd name="T59" fmla="*/ 2147483647 h 592"/>
                <a:gd name="T60" fmla="*/ 2147483647 w 479"/>
                <a:gd name="T61" fmla="*/ 2147483647 h 592"/>
                <a:gd name="T62" fmla="*/ 2147483647 w 479"/>
                <a:gd name="T63" fmla="*/ 2147483647 h 592"/>
                <a:gd name="T64" fmla="*/ 2147483647 w 479"/>
                <a:gd name="T65" fmla="*/ 2147483647 h 592"/>
                <a:gd name="T66" fmla="*/ 2147483647 w 479"/>
                <a:gd name="T67" fmla="*/ 2147483647 h 592"/>
                <a:gd name="T68" fmla="*/ 2147483647 w 479"/>
                <a:gd name="T69" fmla="*/ 2147483647 h 592"/>
                <a:gd name="T70" fmla="*/ 2147483647 w 479"/>
                <a:gd name="T71" fmla="*/ 2147483647 h 592"/>
                <a:gd name="T72" fmla="*/ 2147483647 w 479"/>
                <a:gd name="T73" fmla="*/ 2147483647 h 592"/>
                <a:gd name="T74" fmla="*/ 2147483647 w 479"/>
                <a:gd name="T75" fmla="*/ 2147483647 h 592"/>
                <a:gd name="T76" fmla="*/ 2147483647 w 479"/>
                <a:gd name="T77" fmla="*/ 2147483647 h 592"/>
                <a:gd name="T78" fmla="*/ 2147483647 w 479"/>
                <a:gd name="T79" fmla="*/ 2147483647 h 592"/>
                <a:gd name="T80" fmla="*/ 2147483647 w 479"/>
                <a:gd name="T81" fmla="*/ 2147483647 h 592"/>
                <a:gd name="T82" fmla="*/ 2147483647 w 479"/>
                <a:gd name="T83" fmla="*/ 2147483647 h 592"/>
                <a:gd name="T84" fmla="*/ 2147483647 w 479"/>
                <a:gd name="T85" fmla="*/ 2147483647 h 592"/>
                <a:gd name="T86" fmla="*/ 2147483647 w 479"/>
                <a:gd name="T87" fmla="*/ 2147483647 h 592"/>
                <a:gd name="T88" fmla="*/ 2147483647 w 479"/>
                <a:gd name="T89" fmla="*/ 2147483647 h 592"/>
                <a:gd name="T90" fmla="*/ 2147483647 w 479"/>
                <a:gd name="T91" fmla="*/ 2147483647 h 592"/>
                <a:gd name="T92" fmla="*/ 2147483647 w 479"/>
                <a:gd name="T93" fmla="*/ 2147483647 h 592"/>
                <a:gd name="T94" fmla="*/ 2147483647 w 479"/>
                <a:gd name="T95" fmla="*/ 2147483647 h 592"/>
                <a:gd name="T96" fmla="*/ 0 w 479"/>
                <a:gd name="T97" fmla="*/ 2147483647 h 592"/>
                <a:gd name="T98" fmla="*/ 2147483647 w 479"/>
                <a:gd name="T99" fmla="*/ 2147483647 h 592"/>
                <a:gd name="T100" fmla="*/ 2147483647 w 479"/>
                <a:gd name="T101" fmla="*/ 2147483647 h 592"/>
                <a:gd name="T102" fmla="*/ 2147483647 w 479"/>
                <a:gd name="T103" fmla="*/ 2147483647 h 592"/>
                <a:gd name="T104" fmla="*/ 2147483647 w 479"/>
                <a:gd name="T105" fmla="*/ 2147483647 h 592"/>
                <a:gd name="T106" fmla="*/ 2147483647 w 479"/>
                <a:gd name="T107" fmla="*/ 2147483647 h 592"/>
                <a:gd name="T108" fmla="*/ 2147483647 w 479"/>
                <a:gd name="T109" fmla="*/ 2147483647 h 592"/>
                <a:gd name="T110" fmla="*/ 2147483647 w 479"/>
                <a:gd name="T111" fmla="*/ 2147483647 h 5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592">
                  <a:moveTo>
                    <a:pt x="240" y="0"/>
                  </a:moveTo>
                  <a:lnTo>
                    <a:pt x="252" y="1"/>
                  </a:lnTo>
                  <a:lnTo>
                    <a:pt x="264" y="1"/>
                  </a:lnTo>
                  <a:lnTo>
                    <a:pt x="276" y="4"/>
                  </a:lnTo>
                  <a:lnTo>
                    <a:pt x="289" y="6"/>
                  </a:lnTo>
                  <a:lnTo>
                    <a:pt x="300" y="10"/>
                  </a:lnTo>
                  <a:lnTo>
                    <a:pt x="311" y="14"/>
                  </a:lnTo>
                  <a:lnTo>
                    <a:pt x="322" y="18"/>
                  </a:lnTo>
                  <a:lnTo>
                    <a:pt x="333" y="24"/>
                  </a:lnTo>
                  <a:lnTo>
                    <a:pt x="344" y="29"/>
                  </a:lnTo>
                  <a:lnTo>
                    <a:pt x="354" y="35"/>
                  </a:lnTo>
                  <a:lnTo>
                    <a:pt x="364" y="43"/>
                  </a:lnTo>
                  <a:lnTo>
                    <a:pt x="373" y="50"/>
                  </a:lnTo>
                  <a:lnTo>
                    <a:pt x="383" y="59"/>
                  </a:lnTo>
                  <a:lnTo>
                    <a:pt x="392" y="68"/>
                  </a:lnTo>
                  <a:lnTo>
                    <a:pt x="401" y="77"/>
                  </a:lnTo>
                  <a:lnTo>
                    <a:pt x="409" y="87"/>
                  </a:lnTo>
                  <a:lnTo>
                    <a:pt x="405" y="91"/>
                  </a:lnTo>
                  <a:lnTo>
                    <a:pt x="397" y="82"/>
                  </a:lnTo>
                  <a:lnTo>
                    <a:pt x="389" y="73"/>
                  </a:lnTo>
                  <a:lnTo>
                    <a:pt x="380" y="64"/>
                  </a:lnTo>
                  <a:lnTo>
                    <a:pt x="370" y="56"/>
                  </a:lnTo>
                  <a:lnTo>
                    <a:pt x="361" y="49"/>
                  </a:lnTo>
                  <a:lnTo>
                    <a:pt x="351" y="42"/>
                  </a:lnTo>
                  <a:lnTo>
                    <a:pt x="342" y="35"/>
                  </a:lnTo>
                  <a:lnTo>
                    <a:pt x="331" y="29"/>
                  </a:lnTo>
                  <a:lnTo>
                    <a:pt x="320" y="24"/>
                  </a:lnTo>
                  <a:lnTo>
                    <a:pt x="309" y="20"/>
                  </a:lnTo>
                  <a:lnTo>
                    <a:pt x="299" y="16"/>
                  </a:lnTo>
                  <a:lnTo>
                    <a:pt x="287" y="13"/>
                  </a:lnTo>
                  <a:lnTo>
                    <a:pt x="275" y="10"/>
                  </a:lnTo>
                  <a:lnTo>
                    <a:pt x="264" y="9"/>
                  </a:lnTo>
                  <a:lnTo>
                    <a:pt x="252" y="7"/>
                  </a:lnTo>
                  <a:lnTo>
                    <a:pt x="240" y="6"/>
                  </a:lnTo>
                  <a:lnTo>
                    <a:pt x="240" y="0"/>
                  </a:lnTo>
                  <a:close/>
                  <a:moveTo>
                    <a:pt x="409" y="87"/>
                  </a:moveTo>
                  <a:lnTo>
                    <a:pt x="417" y="97"/>
                  </a:lnTo>
                  <a:lnTo>
                    <a:pt x="425" y="107"/>
                  </a:lnTo>
                  <a:lnTo>
                    <a:pt x="432" y="119"/>
                  </a:lnTo>
                  <a:lnTo>
                    <a:pt x="438" y="130"/>
                  </a:lnTo>
                  <a:lnTo>
                    <a:pt x="445" y="143"/>
                  </a:lnTo>
                  <a:lnTo>
                    <a:pt x="450" y="156"/>
                  </a:lnTo>
                  <a:lnTo>
                    <a:pt x="455" y="168"/>
                  </a:lnTo>
                  <a:lnTo>
                    <a:pt x="460" y="181"/>
                  </a:lnTo>
                  <a:lnTo>
                    <a:pt x="464" y="195"/>
                  </a:lnTo>
                  <a:lnTo>
                    <a:pt x="468" y="209"/>
                  </a:lnTo>
                  <a:lnTo>
                    <a:pt x="472" y="223"/>
                  </a:lnTo>
                  <a:lnTo>
                    <a:pt x="475" y="237"/>
                  </a:lnTo>
                  <a:lnTo>
                    <a:pt x="477" y="252"/>
                  </a:lnTo>
                  <a:lnTo>
                    <a:pt x="478" y="266"/>
                  </a:lnTo>
                  <a:lnTo>
                    <a:pt x="479" y="281"/>
                  </a:lnTo>
                  <a:lnTo>
                    <a:pt x="479" y="296"/>
                  </a:lnTo>
                  <a:lnTo>
                    <a:pt x="474" y="296"/>
                  </a:lnTo>
                  <a:lnTo>
                    <a:pt x="474" y="281"/>
                  </a:lnTo>
                  <a:lnTo>
                    <a:pt x="473" y="267"/>
                  </a:lnTo>
                  <a:lnTo>
                    <a:pt x="472" y="252"/>
                  </a:lnTo>
                  <a:lnTo>
                    <a:pt x="470" y="238"/>
                  </a:lnTo>
                  <a:lnTo>
                    <a:pt x="466" y="224"/>
                  </a:lnTo>
                  <a:lnTo>
                    <a:pt x="463" y="210"/>
                  </a:lnTo>
                  <a:lnTo>
                    <a:pt x="459" y="197"/>
                  </a:lnTo>
                  <a:lnTo>
                    <a:pt x="455" y="183"/>
                  </a:lnTo>
                  <a:lnTo>
                    <a:pt x="451" y="171"/>
                  </a:lnTo>
                  <a:lnTo>
                    <a:pt x="446" y="158"/>
                  </a:lnTo>
                  <a:lnTo>
                    <a:pt x="440" y="147"/>
                  </a:lnTo>
                  <a:lnTo>
                    <a:pt x="434" y="134"/>
                  </a:lnTo>
                  <a:lnTo>
                    <a:pt x="428" y="123"/>
                  </a:lnTo>
                  <a:lnTo>
                    <a:pt x="420" y="113"/>
                  </a:lnTo>
                  <a:lnTo>
                    <a:pt x="413" y="101"/>
                  </a:lnTo>
                  <a:lnTo>
                    <a:pt x="405" y="91"/>
                  </a:lnTo>
                  <a:lnTo>
                    <a:pt x="409" y="87"/>
                  </a:lnTo>
                  <a:close/>
                  <a:moveTo>
                    <a:pt x="479" y="296"/>
                  </a:moveTo>
                  <a:lnTo>
                    <a:pt x="479" y="311"/>
                  </a:lnTo>
                  <a:lnTo>
                    <a:pt x="478" y="326"/>
                  </a:lnTo>
                  <a:lnTo>
                    <a:pt x="477" y="342"/>
                  </a:lnTo>
                  <a:lnTo>
                    <a:pt x="475" y="356"/>
                  </a:lnTo>
                  <a:lnTo>
                    <a:pt x="472" y="371"/>
                  </a:lnTo>
                  <a:lnTo>
                    <a:pt x="468" y="385"/>
                  </a:lnTo>
                  <a:lnTo>
                    <a:pt x="464" y="399"/>
                  </a:lnTo>
                  <a:lnTo>
                    <a:pt x="460" y="411"/>
                  </a:lnTo>
                  <a:lnTo>
                    <a:pt x="455" y="425"/>
                  </a:lnTo>
                  <a:lnTo>
                    <a:pt x="450" y="438"/>
                  </a:lnTo>
                  <a:lnTo>
                    <a:pt x="445" y="451"/>
                  </a:lnTo>
                  <a:lnTo>
                    <a:pt x="438" y="462"/>
                  </a:lnTo>
                  <a:lnTo>
                    <a:pt x="432" y="473"/>
                  </a:lnTo>
                  <a:lnTo>
                    <a:pt x="425" y="485"/>
                  </a:lnTo>
                  <a:lnTo>
                    <a:pt x="417" y="496"/>
                  </a:lnTo>
                  <a:lnTo>
                    <a:pt x="409" y="506"/>
                  </a:lnTo>
                  <a:lnTo>
                    <a:pt x="405" y="501"/>
                  </a:lnTo>
                  <a:lnTo>
                    <a:pt x="413" y="491"/>
                  </a:lnTo>
                  <a:lnTo>
                    <a:pt x="420" y="481"/>
                  </a:lnTo>
                  <a:lnTo>
                    <a:pt x="428" y="470"/>
                  </a:lnTo>
                  <a:lnTo>
                    <a:pt x="434" y="458"/>
                  </a:lnTo>
                  <a:lnTo>
                    <a:pt x="440" y="447"/>
                  </a:lnTo>
                  <a:lnTo>
                    <a:pt x="446" y="434"/>
                  </a:lnTo>
                  <a:lnTo>
                    <a:pt x="451" y="421"/>
                  </a:lnTo>
                  <a:lnTo>
                    <a:pt x="455" y="409"/>
                  </a:lnTo>
                  <a:lnTo>
                    <a:pt x="459" y="396"/>
                  </a:lnTo>
                  <a:lnTo>
                    <a:pt x="463" y="382"/>
                  </a:lnTo>
                  <a:lnTo>
                    <a:pt x="466" y="368"/>
                  </a:lnTo>
                  <a:lnTo>
                    <a:pt x="470" y="354"/>
                  </a:lnTo>
                  <a:lnTo>
                    <a:pt x="472" y="340"/>
                  </a:lnTo>
                  <a:lnTo>
                    <a:pt x="473" y="326"/>
                  </a:lnTo>
                  <a:lnTo>
                    <a:pt x="474" y="311"/>
                  </a:lnTo>
                  <a:lnTo>
                    <a:pt x="474" y="296"/>
                  </a:lnTo>
                  <a:lnTo>
                    <a:pt x="479" y="296"/>
                  </a:lnTo>
                  <a:close/>
                  <a:moveTo>
                    <a:pt x="409" y="506"/>
                  </a:moveTo>
                  <a:lnTo>
                    <a:pt x="401" y="515"/>
                  </a:lnTo>
                  <a:lnTo>
                    <a:pt x="392" y="525"/>
                  </a:lnTo>
                  <a:lnTo>
                    <a:pt x="383" y="534"/>
                  </a:lnTo>
                  <a:lnTo>
                    <a:pt x="373" y="542"/>
                  </a:lnTo>
                  <a:lnTo>
                    <a:pt x="364" y="549"/>
                  </a:lnTo>
                  <a:lnTo>
                    <a:pt x="354" y="557"/>
                  </a:lnTo>
                  <a:lnTo>
                    <a:pt x="344" y="563"/>
                  </a:lnTo>
                  <a:lnTo>
                    <a:pt x="333" y="570"/>
                  </a:lnTo>
                  <a:lnTo>
                    <a:pt x="322" y="575"/>
                  </a:lnTo>
                  <a:lnTo>
                    <a:pt x="311" y="580"/>
                  </a:lnTo>
                  <a:lnTo>
                    <a:pt x="300" y="583"/>
                  </a:lnTo>
                  <a:lnTo>
                    <a:pt x="289" y="586"/>
                  </a:lnTo>
                  <a:lnTo>
                    <a:pt x="276" y="590"/>
                  </a:lnTo>
                  <a:lnTo>
                    <a:pt x="264" y="591"/>
                  </a:lnTo>
                  <a:lnTo>
                    <a:pt x="252" y="592"/>
                  </a:lnTo>
                  <a:lnTo>
                    <a:pt x="240" y="592"/>
                  </a:lnTo>
                  <a:lnTo>
                    <a:pt x="240" y="586"/>
                  </a:lnTo>
                  <a:lnTo>
                    <a:pt x="252" y="586"/>
                  </a:lnTo>
                  <a:lnTo>
                    <a:pt x="264" y="585"/>
                  </a:lnTo>
                  <a:lnTo>
                    <a:pt x="275" y="582"/>
                  </a:lnTo>
                  <a:lnTo>
                    <a:pt x="287" y="580"/>
                  </a:lnTo>
                  <a:lnTo>
                    <a:pt x="299" y="577"/>
                  </a:lnTo>
                  <a:lnTo>
                    <a:pt x="309" y="573"/>
                  </a:lnTo>
                  <a:lnTo>
                    <a:pt x="320" y="568"/>
                  </a:lnTo>
                  <a:lnTo>
                    <a:pt x="331" y="563"/>
                  </a:lnTo>
                  <a:lnTo>
                    <a:pt x="342" y="557"/>
                  </a:lnTo>
                  <a:lnTo>
                    <a:pt x="351" y="551"/>
                  </a:lnTo>
                  <a:lnTo>
                    <a:pt x="361" y="544"/>
                  </a:lnTo>
                  <a:lnTo>
                    <a:pt x="370" y="537"/>
                  </a:lnTo>
                  <a:lnTo>
                    <a:pt x="380" y="529"/>
                  </a:lnTo>
                  <a:lnTo>
                    <a:pt x="389" y="520"/>
                  </a:lnTo>
                  <a:lnTo>
                    <a:pt x="397" y="511"/>
                  </a:lnTo>
                  <a:lnTo>
                    <a:pt x="405" y="501"/>
                  </a:lnTo>
                  <a:lnTo>
                    <a:pt x="409" y="506"/>
                  </a:lnTo>
                  <a:close/>
                  <a:moveTo>
                    <a:pt x="240" y="592"/>
                  </a:moveTo>
                  <a:lnTo>
                    <a:pt x="227" y="592"/>
                  </a:lnTo>
                  <a:lnTo>
                    <a:pt x="215" y="591"/>
                  </a:lnTo>
                  <a:lnTo>
                    <a:pt x="204" y="590"/>
                  </a:lnTo>
                  <a:lnTo>
                    <a:pt x="192" y="586"/>
                  </a:lnTo>
                  <a:lnTo>
                    <a:pt x="180" y="583"/>
                  </a:lnTo>
                  <a:lnTo>
                    <a:pt x="169" y="580"/>
                  </a:lnTo>
                  <a:lnTo>
                    <a:pt x="158" y="575"/>
                  </a:lnTo>
                  <a:lnTo>
                    <a:pt x="147" y="570"/>
                  </a:lnTo>
                  <a:lnTo>
                    <a:pt x="136" y="563"/>
                  </a:lnTo>
                  <a:lnTo>
                    <a:pt x="126" y="557"/>
                  </a:lnTo>
                  <a:lnTo>
                    <a:pt x="116" y="549"/>
                  </a:lnTo>
                  <a:lnTo>
                    <a:pt x="107" y="542"/>
                  </a:lnTo>
                  <a:lnTo>
                    <a:pt x="97" y="534"/>
                  </a:lnTo>
                  <a:lnTo>
                    <a:pt x="88" y="525"/>
                  </a:lnTo>
                  <a:lnTo>
                    <a:pt x="79" y="515"/>
                  </a:lnTo>
                  <a:lnTo>
                    <a:pt x="71" y="506"/>
                  </a:lnTo>
                  <a:lnTo>
                    <a:pt x="75" y="501"/>
                  </a:lnTo>
                  <a:lnTo>
                    <a:pt x="83" y="511"/>
                  </a:lnTo>
                  <a:lnTo>
                    <a:pt x="91" y="520"/>
                  </a:lnTo>
                  <a:lnTo>
                    <a:pt x="100" y="529"/>
                  </a:lnTo>
                  <a:lnTo>
                    <a:pt x="109" y="537"/>
                  </a:lnTo>
                  <a:lnTo>
                    <a:pt x="119" y="544"/>
                  </a:lnTo>
                  <a:lnTo>
                    <a:pt x="128" y="551"/>
                  </a:lnTo>
                  <a:lnTo>
                    <a:pt x="138" y="557"/>
                  </a:lnTo>
                  <a:lnTo>
                    <a:pt x="149" y="563"/>
                  </a:lnTo>
                  <a:lnTo>
                    <a:pt x="160" y="568"/>
                  </a:lnTo>
                  <a:lnTo>
                    <a:pt x="170" y="573"/>
                  </a:lnTo>
                  <a:lnTo>
                    <a:pt x="181" y="577"/>
                  </a:lnTo>
                  <a:lnTo>
                    <a:pt x="193" y="580"/>
                  </a:lnTo>
                  <a:lnTo>
                    <a:pt x="205" y="582"/>
                  </a:lnTo>
                  <a:lnTo>
                    <a:pt x="216" y="585"/>
                  </a:lnTo>
                  <a:lnTo>
                    <a:pt x="228" y="586"/>
                  </a:lnTo>
                  <a:lnTo>
                    <a:pt x="240" y="586"/>
                  </a:lnTo>
                  <a:lnTo>
                    <a:pt x="240" y="592"/>
                  </a:lnTo>
                  <a:close/>
                  <a:moveTo>
                    <a:pt x="71" y="506"/>
                  </a:moveTo>
                  <a:lnTo>
                    <a:pt x="63" y="496"/>
                  </a:lnTo>
                  <a:lnTo>
                    <a:pt x="56" y="485"/>
                  </a:lnTo>
                  <a:lnTo>
                    <a:pt x="48" y="473"/>
                  </a:lnTo>
                  <a:lnTo>
                    <a:pt x="41" y="462"/>
                  </a:lnTo>
                  <a:lnTo>
                    <a:pt x="35" y="451"/>
                  </a:lnTo>
                  <a:lnTo>
                    <a:pt x="30" y="438"/>
                  </a:lnTo>
                  <a:lnTo>
                    <a:pt x="24" y="425"/>
                  </a:lnTo>
                  <a:lnTo>
                    <a:pt x="20" y="411"/>
                  </a:lnTo>
                  <a:lnTo>
                    <a:pt x="16" y="399"/>
                  </a:lnTo>
                  <a:lnTo>
                    <a:pt x="12" y="385"/>
                  </a:lnTo>
                  <a:lnTo>
                    <a:pt x="9" y="371"/>
                  </a:lnTo>
                  <a:lnTo>
                    <a:pt x="6" y="356"/>
                  </a:lnTo>
                  <a:lnTo>
                    <a:pt x="4" y="342"/>
                  </a:lnTo>
                  <a:lnTo>
                    <a:pt x="3" y="326"/>
                  </a:lnTo>
                  <a:lnTo>
                    <a:pt x="1" y="311"/>
                  </a:lnTo>
                  <a:lnTo>
                    <a:pt x="0" y="296"/>
                  </a:lnTo>
                  <a:lnTo>
                    <a:pt x="7" y="296"/>
                  </a:lnTo>
                  <a:lnTo>
                    <a:pt x="7" y="311"/>
                  </a:lnTo>
                  <a:lnTo>
                    <a:pt x="8" y="326"/>
                  </a:lnTo>
                  <a:lnTo>
                    <a:pt x="9" y="340"/>
                  </a:lnTo>
                  <a:lnTo>
                    <a:pt x="11" y="354"/>
                  </a:lnTo>
                  <a:lnTo>
                    <a:pt x="14" y="368"/>
                  </a:lnTo>
                  <a:lnTo>
                    <a:pt x="17" y="382"/>
                  </a:lnTo>
                  <a:lnTo>
                    <a:pt x="20" y="396"/>
                  </a:lnTo>
                  <a:lnTo>
                    <a:pt x="25" y="409"/>
                  </a:lnTo>
                  <a:lnTo>
                    <a:pt x="29" y="421"/>
                  </a:lnTo>
                  <a:lnTo>
                    <a:pt x="34" y="434"/>
                  </a:lnTo>
                  <a:lnTo>
                    <a:pt x="40" y="447"/>
                  </a:lnTo>
                  <a:lnTo>
                    <a:pt x="46" y="458"/>
                  </a:lnTo>
                  <a:lnTo>
                    <a:pt x="53" y="470"/>
                  </a:lnTo>
                  <a:lnTo>
                    <a:pt x="60" y="481"/>
                  </a:lnTo>
                  <a:lnTo>
                    <a:pt x="67" y="491"/>
                  </a:lnTo>
                  <a:lnTo>
                    <a:pt x="75" y="501"/>
                  </a:lnTo>
                  <a:lnTo>
                    <a:pt x="71" y="506"/>
                  </a:lnTo>
                  <a:close/>
                  <a:moveTo>
                    <a:pt x="0" y="296"/>
                  </a:moveTo>
                  <a:lnTo>
                    <a:pt x="1" y="281"/>
                  </a:lnTo>
                  <a:lnTo>
                    <a:pt x="3" y="266"/>
                  </a:lnTo>
                  <a:lnTo>
                    <a:pt x="4" y="252"/>
                  </a:lnTo>
                  <a:lnTo>
                    <a:pt x="6" y="237"/>
                  </a:lnTo>
                  <a:lnTo>
                    <a:pt x="9" y="223"/>
                  </a:lnTo>
                  <a:lnTo>
                    <a:pt x="12" y="209"/>
                  </a:lnTo>
                  <a:lnTo>
                    <a:pt x="16" y="195"/>
                  </a:lnTo>
                  <a:lnTo>
                    <a:pt x="20" y="181"/>
                  </a:lnTo>
                  <a:lnTo>
                    <a:pt x="24" y="168"/>
                  </a:lnTo>
                  <a:lnTo>
                    <a:pt x="30" y="156"/>
                  </a:lnTo>
                  <a:lnTo>
                    <a:pt x="35" y="143"/>
                  </a:lnTo>
                  <a:lnTo>
                    <a:pt x="41" y="130"/>
                  </a:lnTo>
                  <a:lnTo>
                    <a:pt x="48" y="119"/>
                  </a:lnTo>
                  <a:lnTo>
                    <a:pt x="56" y="107"/>
                  </a:lnTo>
                  <a:lnTo>
                    <a:pt x="63" y="97"/>
                  </a:lnTo>
                  <a:lnTo>
                    <a:pt x="71" y="87"/>
                  </a:lnTo>
                  <a:lnTo>
                    <a:pt x="75" y="91"/>
                  </a:lnTo>
                  <a:lnTo>
                    <a:pt x="67" y="101"/>
                  </a:lnTo>
                  <a:lnTo>
                    <a:pt x="60" y="113"/>
                  </a:lnTo>
                  <a:lnTo>
                    <a:pt x="53" y="123"/>
                  </a:lnTo>
                  <a:lnTo>
                    <a:pt x="46" y="134"/>
                  </a:lnTo>
                  <a:lnTo>
                    <a:pt x="40" y="147"/>
                  </a:lnTo>
                  <a:lnTo>
                    <a:pt x="34" y="158"/>
                  </a:lnTo>
                  <a:lnTo>
                    <a:pt x="29" y="171"/>
                  </a:lnTo>
                  <a:lnTo>
                    <a:pt x="25" y="183"/>
                  </a:lnTo>
                  <a:lnTo>
                    <a:pt x="20" y="197"/>
                  </a:lnTo>
                  <a:lnTo>
                    <a:pt x="17" y="210"/>
                  </a:lnTo>
                  <a:lnTo>
                    <a:pt x="14" y="224"/>
                  </a:lnTo>
                  <a:lnTo>
                    <a:pt x="11" y="238"/>
                  </a:lnTo>
                  <a:lnTo>
                    <a:pt x="9" y="252"/>
                  </a:lnTo>
                  <a:lnTo>
                    <a:pt x="8" y="267"/>
                  </a:lnTo>
                  <a:lnTo>
                    <a:pt x="7" y="281"/>
                  </a:lnTo>
                  <a:lnTo>
                    <a:pt x="7" y="296"/>
                  </a:lnTo>
                  <a:lnTo>
                    <a:pt x="0" y="296"/>
                  </a:lnTo>
                  <a:close/>
                  <a:moveTo>
                    <a:pt x="71" y="87"/>
                  </a:moveTo>
                  <a:lnTo>
                    <a:pt x="79" y="77"/>
                  </a:lnTo>
                  <a:lnTo>
                    <a:pt x="88" y="68"/>
                  </a:lnTo>
                  <a:lnTo>
                    <a:pt x="97" y="59"/>
                  </a:lnTo>
                  <a:lnTo>
                    <a:pt x="107" y="50"/>
                  </a:lnTo>
                  <a:lnTo>
                    <a:pt x="116" y="43"/>
                  </a:lnTo>
                  <a:lnTo>
                    <a:pt x="126" y="35"/>
                  </a:lnTo>
                  <a:lnTo>
                    <a:pt x="136" y="29"/>
                  </a:lnTo>
                  <a:lnTo>
                    <a:pt x="147" y="24"/>
                  </a:lnTo>
                  <a:lnTo>
                    <a:pt x="158" y="18"/>
                  </a:lnTo>
                  <a:lnTo>
                    <a:pt x="169" y="14"/>
                  </a:lnTo>
                  <a:lnTo>
                    <a:pt x="180" y="10"/>
                  </a:lnTo>
                  <a:lnTo>
                    <a:pt x="192" y="6"/>
                  </a:lnTo>
                  <a:lnTo>
                    <a:pt x="204" y="4"/>
                  </a:lnTo>
                  <a:lnTo>
                    <a:pt x="215" y="1"/>
                  </a:lnTo>
                  <a:lnTo>
                    <a:pt x="227" y="1"/>
                  </a:lnTo>
                  <a:lnTo>
                    <a:pt x="240" y="0"/>
                  </a:lnTo>
                  <a:lnTo>
                    <a:pt x="240" y="6"/>
                  </a:lnTo>
                  <a:lnTo>
                    <a:pt x="228" y="7"/>
                  </a:lnTo>
                  <a:lnTo>
                    <a:pt x="216" y="9"/>
                  </a:lnTo>
                  <a:lnTo>
                    <a:pt x="205" y="10"/>
                  </a:lnTo>
                  <a:lnTo>
                    <a:pt x="193" y="13"/>
                  </a:lnTo>
                  <a:lnTo>
                    <a:pt x="181" y="16"/>
                  </a:lnTo>
                  <a:lnTo>
                    <a:pt x="170" y="20"/>
                  </a:lnTo>
                  <a:lnTo>
                    <a:pt x="160" y="24"/>
                  </a:lnTo>
                  <a:lnTo>
                    <a:pt x="149" y="29"/>
                  </a:lnTo>
                  <a:lnTo>
                    <a:pt x="138" y="35"/>
                  </a:lnTo>
                  <a:lnTo>
                    <a:pt x="128" y="42"/>
                  </a:lnTo>
                  <a:lnTo>
                    <a:pt x="119" y="49"/>
                  </a:lnTo>
                  <a:lnTo>
                    <a:pt x="109" y="56"/>
                  </a:lnTo>
                  <a:lnTo>
                    <a:pt x="100" y="64"/>
                  </a:lnTo>
                  <a:lnTo>
                    <a:pt x="91" y="73"/>
                  </a:lnTo>
                  <a:lnTo>
                    <a:pt x="83" y="82"/>
                  </a:lnTo>
                  <a:lnTo>
                    <a:pt x="75" y="91"/>
                  </a:lnTo>
                  <a:lnTo>
                    <a:pt x="71" y="87"/>
                  </a:lnTo>
                  <a:close/>
                </a:path>
              </a:pathLst>
            </a:custGeom>
            <a:solidFill>
              <a:srgbClr val="37343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3" name="Freeform 131"/>
            <p:cNvSpPr/>
            <p:nvPr/>
          </p:nvSpPr>
          <p:spPr bwMode="auto">
            <a:xfrm>
              <a:off x="6858000" y="1849438"/>
              <a:ext cx="249238" cy="192087"/>
            </a:xfrm>
            <a:custGeom>
              <a:avLst/>
              <a:gdLst>
                <a:gd name="T0" fmla="*/ 2147483647 w 473"/>
                <a:gd name="T1" fmla="*/ 2147483647 h 586"/>
                <a:gd name="T2" fmla="*/ 2147483647 w 473"/>
                <a:gd name="T3" fmla="*/ 2147483647 h 586"/>
                <a:gd name="T4" fmla="*/ 2147483647 w 473"/>
                <a:gd name="T5" fmla="*/ 2147483647 h 586"/>
                <a:gd name="T6" fmla="*/ 2147483647 w 473"/>
                <a:gd name="T7" fmla="*/ 2147483647 h 586"/>
                <a:gd name="T8" fmla="*/ 2147483647 w 473"/>
                <a:gd name="T9" fmla="*/ 2147483647 h 586"/>
                <a:gd name="T10" fmla="*/ 2147483647 w 473"/>
                <a:gd name="T11" fmla="*/ 2147483647 h 586"/>
                <a:gd name="T12" fmla="*/ 2147483647 w 473"/>
                <a:gd name="T13" fmla="*/ 2147483647 h 586"/>
                <a:gd name="T14" fmla="*/ 2147483647 w 473"/>
                <a:gd name="T15" fmla="*/ 2147483647 h 586"/>
                <a:gd name="T16" fmla="*/ 2147483647 w 473"/>
                <a:gd name="T17" fmla="*/ 2147483647 h 586"/>
                <a:gd name="T18" fmla="*/ 2147483647 w 473"/>
                <a:gd name="T19" fmla="*/ 2147483647 h 586"/>
                <a:gd name="T20" fmla="*/ 2147483647 w 473"/>
                <a:gd name="T21" fmla="*/ 2147483647 h 586"/>
                <a:gd name="T22" fmla="*/ 2147483647 w 473"/>
                <a:gd name="T23" fmla="*/ 2147483647 h 586"/>
                <a:gd name="T24" fmla="*/ 2147483647 w 473"/>
                <a:gd name="T25" fmla="*/ 2147483647 h 586"/>
                <a:gd name="T26" fmla="*/ 2147483647 w 473"/>
                <a:gd name="T27" fmla="*/ 2147483647 h 586"/>
                <a:gd name="T28" fmla="*/ 2147483647 w 473"/>
                <a:gd name="T29" fmla="*/ 2147483647 h 586"/>
                <a:gd name="T30" fmla="*/ 2147483647 w 473"/>
                <a:gd name="T31" fmla="*/ 2147483647 h 586"/>
                <a:gd name="T32" fmla="*/ 2147483647 w 473"/>
                <a:gd name="T33" fmla="*/ 2147483647 h 586"/>
                <a:gd name="T34" fmla="*/ 2147483647 w 473"/>
                <a:gd name="T35" fmla="*/ 2147483647 h 586"/>
                <a:gd name="T36" fmla="*/ 2147483647 w 473"/>
                <a:gd name="T37" fmla="*/ 2147483647 h 586"/>
                <a:gd name="T38" fmla="*/ 2147483647 w 473"/>
                <a:gd name="T39" fmla="*/ 2147483647 h 586"/>
                <a:gd name="T40" fmla="*/ 2147483647 w 473"/>
                <a:gd name="T41" fmla="*/ 2147483647 h 586"/>
                <a:gd name="T42" fmla="*/ 2147483647 w 473"/>
                <a:gd name="T43" fmla="*/ 2147483647 h 586"/>
                <a:gd name="T44" fmla="*/ 2147483647 w 473"/>
                <a:gd name="T45" fmla="*/ 2147483647 h 586"/>
                <a:gd name="T46" fmla="*/ 2147483647 w 473"/>
                <a:gd name="T47" fmla="*/ 2147483647 h 586"/>
                <a:gd name="T48" fmla="*/ 2147483647 w 473"/>
                <a:gd name="T49" fmla="*/ 2147483647 h 586"/>
                <a:gd name="T50" fmla="*/ 2147483647 w 473"/>
                <a:gd name="T51" fmla="*/ 2147483647 h 586"/>
                <a:gd name="T52" fmla="*/ 2147483647 w 473"/>
                <a:gd name="T53" fmla="*/ 2147483647 h 586"/>
                <a:gd name="T54" fmla="*/ 2147483647 w 473"/>
                <a:gd name="T55" fmla="*/ 2147483647 h 586"/>
                <a:gd name="T56" fmla="*/ 2147483647 w 473"/>
                <a:gd name="T57" fmla="*/ 2147483647 h 586"/>
                <a:gd name="T58" fmla="*/ 2147483647 w 473"/>
                <a:gd name="T59" fmla="*/ 2147483647 h 586"/>
                <a:gd name="T60" fmla="*/ 2147483647 w 473"/>
                <a:gd name="T61" fmla="*/ 2147483647 h 586"/>
                <a:gd name="T62" fmla="*/ 0 w 473"/>
                <a:gd name="T63" fmla="*/ 2147483647 h 586"/>
                <a:gd name="T64" fmla="*/ 2147483647 w 473"/>
                <a:gd name="T65" fmla="*/ 2147483647 h 586"/>
                <a:gd name="T66" fmla="*/ 2147483647 w 473"/>
                <a:gd name="T67" fmla="*/ 2147483647 h 586"/>
                <a:gd name="T68" fmla="*/ 2147483647 w 473"/>
                <a:gd name="T69" fmla="*/ 2147483647 h 586"/>
                <a:gd name="T70" fmla="*/ 2147483647 w 473"/>
                <a:gd name="T71" fmla="*/ 2147483647 h 586"/>
                <a:gd name="T72" fmla="*/ 2147483647 w 473"/>
                <a:gd name="T73" fmla="*/ 2147483647 h 586"/>
                <a:gd name="T74" fmla="*/ 2147483647 w 473"/>
                <a:gd name="T75" fmla="*/ 2147483647 h 586"/>
                <a:gd name="T76" fmla="*/ 2147483647 w 473"/>
                <a:gd name="T77" fmla="*/ 2147483647 h 586"/>
                <a:gd name="T78" fmla="*/ 2147483647 w 473"/>
                <a:gd name="T79" fmla="*/ 2147483647 h 586"/>
                <a:gd name="T80" fmla="*/ 2147483647 w 473"/>
                <a:gd name="T81" fmla="*/ 2147483647 h 586"/>
                <a:gd name="T82" fmla="*/ 2147483647 w 473"/>
                <a:gd name="T83" fmla="*/ 2147483647 h 586"/>
                <a:gd name="T84" fmla="*/ 2147483647 w 473"/>
                <a:gd name="T85" fmla="*/ 0 h 5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73" h="586">
                  <a:moveTo>
                    <a:pt x="236" y="0"/>
                  </a:moveTo>
                  <a:lnTo>
                    <a:pt x="248" y="1"/>
                  </a:lnTo>
                  <a:lnTo>
                    <a:pt x="260" y="1"/>
                  </a:lnTo>
                  <a:lnTo>
                    <a:pt x="272" y="3"/>
                  </a:lnTo>
                  <a:lnTo>
                    <a:pt x="284" y="6"/>
                  </a:lnTo>
                  <a:lnTo>
                    <a:pt x="295" y="10"/>
                  </a:lnTo>
                  <a:lnTo>
                    <a:pt x="306" y="14"/>
                  </a:lnTo>
                  <a:lnTo>
                    <a:pt x="317" y="17"/>
                  </a:lnTo>
                  <a:lnTo>
                    <a:pt x="328" y="22"/>
                  </a:lnTo>
                  <a:lnTo>
                    <a:pt x="339" y="29"/>
                  </a:lnTo>
                  <a:lnTo>
                    <a:pt x="349" y="35"/>
                  </a:lnTo>
                  <a:lnTo>
                    <a:pt x="358" y="43"/>
                  </a:lnTo>
                  <a:lnTo>
                    <a:pt x="368" y="50"/>
                  </a:lnTo>
                  <a:lnTo>
                    <a:pt x="378" y="58"/>
                  </a:lnTo>
                  <a:lnTo>
                    <a:pt x="387" y="67"/>
                  </a:lnTo>
                  <a:lnTo>
                    <a:pt x="395" y="76"/>
                  </a:lnTo>
                  <a:lnTo>
                    <a:pt x="403" y="86"/>
                  </a:lnTo>
                  <a:lnTo>
                    <a:pt x="411" y="96"/>
                  </a:lnTo>
                  <a:lnTo>
                    <a:pt x="418" y="106"/>
                  </a:lnTo>
                  <a:lnTo>
                    <a:pt x="426" y="117"/>
                  </a:lnTo>
                  <a:lnTo>
                    <a:pt x="432" y="129"/>
                  </a:lnTo>
                  <a:lnTo>
                    <a:pt x="438" y="141"/>
                  </a:lnTo>
                  <a:lnTo>
                    <a:pt x="444" y="153"/>
                  </a:lnTo>
                  <a:lnTo>
                    <a:pt x="449" y="166"/>
                  </a:lnTo>
                  <a:lnTo>
                    <a:pt x="454" y="179"/>
                  </a:lnTo>
                  <a:lnTo>
                    <a:pt x="458" y="192"/>
                  </a:lnTo>
                  <a:lnTo>
                    <a:pt x="461" y="206"/>
                  </a:lnTo>
                  <a:lnTo>
                    <a:pt x="466" y="220"/>
                  </a:lnTo>
                  <a:lnTo>
                    <a:pt x="468" y="234"/>
                  </a:lnTo>
                  <a:lnTo>
                    <a:pt x="470" y="248"/>
                  </a:lnTo>
                  <a:lnTo>
                    <a:pt x="472" y="263"/>
                  </a:lnTo>
                  <a:lnTo>
                    <a:pt x="472" y="278"/>
                  </a:lnTo>
                  <a:lnTo>
                    <a:pt x="473" y="293"/>
                  </a:lnTo>
                  <a:lnTo>
                    <a:pt x="472" y="309"/>
                  </a:lnTo>
                  <a:lnTo>
                    <a:pt x="472" y="323"/>
                  </a:lnTo>
                  <a:lnTo>
                    <a:pt x="470" y="338"/>
                  </a:lnTo>
                  <a:lnTo>
                    <a:pt x="468" y="352"/>
                  </a:lnTo>
                  <a:lnTo>
                    <a:pt x="466" y="367"/>
                  </a:lnTo>
                  <a:lnTo>
                    <a:pt x="461" y="381"/>
                  </a:lnTo>
                  <a:lnTo>
                    <a:pt x="458" y="393"/>
                  </a:lnTo>
                  <a:lnTo>
                    <a:pt x="454" y="407"/>
                  </a:lnTo>
                  <a:lnTo>
                    <a:pt x="449" y="420"/>
                  </a:lnTo>
                  <a:lnTo>
                    <a:pt x="444" y="433"/>
                  </a:lnTo>
                  <a:lnTo>
                    <a:pt x="438" y="445"/>
                  </a:lnTo>
                  <a:lnTo>
                    <a:pt x="432" y="457"/>
                  </a:lnTo>
                  <a:lnTo>
                    <a:pt x="426" y="468"/>
                  </a:lnTo>
                  <a:lnTo>
                    <a:pt x="418" y="479"/>
                  </a:lnTo>
                  <a:lnTo>
                    <a:pt x="411" y="490"/>
                  </a:lnTo>
                  <a:lnTo>
                    <a:pt x="403" y="500"/>
                  </a:lnTo>
                  <a:lnTo>
                    <a:pt x="395" y="510"/>
                  </a:lnTo>
                  <a:lnTo>
                    <a:pt x="387" y="519"/>
                  </a:lnTo>
                  <a:lnTo>
                    <a:pt x="378" y="528"/>
                  </a:lnTo>
                  <a:lnTo>
                    <a:pt x="368" y="536"/>
                  </a:lnTo>
                  <a:lnTo>
                    <a:pt x="358" y="544"/>
                  </a:lnTo>
                  <a:lnTo>
                    <a:pt x="349" y="550"/>
                  </a:lnTo>
                  <a:lnTo>
                    <a:pt x="339" y="557"/>
                  </a:lnTo>
                  <a:lnTo>
                    <a:pt x="328" y="563"/>
                  </a:lnTo>
                  <a:lnTo>
                    <a:pt x="317" y="568"/>
                  </a:lnTo>
                  <a:lnTo>
                    <a:pt x="306" y="573"/>
                  </a:lnTo>
                  <a:lnTo>
                    <a:pt x="295" y="577"/>
                  </a:lnTo>
                  <a:lnTo>
                    <a:pt x="284" y="580"/>
                  </a:lnTo>
                  <a:lnTo>
                    <a:pt x="272" y="582"/>
                  </a:lnTo>
                  <a:lnTo>
                    <a:pt x="260" y="585"/>
                  </a:lnTo>
                  <a:lnTo>
                    <a:pt x="248" y="586"/>
                  </a:lnTo>
                  <a:lnTo>
                    <a:pt x="236" y="586"/>
                  </a:lnTo>
                  <a:lnTo>
                    <a:pt x="223" y="586"/>
                  </a:lnTo>
                  <a:lnTo>
                    <a:pt x="212" y="585"/>
                  </a:lnTo>
                  <a:lnTo>
                    <a:pt x="200" y="582"/>
                  </a:lnTo>
                  <a:lnTo>
                    <a:pt x="189" y="580"/>
                  </a:lnTo>
                  <a:lnTo>
                    <a:pt x="177" y="577"/>
                  </a:lnTo>
                  <a:lnTo>
                    <a:pt x="166" y="573"/>
                  </a:lnTo>
                  <a:lnTo>
                    <a:pt x="155" y="568"/>
                  </a:lnTo>
                  <a:lnTo>
                    <a:pt x="144" y="563"/>
                  </a:lnTo>
                  <a:lnTo>
                    <a:pt x="133" y="557"/>
                  </a:lnTo>
                  <a:lnTo>
                    <a:pt x="123" y="550"/>
                  </a:lnTo>
                  <a:lnTo>
                    <a:pt x="113" y="544"/>
                  </a:lnTo>
                  <a:lnTo>
                    <a:pt x="104" y="536"/>
                  </a:lnTo>
                  <a:lnTo>
                    <a:pt x="95" y="528"/>
                  </a:lnTo>
                  <a:lnTo>
                    <a:pt x="85" y="519"/>
                  </a:lnTo>
                  <a:lnTo>
                    <a:pt x="77" y="510"/>
                  </a:lnTo>
                  <a:lnTo>
                    <a:pt x="69" y="500"/>
                  </a:lnTo>
                  <a:lnTo>
                    <a:pt x="61" y="490"/>
                  </a:lnTo>
                  <a:lnTo>
                    <a:pt x="54" y="479"/>
                  </a:lnTo>
                  <a:lnTo>
                    <a:pt x="47" y="468"/>
                  </a:lnTo>
                  <a:lnTo>
                    <a:pt x="39" y="457"/>
                  </a:lnTo>
                  <a:lnTo>
                    <a:pt x="33" y="445"/>
                  </a:lnTo>
                  <a:lnTo>
                    <a:pt x="28" y="433"/>
                  </a:lnTo>
                  <a:lnTo>
                    <a:pt x="23" y="420"/>
                  </a:lnTo>
                  <a:lnTo>
                    <a:pt x="18" y="407"/>
                  </a:lnTo>
                  <a:lnTo>
                    <a:pt x="14" y="393"/>
                  </a:lnTo>
                  <a:lnTo>
                    <a:pt x="10" y="381"/>
                  </a:lnTo>
                  <a:lnTo>
                    <a:pt x="7" y="367"/>
                  </a:lnTo>
                  <a:lnTo>
                    <a:pt x="5" y="352"/>
                  </a:lnTo>
                  <a:lnTo>
                    <a:pt x="3" y="338"/>
                  </a:lnTo>
                  <a:lnTo>
                    <a:pt x="1" y="323"/>
                  </a:lnTo>
                  <a:lnTo>
                    <a:pt x="0" y="309"/>
                  </a:lnTo>
                  <a:lnTo>
                    <a:pt x="0" y="293"/>
                  </a:lnTo>
                  <a:lnTo>
                    <a:pt x="0" y="278"/>
                  </a:lnTo>
                  <a:lnTo>
                    <a:pt x="1" y="263"/>
                  </a:lnTo>
                  <a:lnTo>
                    <a:pt x="3" y="248"/>
                  </a:lnTo>
                  <a:lnTo>
                    <a:pt x="5" y="234"/>
                  </a:lnTo>
                  <a:lnTo>
                    <a:pt x="7" y="220"/>
                  </a:lnTo>
                  <a:lnTo>
                    <a:pt x="10" y="206"/>
                  </a:lnTo>
                  <a:lnTo>
                    <a:pt x="14" y="192"/>
                  </a:lnTo>
                  <a:lnTo>
                    <a:pt x="18" y="179"/>
                  </a:lnTo>
                  <a:lnTo>
                    <a:pt x="23" y="166"/>
                  </a:lnTo>
                  <a:lnTo>
                    <a:pt x="28" y="153"/>
                  </a:lnTo>
                  <a:lnTo>
                    <a:pt x="33" y="141"/>
                  </a:lnTo>
                  <a:lnTo>
                    <a:pt x="39" y="129"/>
                  </a:lnTo>
                  <a:lnTo>
                    <a:pt x="47" y="117"/>
                  </a:lnTo>
                  <a:lnTo>
                    <a:pt x="54" y="106"/>
                  </a:lnTo>
                  <a:lnTo>
                    <a:pt x="61" y="96"/>
                  </a:lnTo>
                  <a:lnTo>
                    <a:pt x="69" y="86"/>
                  </a:lnTo>
                  <a:lnTo>
                    <a:pt x="77" y="76"/>
                  </a:lnTo>
                  <a:lnTo>
                    <a:pt x="85" y="67"/>
                  </a:lnTo>
                  <a:lnTo>
                    <a:pt x="95" y="58"/>
                  </a:lnTo>
                  <a:lnTo>
                    <a:pt x="104" y="50"/>
                  </a:lnTo>
                  <a:lnTo>
                    <a:pt x="113" y="43"/>
                  </a:lnTo>
                  <a:lnTo>
                    <a:pt x="123" y="35"/>
                  </a:lnTo>
                  <a:lnTo>
                    <a:pt x="133" y="29"/>
                  </a:lnTo>
                  <a:lnTo>
                    <a:pt x="144" y="22"/>
                  </a:lnTo>
                  <a:lnTo>
                    <a:pt x="155" y="17"/>
                  </a:lnTo>
                  <a:lnTo>
                    <a:pt x="166" y="14"/>
                  </a:lnTo>
                  <a:lnTo>
                    <a:pt x="177" y="10"/>
                  </a:lnTo>
                  <a:lnTo>
                    <a:pt x="189" y="6"/>
                  </a:lnTo>
                  <a:lnTo>
                    <a:pt x="200" y="3"/>
                  </a:lnTo>
                  <a:lnTo>
                    <a:pt x="212" y="1"/>
                  </a:lnTo>
                  <a:lnTo>
                    <a:pt x="223" y="1"/>
                  </a:lnTo>
                  <a:lnTo>
                    <a:pt x="236" y="0"/>
                  </a:lnTo>
                  <a:close/>
                </a:path>
              </a:pathLst>
            </a:custGeom>
            <a:solidFill>
              <a:srgbClr val="FFCC2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4" name="Freeform 132"/>
            <p:cNvSpPr>
              <a:spLocks noEditPoints="1"/>
            </p:cNvSpPr>
            <p:nvPr/>
          </p:nvSpPr>
          <p:spPr bwMode="auto">
            <a:xfrm>
              <a:off x="6854825" y="1847850"/>
              <a:ext cx="254000" cy="195263"/>
            </a:xfrm>
            <a:custGeom>
              <a:avLst/>
              <a:gdLst>
                <a:gd name="T0" fmla="*/ 2147483647 w 479"/>
                <a:gd name="T1" fmla="*/ 2147483647 h 593"/>
                <a:gd name="T2" fmla="*/ 2147483647 w 479"/>
                <a:gd name="T3" fmla="*/ 2147483647 h 593"/>
                <a:gd name="T4" fmla="*/ 2147483647 w 479"/>
                <a:gd name="T5" fmla="*/ 2147483647 h 593"/>
                <a:gd name="T6" fmla="*/ 2147483647 w 479"/>
                <a:gd name="T7" fmla="*/ 2147483647 h 593"/>
                <a:gd name="T8" fmla="*/ 2147483647 w 479"/>
                <a:gd name="T9" fmla="*/ 2147483647 h 593"/>
                <a:gd name="T10" fmla="*/ 2147483647 w 479"/>
                <a:gd name="T11" fmla="*/ 2147483647 h 593"/>
                <a:gd name="T12" fmla="*/ 2147483647 w 479"/>
                <a:gd name="T13" fmla="*/ 0 h 593"/>
                <a:gd name="T14" fmla="*/ 2147483647 w 479"/>
                <a:gd name="T15" fmla="*/ 2147483647 h 593"/>
                <a:gd name="T16" fmla="*/ 2147483647 w 479"/>
                <a:gd name="T17" fmla="*/ 2147483647 h 593"/>
                <a:gd name="T18" fmla="*/ 2147483647 w 479"/>
                <a:gd name="T19" fmla="*/ 2147483647 h 593"/>
                <a:gd name="T20" fmla="*/ 2147483647 w 479"/>
                <a:gd name="T21" fmla="*/ 2147483647 h 593"/>
                <a:gd name="T22" fmla="*/ 2147483647 w 479"/>
                <a:gd name="T23" fmla="*/ 2147483647 h 593"/>
                <a:gd name="T24" fmla="*/ 2147483647 w 479"/>
                <a:gd name="T25" fmla="*/ 2147483647 h 593"/>
                <a:gd name="T26" fmla="*/ 2147483647 w 479"/>
                <a:gd name="T27" fmla="*/ 2147483647 h 593"/>
                <a:gd name="T28" fmla="*/ 2147483647 w 479"/>
                <a:gd name="T29" fmla="*/ 2147483647 h 593"/>
                <a:gd name="T30" fmla="*/ 2147483647 w 479"/>
                <a:gd name="T31" fmla="*/ 2147483647 h 593"/>
                <a:gd name="T32" fmla="*/ 2147483647 w 479"/>
                <a:gd name="T33" fmla="*/ 2147483647 h 593"/>
                <a:gd name="T34" fmla="*/ 2147483647 w 479"/>
                <a:gd name="T35" fmla="*/ 2147483647 h 593"/>
                <a:gd name="T36" fmla="*/ 2147483647 w 479"/>
                <a:gd name="T37" fmla="*/ 2147483647 h 593"/>
                <a:gd name="T38" fmla="*/ 2147483647 w 479"/>
                <a:gd name="T39" fmla="*/ 2147483647 h 593"/>
                <a:gd name="T40" fmla="*/ 2147483647 w 479"/>
                <a:gd name="T41" fmla="*/ 2147483647 h 593"/>
                <a:gd name="T42" fmla="*/ 2147483647 w 479"/>
                <a:gd name="T43" fmla="*/ 2147483647 h 593"/>
                <a:gd name="T44" fmla="*/ 2147483647 w 479"/>
                <a:gd name="T45" fmla="*/ 2147483647 h 593"/>
                <a:gd name="T46" fmla="*/ 2147483647 w 479"/>
                <a:gd name="T47" fmla="*/ 2147483647 h 593"/>
                <a:gd name="T48" fmla="*/ 2147483647 w 479"/>
                <a:gd name="T49" fmla="*/ 2147483647 h 593"/>
                <a:gd name="T50" fmla="*/ 2147483647 w 479"/>
                <a:gd name="T51" fmla="*/ 2147483647 h 593"/>
                <a:gd name="T52" fmla="*/ 2147483647 w 479"/>
                <a:gd name="T53" fmla="*/ 2147483647 h 593"/>
                <a:gd name="T54" fmla="*/ 2147483647 w 479"/>
                <a:gd name="T55" fmla="*/ 2147483647 h 593"/>
                <a:gd name="T56" fmla="*/ 2147483647 w 479"/>
                <a:gd name="T57" fmla="*/ 2147483647 h 593"/>
                <a:gd name="T58" fmla="*/ 2147483647 w 479"/>
                <a:gd name="T59" fmla="*/ 2147483647 h 593"/>
                <a:gd name="T60" fmla="*/ 2147483647 w 479"/>
                <a:gd name="T61" fmla="*/ 2147483647 h 593"/>
                <a:gd name="T62" fmla="*/ 2147483647 w 479"/>
                <a:gd name="T63" fmla="*/ 2147483647 h 593"/>
                <a:gd name="T64" fmla="*/ 2147483647 w 479"/>
                <a:gd name="T65" fmla="*/ 2147483647 h 593"/>
                <a:gd name="T66" fmla="*/ 2147483647 w 479"/>
                <a:gd name="T67" fmla="*/ 2147483647 h 593"/>
                <a:gd name="T68" fmla="*/ 2147483647 w 479"/>
                <a:gd name="T69" fmla="*/ 2147483647 h 593"/>
                <a:gd name="T70" fmla="*/ 2147483647 w 479"/>
                <a:gd name="T71" fmla="*/ 2147483647 h 593"/>
                <a:gd name="T72" fmla="*/ 2147483647 w 479"/>
                <a:gd name="T73" fmla="*/ 2147483647 h 593"/>
                <a:gd name="T74" fmla="*/ 2147483647 w 479"/>
                <a:gd name="T75" fmla="*/ 2147483647 h 593"/>
                <a:gd name="T76" fmla="*/ 2147483647 w 479"/>
                <a:gd name="T77" fmla="*/ 2147483647 h 593"/>
                <a:gd name="T78" fmla="*/ 2147483647 w 479"/>
                <a:gd name="T79" fmla="*/ 2147483647 h 593"/>
                <a:gd name="T80" fmla="*/ 2147483647 w 479"/>
                <a:gd name="T81" fmla="*/ 2147483647 h 593"/>
                <a:gd name="T82" fmla="*/ 2147483647 w 479"/>
                <a:gd name="T83" fmla="*/ 2147483647 h 593"/>
                <a:gd name="T84" fmla="*/ 2147483647 w 479"/>
                <a:gd name="T85" fmla="*/ 2147483647 h 593"/>
                <a:gd name="T86" fmla="*/ 2147483647 w 479"/>
                <a:gd name="T87" fmla="*/ 2147483647 h 593"/>
                <a:gd name="T88" fmla="*/ 2147483647 w 479"/>
                <a:gd name="T89" fmla="*/ 2147483647 h 593"/>
                <a:gd name="T90" fmla="*/ 2147483647 w 479"/>
                <a:gd name="T91" fmla="*/ 2147483647 h 593"/>
                <a:gd name="T92" fmla="*/ 2147483647 w 479"/>
                <a:gd name="T93" fmla="*/ 2147483647 h 593"/>
                <a:gd name="T94" fmla="*/ 2147483647 w 479"/>
                <a:gd name="T95" fmla="*/ 2147483647 h 593"/>
                <a:gd name="T96" fmla="*/ 0 w 479"/>
                <a:gd name="T97" fmla="*/ 2147483647 h 593"/>
                <a:gd name="T98" fmla="*/ 2147483647 w 479"/>
                <a:gd name="T99" fmla="*/ 2147483647 h 593"/>
                <a:gd name="T100" fmla="*/ 2147483647 w 479"/>
                <a:gd name="T101" fmla="*/ 2147483647 h 593"/>
                <a:gd name="T102" fmla="*/ 2147483647 w 479"/>
                <a:gd name="T103" fmla="*/ 2147483647 h 593"/>
                <a:gd name="T104" fmla="*/ 2147483647 w 479"/>
                <a:gd name="T105" fmla="*/ 2147483647 h 593"/>
                <a:gd name="T106" fmla="*/ 2147483647 w 479"/>
                <a:gd name="T107" fmla="*/ 2147483647 h 593"/>
                <a:gd name="T108" fmla="*/ 2147483647 w 479"/>
                <a:gd name="T109" fmla="*/ 2147483647 h 593"/>
                <a:gd name="T110" fmla="*/ 2147483647 w 479"/>
                <a:gd name="T111" fmla="*/ 2147483647 h 59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593">
                  <a:moveTo>
                    <a:pt x="240" y="0"/>
                  </a:moveTo>
                  <a:lnTo>
                    <a:pt x="252" y="0"/>
                  </a:lnTo>
                  <a:lnTo>
                    <a:pt x="264" y="1"/>
                  </a:lnTo>
                  <a:lnTo>
                    <a:pt x="276" y="3"/>
                  </a:lnTo>
                  <a:lnTo>
                    <a:pt x="289" y="5"/>
                  </a:lnTo>
                  <a:lnTo>
                    <a:pt x="300" y="9"/>
                  </a:lnTo>
                  <a:lnTo>
                    <a:pt x="311" y="13"/>
                  </a:lnTo>
                  <a:lnTo>
                    <a:pt x="322" y="18"/>
                  </a:lnTo>
                  <a:lnTo>
                    <a:pt x="333" y="23"/>
                  </a:lnTo>
                  <a:lnTo>
                    <a:pt x="344" y="29"/>
                  </a:lnTo>
                  <a:lnTo>
                    <a:pt x="354" y="36"/>
                  </a:lnTo>
                  <a:lnTo>
                    <a:pt x="364" y="43"/>
                  </a:lnTo>
                  <a:lnTo>
                    <a:pt x="373" y="51"/>
                  </a:lnTo>
                  <a:lnTo>
                    <a:pt x="383" y="58"/>
                  </a:lnTo>
                  <a:lnTo>
                    <a:pt x="392" y="67"/>
                  </a:lnTo>
                  <a:lnTo>
                    <a:pt x="401" y="76"/>
                  </a:lnTo>
                  <a:lnTo>
                    <a:pt x="409" y="86"/>
                  </a:lnTo>
                  <a:lnTo>
                    <a:pt x="405" y="91"/>
                  </a:lnTo>
                  <a:lnTo>
                    <a:pt x="397" y="81"/>
                  </a:lnTo>
                  <a:lnTo>
                    <a:pt x="389" y="72"/>
                  </a:lnTo>
                  <a:lnTo>
                    <a:pt x="380" y="63"/>
                  </a:lnTo>
                  <a:lnTo>
                    <a:pt x="370" y="56"/>
                  </a:lnTo>
                  <a:lnTo>
                    <a:pt x="361" y="48"/>
                  </a:lnTo>
                  <a:lnTo>
                    <a:pt x="351" y="41"/>
                  </a:lnTo>
                  <a:lnTo>
                    <a:pt x="342" y="34"/>
                  </a:lnTo>
                  <a:lnTo>
                    <a:pt x="331" y="29"/>
                  </a:lnTo>
                  <a:lnTo>
                    <a:pt x="320" y="24"/>
                  </a:lnTo>
                  <a:lnTo>
                    <a:pt x="309" y="19"/>
                  </a:lnTo>
                  <a:lnTo>
                    <a:pt x="299" y="15"/>
                  </a:lnTo>
                  <a:lnTo>
                    <a:pt x="287" y="13"/>
                  </a:lnTo>
                  <a:lnTo>
                    <a:pt x="275" y="10"/>
                  </a:lnTo>
                  <a:lnTo>
                    <a:pt x="264" y="8"/>
                  </a:lnTo>
                  <a:lnTo>
                    <a:pt x="252" y="6"/>
                  </a:lnTo>
                  <a:lnTo>
                    <a:pt x="240" y="6"/>
                  </a:lnTo>
                  <a:lnTo>
                    <a:pt x="240" y="0"/>
                  </a:lnTo>
                  <a:close/>
                  <a:moveTo>
                    <a:pt x="409" y="86"/>
                  </a:moveTo>
                  <a:lnTo>
                    <a:pt x="417" y="96"/>
                  </a:lnTo>
                  <a:lnTo>
                    <a:pt x="425" y="108"/>
                  </a:lnTo>
                  <a:lnTo>
                    <a:pt x="432" y="119"/>
                  </a:lnTo>
                  <a:lnTo>
                    <a:pt x="438" y="131"/>
                  </a:lnTo>
                  <a:lnTo>
                    <a:pt x="445" y="142"/>
                  </a:lnTo>
                  <a:lnTo>
                    <a:pt x="450" y="155"/>
                  </a:lnTo>
                  <a:lnTo>
                    <a:pt x="455" y="167"/>
                  </a:lnTo>
                  <a:lnTo>
                    <a:pt x="460" y="181"/>
                  </a:lnTo>
                  <a:lnTo>
                    <a:pt x="464" y="194"/>
                  </a:lnTo>
                  <a:lnTo>
                    <a:pt x="468" y="208"/>
                  </a:lnTo>
                  <a:lnTo>
                    <a:pt x="472" y="222"/>
                  </a:lnTo>
                  <a:lnTo>
                    <a:pt x="475" y="237"/>
                  </a:lnTo>
                  <a:lnTo>
                    <a:pt x="477" y="251"/>
                  </a:lnTo>
                  <a:lnTo>
                    <a:pt x="478" y="266"/>
                  </a:lnTo>
                  <a:lnTo>
                    <a:pt x="479" y="281"/>
                  </a:lnTo>
                  <a:lnTo>
                    <a:pt x="479" y="296"/>
                  </a:lnTo>
                  <a:lnTo>
                    <a:pt x="474" y="296"/>
                  </a:lnTo>
                  <a:lnTo>
                    <a:pt x="474" y="281"/>
                  </a:lnTo>
                  <a:lnTo>
                    <a:pt x="473" y="266"/>
                  </a:lnTo>
                  <a:lnTo>
                    <a:pt x="472" y="252"/>
                  </a:lnTo>
                  <a:lnTo>
                    <a:pt x="470" y="238"/>
                  </a:lnTo>
                  <a:lnTo>
                    <a:pt x="466" y="224"/>
                  </a:lnTo>
                  <a:lnTo>
                    <a:pt x="463" y="210"/>
                  </a:lnTo>
                  <a:lnTo>
                    <a:pt x="459" y="196"/>
                  </a:lnTo>
                  <a:lnTo>
                    <a:pt x="455" y="184"/>
                  </a:lnTo>
                  <a:lnTo>
                    <a:pt x="451" y="170"/>
                  </a:lnTo>
                  <a:lnTo>
                    <a:pt x="446" y="158"/>
                  </a:lnTo>
                  <a:lnTo>
                    <a:pt x="440" y="146"/>
                  </a:lnTo>
                  <a:lnTo>
                    <a:pt x="434" y="134"/>
                  </a:lnTo>
                  <a:lnTo>
                    <a:pt x="428" y="123"/>
                  </a:lnTo>
                  <a:lnTo>
                    <a:pt x="420" y="112"/>
                  </a:lnTo>
                  <a:lnTo>
                    <a:pt x="413" y="101"/>
                  </a:lnTo>
                  <a:lnTo>
                    <a:pt x="405" y="91"/>
                  </a:lnTo>
                  <a:lnTo>
                    <a:pt x="409" y="86"/>
                  </a:lnTo>
                  <a:close/>
                  <a:moveTo>
                    <a:pt x="479" y="296"/>
                  </a:moveTo>
                  <a:lnTo>
                    <a:pt x="479" y="312"/>
                  </a:lnTo>
                  <a:lnTo>
                    <a:pt x="478" y="327"/>
                  </a:lnTo>
                  <a:lnTo>
                    <a:pt x="477" y="341"/>
                  </a:lnTo>
                  <a:lnTo>
                    <a:pt x="475" y="356"/>
                  </a:lnTo>
                  <a:lnTo>
                    <a:pt x="472" y="370"/>
                  </a:lnTo>
                  <a:lnTo>
                    <a:pt x="468" y="384"/>
                  </a:lnTo>
                  <a:lnTo>
                    <a:pt x="464" y="398"/>
                  </a:lnTo>
                  <a:lnTo>
                    <a:pt x="460" y="412"/>
                  </a:lnTo>
                  <a:lnTo>
                    <a:pt x="455" y="424"/>
                  </a:lnTo>
                  <a:lnTo>
                    <a:pt x="450" y="437"/>
                  </a:lnTo>
                  <a:lnTo>
                    <a:pt x="445" y="450"/>
                  </a:lnTo>
                  <a:lnTo>
                    <a:pt x="438" y="462"/>
                  </a:lnTo>
                  <a:lnTo>
                    <a:pt x="432" y="474"/>
                  </a:lnTo>
                  <a:lnTo>
                    <a:pt x="425" y="485"/>
                  </a:lnTo>
                  <a:lnTo>
                    <a:pt x="417" y="495"/>
                  </a:lnTo>
                  <a:lnTo>
                    <a:pt x="409" y="505"/>
                  </a:lnTo>
                  <a:lnTo>
                    <a:pt x="405" y="500"/>
                  </a:lnTo>
                  <a:lnTo>
                    <a:pt x="413" y="491"/>
                  </a:lnTo>
                  <a:lnTo>
                    <a:pt x="420" y="480"/>
                  </a:lnTo>
                  <a:lnTo>
                    <a:pt x="428" y="470"/>
                  </a:lnTo>
                  <a:lnTo>
                    <a:pt x="434" y="458"/>
                  </a:lnTo>
                  <a:lnTo>
                    <a:pt x="440" y="446"/>
                  </a:lnTo>
                  <a:lnTo>
                    <a:pt x="446" y="434"/>
                  </a:lnTo>
                  <a:lnTo>
                    <a:pt x="451" y="422"/>
                  </a:lnTo>
                  <a:lnTo>
                    <a:pt x="455" y="409"/>
                  </a:lnTo>
                  <a:lnTo>
                    <a:pt x="459" y="395"/>
                  </a:lnTo>
                  <a:lnTo>
                    <a:pt x="463" y="382"/>
                  </a:lnTo>
                  <a:lnTo>
                    <a:pt x="466" y="369"/>
                  </a:lnTo>
                  <a:lnTo>
                    <a:pt x="470" y="355"/>
                  </a:lnTo>
                  <a:lnTo>
                    <a:pt x="472" y="341"/>
                  </a:lnTo>
                  <a:lnTo>
                    <a:pt x="473" y="326"/>
                  </a:lnTo>
                  <a:lnTo>
                    <a:pt x="474" y="310"/>
                  </a:lnTo>
                  <a:lnTo>
                    <a:pt x="474" y="296"/>
                  </a:lnTo>
                  <a:lnTo>
                    <a:pt x="479" y="296"/>
                  </a:lnTo>
                  <a:close/>
                  <a:moveTo>
                    <a:pt x="409" y="505"/>
                  </a:moveTo>
                  <a:lnTo>
                    <a:pt x="401" y="515"/>
                  </a:lnTo>
                  <a:lnTo>
                    <a:pt x="392" y="524"/>
                  </a:lnTo>
                  <a:lnTo>
                    <a:pt x="383" y="533"/>
                  </a:lnTo>
                  <a:lnTo>
                    <a:pt x="373" y="542"/>
                  </a:lnTo>
                  <a:lnTo>
                    <a:pt x="364" y="550"/>
                  </a:lnTo>
                  <a:lnTo>
                    <a:pt x="354" y="556"/>
                  </a:lnTo>
                  <a:lnTo>
                    <a:pt x="344" y="564"/>
                  </a:lnTo>
                  <a:lnTo>
                    <a:pt x="333" y="569"/>
                  </a:lnTo>
                  <a:lnTo>
                    <a:pt x="322" y="575"/>
                  </a:lnTo>
                  <a:lnTo>
                    <a:pt x="311" y="579"/>
                  </a:lnTo>
                  <a:lnTo>
                    <a:pt x="300" y="583"/>
                  </a:lnTo>
                  <a:lnTo>
                    <a:pt x="289" y="586"/>
                  </a:lnTo>
                  <a:lnTo>
                    <a:pt x="276" y="589"/>
                  </a:lnTo>
                  <a:lnTo>
                    <a:pt x="264" y="590"/>
                  </a:lnTo>
                  <a:lnTo>
                    <a:pt x="252" y="591"/>
                  </a:lnTo>
                  <a:lnTo>
                    <a:pt x="240" y="593"/>
                  </a:lnTo>
                  <a:lnTo>
                    <a:pt x="240" y="586"/>
                  </a:lnTo>
                  <a:lnTo>
                    <a:pt x="252" y="585"/>
                  </a:lnTo>
                  <a:lnTo>
                    <a:pt x="264" y="584"/>
                  </a:lnTo>
                  <a:lnTo>
                    <a:pt x="275" y="583"/>
                  </a:lnTo>
                  <a:lnTo>
                    <a:pt x="287" y="580"/>
                  </a:lnTo>
                  <a:lnTo>
                    <a:pt x="299" y="576"/>
                  </a:lnTo>
                  <a:lnTo>
                    <a:pt x="309" y="572"/>
                  </a:lnTo>
                  <a:lnTo>
                    <a:pt x="320" y="569"/>
                  </a:lnTo>
                  <a:lnTo>
                    <a:pt x="331" y="564"/>
                  </a:lnTo>
                  <a:lnTo>
                    <a:pt x="342" y="557"/>
                  </a:lnTo>
                  <a:lnTo>
                    <a:pt x="351" y="551"/>
                  </a:lnTo>
                  <a:lnTo>
                    <a:pt x="361" y="543"/>
                  </a:lnTo>
                  <a:lnTo>
                    <a:pt x="370" y="536"/>
                  </a:lnTo>
                  <a:lnTo>
                    <a:pt x="380" y="528"/>
                  </a:lnTo>
                  <a:lnTo>
                    <a:pt x="389" y="519"/>
                  </a:lnTo>
                  <a:lnTo>
                    <a:pt x="397" y="510"/>
                  </a:lnTo>
                  <a:lnTo>
                    <a:pt x="405" y="500"/>
                  </a:lnTo>
                  <a:lnTo>
                    <a:pt x="409" y="505"/>
                  </a:lnTo>
                  <a:close/>
                  <a:moveTo>
                    <a:pt x="240" y="593"/>
                  </a:moveTo>
                  <a:lnTo>
                    <a:pt x="227" y="591"/>
                  </a:lnTo>
                  <a:lnTo>
                    <a:pt x="215" y="590"/>
                  </a:lnTo>
                  <a:lnTo>
                    <a:pt x="204" y="589"/>
                  </a:lnTo>
                  <a:lnTo>
                    <a:pt x="192" y="586"/>
                  </a:lnTo>
                  <a:lnTo>
                    <a:pt x="180" y="583"/>
                  </a:lnTo>
                  <a:lnTo>
                    <a:pt x="169" y="579"/>
                  </a:lnTo>
                  <a:lnTo>
                    <a:pt x="158" y="575"/>
                  </a:lnTo>
                  <a:lnTo>
                    <a:pt x="147" y="569"/>
                  </a:lnTo>
                  <a:lnTo>
                    <a:pt x="136" y="564"/>
                  </a:lnTo>
                  <a:lnTo>
                    <a:pt x="126" y="556"/>
                  </a:lnTo>
                  <a:lnTo>
                    <a:pt x="116" y="550"/>
                  </a:lnTo>
                  <a:lnTo>
                    <a:pt x="107" y="542"/>
                  </a:lnTo>
                  <a:lnTo>
                    <a:pt x="97" y="533"/>
                  </a:lnTo>
                  <a:lnTo>
                    <a:pt x="88" y="524"/>
                  </a:lnTo>
                  <a:lnTo>
                    <a:pt x="79" y="515"/>
                  </a:lnTo>
                  <a:lnTo>
                    <a:pt x="71" y="505"/>
                  </a:lnTo>
                  <a:lnTo>
                    <a:pt x="75" y="500"/>
                  </a:lnTo>
                  <a:lnTo>
                    <a:pt x="83" y="510"/>
                  </a:lnTo>
                  <a:lnTo>
                    <a:pt x="91" y="519"/>
                  </a:lnTo>
                  <a:lnTo>
                    <a:pt x="100" y="528"/>
                  </a:lnTo>
                  <a:lnTo>
                    <a:pt x="109" y="536"/>
                  </a:lnTo>
                  <a:lnTo>
                    <a:pt x="119" y="543"/>
                  </a:lnTo>
                  <a:lnTo>
                    <a:pt x="128" y="551"/>
                  </a:lnTo>
                  <a:lnTo>
                    <a:pt x="138" y="557"/>
                  </a:lnTo>
                  <a:lnTo>
                    <a:pt x="149" y="564"/>
                  </a:lnTo>
                  <a:lnTo>
                    <a:pt x="160" y="569"/>
                  </a:lnTo>
                  <a:lnTo>
                    <a:pt x="170" y="572"/>
                  </a:lnTo>
                  <a:lnTo>
                    <a:pt x="181" y="576"/>
                  </a:lnTo>
                  <a:lnTo>
                    <a:pt x="193" y="580"/>
                  </a:lnTo>
                  <a:lnTo>
                    <a:pt x="205" y="583"/>
                  </a:lnTo>
                  <a:lnTo>
                    <a:pt x="216" y="584"/>
                  </a:lnTo>
                  <a:lnTo>
                    <a:pt x="228" y="585"/>
                  </a:lnTo>
                  <a:lnTo>
                    <a:pt x="240" y="586"/>
                  </a:lnTo>
                  <a:lnTo>
                    <a:pt x="240" y="593"/>
                  </a:lnTo>
                  <a:close/>
                  <a:moveTo>
                    <a:pt x="71" y="505"/>
                  </a:moveTo>
                  <a:lnTo>
                    <a:pt x="63" y="495"/>
                  </a:lnTo>
                  <a:lnTo>
                    <a:pt x="56" y="485"/>
                  </a:lnTo>
                  <a:lnTo>
                    <a:pt x="48" y="474"/>
                  </a:lnTo>
                  <a:lnTo>
                    <a:pt x="41" y="462"/>
                  </a:lnTo>
                  <a:lnTo>
                    <a:pt x="35" y="450"/>
                  </a:lnTo>
                  <a:lnTo>
                    <a:pt x="30" y="437"/>
                  </a:lnTo>
                  <a:lnTo>
                    <a:pt x="24" y="424"/>
                  </a:lnTo>
                  <a:lnTo>
                    <a:pt x="20" y="412"/>
                  </a:lnTo>
                  <a:lnTo>
                    <a:pt x="16" y="398"/>
                  </a:lnTo>
                  <a:lnTo>
                    <a:pt x="12" y="384"/>
                  </a:lnTo>
                  <a:lnTo>
                    <a:pt x="9" y="370"/>
                  </a:lnTo>
                  <a:lnTo>
                    <a:pt x="6" y="356"/>
                  </a:lnTo>
                  <a:lnTo>
                    <a:pt x="4" y="341"/>
                  </a:lnTo>
                  <a:lnTo>
                    <a:pt x="3" y="327"/>
                  </a:lnTo>
                  <a:lnTo>
                    <a:pt x="1" y="312"/>
                  </a:lnTo>
                  <a:lnTo>
                    <a:pt x="0" y="296"/>
                  </a:lnTo>
                  <a:lnTo>
                    <a:pt x="7" y="296"/>
                  </a:lnTo>
                  <a:lnTo>
                    <a:pt x="7" y="310"/>
                  </a:lnTo>
                  <a:lnTo>
                    <a:pt x="8" y="326"/>
                  </a:lnTo>
                  <a:lnTo>
                    <a:pt x="9" y="341"/>
                  </a:lnTo>
                  <a:lnTo>
                    <a:pt x="11" y="355"/>
                  </a:lnTo>
                  <a:lnTo>
                    <a:pt x="14" y="369"/>
                  </a:lnTo>
                  <a:lnTo>
                    <a:pt x="17" y="382"/>
                  </a:lnTo>
                  <a:lnTo>
                    <a:pt x="20" y="395"/>
                  </a:lnTo>
                  <a:lnTo>
                    <a:pt x="25" y="409"/>
                  </a:lnTo>
                  <a:lnTo>
                    <a:pt x="29" y="422"/>
                  </a:lnTo>
                  <a:lnTo>
                    <a:pt x="34" y="434"/>
                  </a:lnTo>
                  <a:lnTo>
                    <a:pt x="40" y="446"/>
                  </a:lnTo>
                  <a:lnTo>
                    <a:pt x="46" y="458"/>
                  </a:lnTo>
                  <a:lnTo>
                    <a:pt x="53" y="470"/>
                  </a:lnTo>
                  <a:lnTo>
                    <a:pt x="60" y="480"/>
                  </a:lnTo>
                  <a:lnTo>
                    <a:pt x="67" y="491"/>
                  </a:lnTo>
                  <a:lnTo>
                    <a:pt x="75" y="500"/>
                  </a:lnTo>
                  <a:lnTo>
                    <a:pt x="71" y="505"/>
                  </a:lnTo>
                  <a:close/>
                  <a:moveTo>
                    <a:pt x="0" y="296"/>
                  </a:moveTo>
                  <a:lnTo>
                    <a:pt x="1" y="281"/>
                  </a:lnTo>
                  <a:lnTo>
                    <a:pt x="3" y="266"/>
                  </a:lnTo>
                  <a:lnTo>
                    <a:pt x="4" y="251"/>
                  </a:lnTo>
                  <a:lnTo>
                    <a:pt x="6" y="237"/>
                  </a:lnTo>
                  <a:lnTo>
                    <a:pt x="9" y="222"/>
                  </a:lnTo>
                  <a:lnTo>
                    <a:pt x="12" y="208"/>
                  </a:lnTo>
                  <a:lnTo>
                    <a:pt x="16" y="194"/>
                  </a:lnTo>
                  <a:lnTo>
                    <a:pt x="20" y="181"/>
                  </a:lnTo>
                  <a:lnTo>
                    <a:pt x="24" y="167"/>
                  </a:lnTo>
                  <a:lnTo>
                    <a:pt x="30" y="155"/>
                  </a:lnTo>
                  <a:lnTo>
                    <a:pt x="35" y="142"/>
                  </a:lnTo>
                  <a:lnTo>
                    <a:pt x="41" y="131"/>
                  </a:lnTo>
                  <a:lnTo>
                    <a:pt x="48" y="119"/>
                  </a:lnTo>
                  <a:lnTo>
                    <a:pt x="56" y="108"/>
                  </a:lnTo>
                  <a:lnTo>
                    <a:pt x="63" y="96"/>
                  </a:lnTo>
                  <a:lnTo>
                    <a:pt x="71" y="86"/>
                  </a:lnTo>
                  <a:lnTo>
                    <a:pt x="75" y="91"/>
                  </a:lnTo>
                  <a:lnTo>
                    <a:pt x="67" y="101"/>
                  </a:lnTo>
                  <a:lnTo>
                    <a:pt x="60" y="112"/>
                  </a:lnTo>
                  <a:lnTo>
                    <a:pt x="53" y="123"/>
                  </a:lnTo>
                  <a:lnTo>
                    <a:pt x="46" y="134"/>
                  </a:lnTo>
                  <a:lnTo>
                    <a:pt x="40" y="146"/>
                  </a:lnTo>
                  <a:lnTo>
                    <a:pt x="34" y="158"/>
                  </a:lnTo>
                  <a:lnTo>
                    <a:pt x="29" y="170"/>
                  </a:lnTo>
                  <a:lnTo>
                    <a:pt x="25" y="184"/>
                  </a:lnTo>
                  <a:lnTo>
                    <a:pt x="20" y="196"/>
                  </a:lnTo>
                  <a:lnTo>
                    <a:pt x="17" y="210"/>
                  </a:lnTo>
                  <a:lnTo>
                    <a:pt x="14" y="224"/>
                  </a:lnTo>
                  <a:lnTo>
                    <a:pt x="11" y="238"/>
                  </a:lnTo>
                  <a:lnTo>
                    <a:pt x="9" y="252"/>
                  </a:lnTo>
                  <a:lnTo>
                    <a:pt x="8" y="266"/>
                  </a:lnTo>
                  <a:lnTo>
                    <a:pt x="7" y="281"/>
                  </a:lnTo>
                  <a:lnTo>
                    <a:pt x="7" y="296"/>
                  </a:lnTo>
                  <a:lnTo>
                    <a:pt x="0" y="296"/>
                  </a:lnTo>
                  <a:close/>
                  <a:moveTo>
                    <a:pt x="71" y="86"/>
                  </a:moveTo>
                  <a:lnTo>
                    <a:pt x="79" y="76"/>
                  </a:lnTo>
                  <a:lnTo>
                    <a:pt x="88" y="67"/>
                  </a:lnTo>
                  <a:lnTo>
                    <a:pt x="97" y="58"/>
                  </a:lnTo>
                  <a:lnTo>
                    <a:pt x="107" y="51"/>
                  </a:lnTo>
                  <a:lnTo>
                    <a:pt x="116" y="43"/>
                  </a:lnTo>
                  <a:lnTo>
                    <a:pt x="126" y="36"/>
                  </a:lnTo>
                  <a:lnTo>
                    <a:pt x="136" y="29"/>
                  </a:lnTo>
                  <a:lnTo>
                    <a:pt x="147" y="23"/>
                  </a:lnTo>
                  <a:lnTo>
                    <a:pt x="158" y="18"/>
                  </a:lnTo>
                  <a:lnTo>
                    <a:pt x="169" y="13"/>
                  </a:lnTo>
                  <a:lnTo>
                    <a:pt x="180" y="9"/>
                  </a:lnTo>
                  <a:lnTo>
                    <a:pt x="192" y="5"/>
                  </a:lnTo>
                  <a:lnTo>
                    <a:pt x="204" y="3"/>
                  </a:lnTo>
                  <a:lnTo>
                    <a:pt x="215" y="1"/>
                  </a:lnTo>
                  <a:lnTo>
                    <a:pt x="227" y="0"/>
                  </a:lnTo>
                  <a:lnTo>
                    <a:pt x="240" y="0"/>
                  </a:lnTo>
                  <a:lnTo>
                    <a:pt x="240" y="6"/>
                  </a:lnTo>
                  <a:lnTo>
                    <a:pt x="228" y="6"/>
                  </a:lnTo>
                  <a:lnTo>
                    <a:pt x="216" y="8"/>
                  </a:lnTo>
                  <a:lnTo>
                    <a:pt x="205" y="10"/>
                  </a:lnTo>
                  <a:lnTo>
                    <a:pt x="193" y="13"/>
                  </a:lnTo>
                  <a:lnTo>
                    <a:pt x="181" y="15"/>
                  </a:lnTo>
                  <a:lnTo>
                    <a:pt x="170" y="19"/>
                  </a:lnTo>
                  <a:lnTo>
                    <a:pt x="160" y="24"/>
                  </a:lnTo>
                  <a:lnTo>
                    <a:pt x="149" y="29"/>
                  </a:lnTo>
                  <a:lnTo>
                    <a:pt x="138" y="34"/>
                  </a:lnTo>
                  <a:lnTo>
                    <a:pt x="128" y="41"/>
                  </a:lnTo>
                  <a:lnTo>
                    <a:pt x="119" y="48"/>
                  </a:lnTo>
                  <a:lnTo>
                    <a:pt x="109" y="56"/>
                  </a:lnTo>
                  <a:lnTo>
                    <a:pt x="100" y="63"/>
                  </a:lnTo>
                  <a:lnTo>
                    <a:pt x="91" y="72"/>
                  </a:lnTo>
                  <a:lnTo>
                    <a:pt x="83" y="81"/>
                  </a:lnTo>
                  <a:lnTo>
                    <a:pt x="75" y="91"/>
                  </a:lnTo>
                  <a:lnTo>
                    <a:pt x="71" y="86"/>
                  </a:lnTo>
                  <a:close/>
                </a:path>
              </a:pathLst>
            </a:custGeom>
            <a:solidFill>
              <a:srgbClr val="37343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7" name="右箭头 3"/>
            <p:cNvSpPr>
              <a:spLocks noChangeArrowheads="1"/>
            </p:cNvSpPr>
            <p:nvPr/>
          </p:nvSpPr>
          <p:spPr bwMode="auto">
            <a:xfrm>
              <a:off x="1652061" y="2041422"/>
              <a:ext cx="496888" cy="204788"/>
            </a:xfrm>
            <a:prstGeom prst="rightArrow">
              <a:avLst>
                <a:gd name="adj1" fmla="val 50000"/>
                <a:gd name="adj2" fmla="val 50021"/>
              </a:avLst>
            </a:prstGeom>
            <a:noFill/>
            <a:ln w="9525" algn="ctr">
              <a:solidFill>
                <a:srgbClr val="C00000"/>
              </a:solidFill>
              <a:rou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endParaRPr lang="zh-CN" altLang="en-US"/>
            </a:p>
          </p:txBody>
        </p:sp>
        <p:sp>
          <p:nvSpPr>
            <p:cNvPr id="58" name="右箭头 44"/>
            <p:cNvSpPr>
              <a:spLocks noChangeArrowheads="1"/>
            </p:cNvSpPr>
            <p:nvPr/>
          </p:nvSpPr>
          <p:spPr bwMode="auto">
            <a:xfrm>
              <a:off x="6175375" y="2171700"/>
              <a:ext cx="496888" cy="204788"/>
            </a:xfrm>
            <a:prstGeom prst="rightArrow">
              <a:avLst>
                <a:gd name="adj1" fmla="val 50000"/>
                <a:gd name="adj2" fmla="val 50021"/>
              </a:avLst>
            </a:prstGeom>
            <a:noFill/>
            <a:ln w="9525" algn="ctr">
              <a:solidFill>
                <a:srgbClr val="C00000"/>
              </a:solidFill>
              <a:rou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endParaRPr lang="zh-CN" altLang="en-US"/>
            </a:p>
          </p:txBody>
        </p:sp>
        <p:sp>
          <p:nvSpPr>
            <p:cNvPr id="61" name="圆角矩形 60"/>
            <p:cNvSpPr/>
            <p:nvPr/>
          </p:nvSpPr>
          <p:spPr>
            <a:xfrm>
              <a:off x="388938" y="2896198"/>
              <a:ext cx="1214437" cy="328446"/>
            </a:xfrm>
            <a:prstGeom prst="roundRect">
              <a:avLst>
                <a:gd name="adj" fmla="val 4634"/>
              </a:avLst>
            </a:prstGeom>
            <a:solidFill>
              <a:srgbClr val="FFE8B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zh-CN" altLang="en-US" sz="1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输入端</a:t>
              </a:r>
            </a:p>
          </p:txBody>
        </p:sp>
        <p:sp>
          <p:nvSpPr>
            <p:cNvPr id="62" name="圆角矩形 61"/>
            <p:cNvSpPr/>
            <p:nvPr/>
          </p:nvSpPr>
          <p:spPr>
            <a:xfrm>
              <a:off x="6310313" y="2910494"/>
              <a:ext cx="2133600" cy="392362"/>
            </a:xfrm>
            <a:prstGeom prst="roundRect">
              <a:avLst>
                <a:gd name="adj" fmla="val 4634"/>
              </a:avLst>
            </a:prstGeom>
            <a:solidFill>
              <a:srgbClr val="FFE8B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zh-CN" altLang="en-US" sz="1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输出端：视觉对象</a:t>
              </a:r>
            </a:p>
          </p:txBody>
        </p:sp>
        <p:sp>
          <p:nvSpPr>
            <p:cNvPr id="63" name="圆角矩形 62"/>
            <p:cNvSpPr/>
            <p:nvPr/>
          </p:nvSpPr>
          <p:spPr>
            <a:xfrm>
              <a:off x="2142599" y="2765581"/>
              <a:ext cx="3916892" cy="579233"/>
            </a:xfrm>
            <a:prstGeom prst="roundRect">
              <a:avLst>
                <a:gd name="adj" fmla="val 4634"/>
              </a:avLst>
            </a:prstGeom>
            <a:solidFill>
              <a:srgbClr val="FFE8B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zh-CN" altLang="en-US" sz="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端到端学习</a:t>
              </a:r>
              <a:r>
                <a:rPr lang="en-US" altLang="zh-CN" sz="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buFont typeface="Arial" panose="020B0604020202020204" pitchFamily="34" charset="0"/>
                <a:buNone/>
                <a:defRPr/>
              </a:pPr>
              <a:r>
                <a:rPr lang="zh-CN" altLang="en-US" sz="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通过卷积、池化和误差反向传播等手段，进行特征学习</a:t>
              </a:r>
            </a:p>
          </p:txBody>
        </p:sp>
        <p:pic>
          <p:nvPicPr>
            <p:cNvPr id="6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9137" y="1476602"/>
              <a:ext cx="3551399" cy="1269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11" name="直接连接符 10"/>
          <p:cNvCxnSpPr/>
          <p:nvPr/>
        </p:nvCxnSpPr>
        <p:spPr>
          <a:xfrm flipV="1">
            <a:off x="534670" y="4049395"/>
            <a:ext cx="10859770" cy="101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22935" y="3522980"/>
            <a:ext cx="1783080" cy="368300"/>
          </a:xfrm>
          <a:prstGeom prst="rect">
            <a:avLst/>
          </a:prstGeom>
          <a:noFill/>
        </p:spPr>
        <p:txBody>
          <a:bodyPr wrap="none" rtlCol="0" anchor="t">
            <a:spAutoFit/>
          </a:bodyPr>
          <a:lstStyle/>
          <a:p>
            <a:r>
              <a:rPr lang="zh-CN" altLang="en-US" dirty="0">
                <a:sym typeface="+mn-ea"/>
              </a:rPr>
              <a:t>分段式浅层学习</a:t>
            </a:r>
            <a:endParaRPr lang="zh-CN" altLang="en-US"/>
          </a:p>
        </p:txBody>
      </p:sp>
      <p:sp>
        <p:nvSpPr>
          <p:cNvPr id="13" name="文本框 12"/>
          <p:cNvSpPr txBox="1"/>
          <p:nvPr/>
        </p:nvSpPr>
        <p:spPr>
          <a:xfrm>
            <a:off x="622935" y="4217670"/>
            <a:ext cx="1783080" cy="368300"/>
          </a:xfrm>
          <a:prstGeom prst="rect">
            <a:avLst/>
          </a:prstGeom>
          <a:noFill/>
        </p:spPr>
        <p:txBody>
          <a:bodyPr wrap="none" rtlCol="0" anchor="t">
            <a:spAutoFit/>
          </a:bodyPr>
          <a:lstStyle/>
          <a:p>
            <a:r>
              <a:rPr lang="zh-CN" altLang="en-US" dirty="0">
                <a:sym typeface="+mn-ea"/>
              </a:rPr>
              <a:t>端到端深层学习</a:t>
            </a: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6.1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深度学习（</a:t>
            </a:r>
            <a:r>
              <a:rPr 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Deep Learning</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3"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eaLnBrk="1" hangingPunct="1">
              <a:lnSpc>
                <a:spcPct val="150000"/>
              </a:lnSpc>
              <a:buFont typeface="Wingdings" panose="05000000000000000000" charset="0"/>
              <a:buNone/>
            </a:pP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1</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.神经元</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深度学习模型中的基本单元</a:t>
            </a:r>
          </a:p>
        </p:txBody>
      </p:sp>
      <mc:AlternateContent xmlns:mc="http://schemas.openxmlformats.org/markup-compatibility/2006" xmlns:a14="http://schemas.microsoft.com/office/drawing/2010/main">
        <mc:Choice Requires="a14">
          <p:sp>
            <p:nvSpPr>
              <p:cNvPr id="5" name="流程图: 延期 4"/>
              <p:cNvSpPr/>
              <p:nvPr/>
            </p:nvSpPr>
            <p:spPr>
              <a:xfrm>
                <a:off x="5229794" y="2846707"/>
                <a:ext cx="921488" cy="1145363"/>
              </a:xfrm>
              <a:prstGeom prst="flowChartDelay">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ea typeface="黑体" panose="02010609060101010101" pitchFamily="49" charset="-122"/>
                  </a:rPr>
                  <a:t>输出</a:t>
                </a:r>
                <a:endParaRPr lang="en-US" altLang="zh-CN" dirty="0">
                  <a:ea typeface="黑体" panose="02010609060101010101" pitchFamily="49" charset="-122"/>
                </a:endParaRPr>
              </a:p>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黑体" panose="02010609060101010101" pitchFamily="49" charset="-122"/>
                        </a:rPr>
                        <m:t>𝑂𝑢𝑡</m:t>
                      </m:r>
                    </m:oMath>
                  </m:oMathPara>
                </a14:m>
                <a:endParaRPr lang="zh-CN" altLang="en-US" dirty="0">
                  <a:ea typeface="黑体" panose="02010609060101010101" pitchFamily="49" charset="-122"/>
                </a:endParaRPr>
              </a:p>
            </p:txBody>
          </p:sp>
        </mc:Choice>
        <mc:Fallback xmlns="">
          <p:sp>
            <p:nvSpPr>
              <p:cNvPr id="5" name="流程图: 延期 4"/>
              <p:cNvSpPr>
                <a:spLocks noRot="1" noChangeAspect="1" noMove="1" noResize="1" noEditPoints="1" noAdjustHandles="1" noChangeArrowheads="1" noChangeShapeType="1" noTextEdit="1"/>
              </p:cNvSpPr>
              <p:nvPr/>
            </p:nvSpPr>
            <p:spPr>
              <a:xfrm>
                <a:off x="5229794" y="2846707"/>
                <a:ext cx="921488" cy="1145363"/>
              </a:xfrm>
              <a:prstGeom prst="flowChartDelay">
                <a:avLst/>
              </a:prstGeom>
              <a:blipFill rotWithShape="1">
                <a:blip r:embed="rId2"/>
                <a:stretch>
                  <a:fillRect l="-751" t="-555" r="-685" b="-514"/>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4116920" y="2846707"/>
                <a:ext cx="1112874" cy="1145363"/>
              </a:xfrm>
              <a:prstGeom prst="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ea typeface="黑体" panose="02010609060101010101" pitchFamily="49" charset="-122"/>
                  </a:rPr>
                  <a:t>激活函数</a:t>
                </a:r>
                <a:endParaRPr lang="en-US" altLang="zh-CN" dirty="0">
                  <a:ea typeface="黑体" panose="02010609060101010101" pitchFamily="49" charset="-122"/>
                </a:endParaRPr>
              </a:p>
              <a:p>
                <a:pPr algn="ct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𝑔</m:t>
                      </m:r>
                    </m:oMath>
                  </m:oMathPara>
                </a14:m>
                <a:endParaRPr lang="zh-CN" altLang="en-US" dirty="0">
                  <a:ea typeface="黑体" panose="02010609060101010101" pitchFamily="49"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4116920" y="2846707"/>
                <a:ext cx="1112874" cy="1145363"/>
              </a:xfrm>
              <a:prstGeom prst="rect">
                <a:avLst/>
              </a:prstGeom>
              <a:blipFill rotWithShape="1">
                <a:blip r:embed="rId3"/>
                <a:stretch>
                  <a:fillRect l="-590" t="-555" r="-519" b="-514"/>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流程图: 延期 31"/>
              <p:cNvSpPr/>
              <p:nvPr/>
            </p:nvSpPr>
            <p:spPr>
              <a:xfrm flipH="1">
                <a:off x="3195432" y="2846707"/>
                <a:ext cx="921488" cy="1145363"/>
              </a:xfrm>
              <a:prstGeom prst="flowChartDelay">
                <a:avLst/>
              </a:prstGeom>
              <a:solidFill>
                <a:srgbClr val="00B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ea typeface="黑体" panose="02010609060101010101" pitchFamily="49" charset="-122"/>
                  </a:rPr>
                  <a:t>输入</a:t>
                </a:r>
                <a14:m>
                  <m:oMath xmlns:m="http://schemas.openxmlformats.org/officeDocument/2006/math">
                    <m:r>
                      <a:rPr lang="en-US" altLang="zh-CN" i="1">
                        <a:latin typeface="Cambria Math" panose="02040503050406030204" pitchFamily="18" charset="0"/>
                        <a:ea typeface="黑体" panose="02010609060101010101" pitchFamily="49" charset="-122"/>
                      </a:rPr>
                      <m:t>𝐼𝑛</m:t>
                    </m:r>
                  </m:oMath>
                </a14:m>
                <a:endParaRPr lang="zh-CN" altLang="en-US" dirty="0">
                  <a:ea typeface="黑体" panose="02010609060101010101" pitchFamily="49" charset="-122"/>
                </a:endParaRPr>
              </a:p>
            </p:txBody>
          </p:sp>
        </mc:Choice>
        <mc:Fallback xmlns="">
          <p:sp>
            <p:nvSpPr>
              <p:cNvPr id="32" name="流程图: 延期 31"/>
              <p:cNvSpPr>
                <a:spLocks noRot="1" noChangeAspect="1" noMove="1" noResize="1" noEditPoints="1" noAdjustHandles="1" noChangeArrowheads="1" noChangeShapeType="1" noTextEdit="1"/>
              </p:cNvSpPr>
              <p:nvPr/>
            </p:nvSpPr>
            <p:spPr>
              <a:xfrm flipH="1">
                <a:off x="3195432" y="2846707"/>
                <a:ext cx="921488" cy="1145363"/>
              </a:xfrm>
              <a:prstGeom prst="flowChartDelay">
                <a:avLst/>
              </a:prstGeom>
              <a:blipFill rotWithShape="1">
                <a:blip r:embed="rId4"/>
                <a:stretch>
                  <a:fillRect l="-701" t="-555" r="-666" b="-514"/>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15" name="直接箭头连接符 14"/>
          <p:cNvCxnSpPr>
            <a:stCxn id="19" idx="6"/>
          </p:cNvCxnSpPr>
          <p:nvPr/>
        </p:nvCxnSpPr>
        <p:spPr>
          <a:xfrm>
            <a:off x="2204085" y="2169795"/>
            <a:ext cx="964565" cy="97599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34" idx="6"/>
          </p:cNvCxnSpPr>
          <p:nvPr/>
        </p:nvCxnSpPr>
        <p:spPr>
          <a:xfrm>
            <a:off x="1830705" y="3011170"/>
            <a:ext cx="1337945" cy="40767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椭圆 18"/>
              <p:cNvSpPr/>
              <p:nvPr/>
            </p:nvSpPr>
            <p:spPr>
              <a:xfrm>
                <a:off x="1685664" y="1840905"/>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𝑎</m:t>
                          </m:r>
                        </m:e>
                        <m:sub>
                          <m:r>
                            <a:rPr lang="en-US" altLang="zh-CN" i="1">
                              <a:latin typeface="Cambria Math" panose="02040503050406030204" pitchFamily="18" charset="0"/>
                              <a:ea typeface="黑体" panose="02010609060101010101" pitchFamily="49" charset="-122"/>
                            </a:rPr>
                            <m:t>1</m:t>
                          </m:r>
                        </m:sub>
                      </m:sSub>
                    </m:oMath>
                  </m:oMathPara>
                </a14:m>
                <a:endParaRPr lang="zh-CN" altLang="en-US" dirty="0">
                  <a:ea typeface="黑体" panose="02010609060101010101" pitchFamily="49" charset="-122"/>
                </a:endParaRPr>
              </a:p>
            </p:txBody>
          </p:sp>
        </mc:Choice>
        <mc:Fallback xmlns="">
          <p:sp>
            <p:nvSpPr>
              <p:cNvPr id="19" name="椭圆 18"/>
              <p:cNvSpPr>
                <a:spLocks noRot="1" noChangeAspect="1" noMove="1" noResize="1" noEditPoints="1" noAdjustHandles="1" noChangeArrowheads="1" noChangeShapeType="1" noTextEdit="1"/>
              </p:cNvSpPr>
              <p:nvPr/>
            </p:nvSpPr>
            <p:spPr>
              <a:xfrm>
                <a:off x="1685664" y="1840905"/>
                <a:ext cx="518400" cy="657727"/>
              </a:xfrm>
              <a:prstGeom prst="ellipse">
                <a:avLst/>
              </a:prstGeom>
              <a:blipFill rotWithShape="1">
                <a:blip r:embed="rId5"/>
                <a:stretch>
                  <a:fillRect l="-1297" t="-972" r="-1106" b="-883"/>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椭圆 33"/>
              <p:cNvSpPr/>
              <p:nvPr/>
            </p:nvSpPr>
            <p:spPr>
              <a:xfrm>
                <a:off x="1312509" y="2682481"/>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𝑎</m:t>
                          </m:r>
                        </m:e>
                        <m:sub>
                          <m:r>
                            <a:rPr lang="en-US" altLang="zh-CN" i="1">
                              <a:latin typeface="Cambria Math" panose="02040503050406030204" pitchFamily="18" charset="0"/>
                              <a:ea typeface="黑体" panose="02010609060101010101" pitchFamily="49" charset="-122"/>
                            </a:rPr>
                            <m:t>2</m:t>
                          </m:r>
                        </m:sub>
                      </m:sSub>
                    </m:oMath>
                  </m:oMathPara>
                </a14:m>
                <a:endParaRPr lang="zh-CN" altLang="en-US" dirty="0">
                  <a:ea typeface="黑体" panose="02010609060101010101" pitchFamily="49" charset="-122"/>
                </a:endParaRPr>
              </a:p>
            </p:txBody>
          </p:sp>
        </mc:Choice>
        <mc:Fallback xmlns="">
          <p:sp>
            <p:nvSpPr>
              <p:cNvPr id="34" name="椭圆 33"/>
              <p:cNvSpPr>
                <a:spLocks noRot="1" noChangeAspect="1" noMove="1" noResize="1" noEditPoints="1" noAdjustHandles="1" noChangeArrowheads="1" noChangeShapeType="1" noTextEdit="1"/>
              </p:cNvSpPr>
              <p:nvPr/>
            </p:nvSpPr>
            <p:spPr>
              <a:xfrm>
                <a:off x="1312509" y="2682481"/>
                <a:ext cx="518400" cy="657727"/>
              </a:xfrm>
              <a:prstGeom prst="ellipse">
                <a:avLst/>
              </a:prstGeom>
              <a:blipFill rotWithShape="1">
                <a:blip r:embed="rId6"/>
                <a:stretch>
                  <a:fillRect l="-1340" t="-1002" r="-1186" b="-949"/>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2595303" y="2312707"/>
                <a:ext cx="468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𝑤</m:t>
                          </m:r>
                        </m:e>
                        <m:sub>
                          <m:r>
                            <a:rPr lang="en-US" altLang="zh-CN" i="1">
                              <a:latin typeface="Cambria Math" panose="02040503050406030204" pitchFamily="18" charset="0"/>
                              <a:ea typeface="黑体" panose="02010609060101010101" pitchFamily="49" charset="-122"/>
                            </a:rPr>
                            <m:t>1</m:t>
                          </m:r>
                        </m:sub>
                      </m:sSub>
                    </m:oMath>
                  </m:oMathPara>
                </a14:m>
                <a:endParaRPr lang="zh-CN" altLang="en-US" dirty="0">
                  <a:ea typeface="黑体" panose="02010609060101010101" pitchFamily="49" charset="-122"/>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2595303" y="2312707"/>
                <a:ext cx="468000" cy="369332"/>
              </a:xfrm>
              <a:prstGeom prst="rect">
                <a:avLst/>
              </a:prstGeom>
              <a:blipFill rotWithShape="1">
                <a:blip r:embed="rId7"/>
                <a:stretch>
                  <a:fillRect l="-12" t="-10" r="13" b="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2127533" y="2842756"/>
                <a:ext cx="468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𝑤</m:t>
                          </m:r>
                        </m:e>
                        <m:sub>
                          <m:r>
                            <a:rPr lang="en-US" altLang="zh-CN" i="1">
                              <a:latin typeface="Cambria Math" panose="02040503050406030204" pitchFamily="18" charset="0"/>
                              <a:ea typeface="黑体" panose="02010609060101010101" pitchFamily="49" charset="-122"/>
                            </a:rPr>
                            <m:t>2</m:t>
                          </m:r>
                        </m:sub>
                      </m:sSub>
                    </m:oMath>
                  </m:oMathPara>
                </a14:m>
                <a:endParaRPr lang="zh-CN" altLang="en-US" dirty="0">
                  <a:ea typeface="黑体" panose="02010609060101010101" pitchFamily="49" charset="-122"/>
                </a:endParaRPr>
              </a:p>
            </p:txBody>
          </p:sp>
        </mc:Choice>
        <mc:Fallback xmlns="">
          <p:sp>
            <p:nvSpPr>
              <p:cNvPr id="39" name="文本框 38"/>
              <p:cNvSpPr txBox="1">
                <a:spLocks noRot="1" noChangeAspect="1" noMove="1" noResize="1" noEditPoints="1" noAdjustHandles="1" noChangeArrowheads="1" noChangeShapeType="1" noTextEdit="1"/>
              </p:cNvSpPr>
              <p:nvPr/>
            </p:nvSpPr>
            <p:spPr>
              <a:xfrm>
                <a:off x="2127533" y="2842756"/>
                <a:ext cx="468000" cy="369332"/>
              </a:xfrm>
              <a:prstGeom prst="rect">
                <a:avLst/>
              </a:prstGeom>
              <a:blipFill rotWithShape="1">
                <a:blip r:embed="rId8"/>
                <a:stretch>
                  <a:fillRect l="-60" t="-134" r="62" b="70"/>
                </a:stretch>
              </a:blipFill>
            </p:spPr>
            <p:txBody>
              <a:bodyPr/>
              <a:lstStyle/>
              <a:p>
                <a:r>
                  <a:rPr lang="zh-CN" altLang="en-US">
                    <a:noFill/>
                  </a:rPr>
                  <a:t> </a:t>
                </a:r>
              </a:p>
            </p:txBody>
          </p:sp>
        </mc:Fallback>
      </mc:AlternateContent>
      <p:sp>
        <p:nvSpPr>
          <p:cNvPr id="37" name="文本框 36"/>
          <p:cNvSpPr txBox="1"/>
          <p:nvPr/>
        </p:nvSpPr>
        <p:spPr>
          <a:xfrm>
            <a:off x="1224327" y="3616634"/>
            <a:ext cx="461665" cy="492443"/>
          </a:xfrm>
          <a:prstGeom prst="rect">
            <a:avLst/>
          </a:prstGeom>
          <a:noFill/>
        </p:spPr>
        <p:txBody>
          <a:bodyPr vert="eaVert" wrap="square" rtlCol="0">
            <a:spAutoFit/>
          </a:bodyPr>
          <a:lstStyle/>
          <a:p>
            <a:r>
              <a:rPr lang="en-US" altLang="zh-CN" dirty="0">
                <a:ea typeface="黑体" panose="02010609060101010101" pitchFamily="49" charset="-122"/>
              </a:rPr>
              <a:t>…</a:t>
            </a:r>
            <a:endParaRPr lang="zh-CN" altLang="en-US" dirty="0">
              <a:ea typeface="黑体" panose="02010609060101010101" pitchFamily="49" charset="-122"/>
            </a:endParaRPr>
          </a:p>
        </p:txBody>
      </p:sp>
      <p:cxnSp>
        <p:nvCxnSpPr>
          <p:cNvPr id="41" name="直接箭头连接符 40"/>
          <p:cNvCxnSpPr>
            <a:stCxn id="42" idx="6"/>
          </p:cNvCxnSpPr>
          <p:nvPr/>
        </p:nvCxnSpPr>
        <p:spPr>
          <a:xfrm flipV="1">
            <a:off x="1830705" y="3616325"/>
            <a:ext cx="1337945" cy="89154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椭圆 41"/>
              <p:cNvSpPr/>
              <p:nvPr/>
            </p:nvSpPr>
            <p:spPr>
              <a:xfrm>
                <a:off x="1312509" y="4179230"/>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𝑎</m:t>
                          </m:r>
                        </m:e>
                        <m:sub>
                          <m:r>
                            <a:rPr lang="en-US" altLang="zh-CN" b="0" i="1" smtClean="0">
                              <a:latin typeface="Cambria Math" panose="02040503050406030204" pitchFamily="18" charset="0"/>
                              <a:ea typeface="黑体" panose="02010609060101010101" pitchFamily="49" charset="-122"/>
                            </a:rPr>
                            <m:t>𝑛</m:t>
                          </m:r>
                        </m:sub>
                      </m:sSub>
                    </m:oMath>
                  </m:oMathPara>
                </a14:m>
                <a:endParaRPr lang="zh-CN" altLang="en-US" dirty="0">
                  <a:ea typeface="黑体" panose="02010609060101010101" pitchFamily="49" charset="-122"/>
                </a:endParaRPr>
              </a:p>
            </p:txBody>
          </p:sp>
        </mc:Choice>
        <mc:Fallback xmlns="">
          <p:sp>
            <p:nvSpPr>
              <p:cNvPr id="42" name="椭圆 41"/>
              <p:cNvSpPr>
                <a:spLocks noRot="1" noChangeAspect="1" noMove="1" noResize="1" noEditPoints="1" noAdjustHandles="1" noChangeArrowheads="1" noChangeShapeType="1" noTextEdit="1"/>
              </p:cNvSpPr>
              <p:nvPr/>
            </p:nvSpPr>
            <p:spPr>
              <a:xfrm>
                <a:off x="1312509" y="4179230"/>
                <a:ext cx="518400" cy="657727"/>
              </a:xfrm>
              <a:prstGeom prst="ellipse">
                <a:avLst/>
              </a:prstGeom>
              <a:blipFill rotWithShape="1">
                <a:blip r:embed="rId9"/>
                <a:stretch>
                  <a:fillRect l="-1340" t="-1010" r="-1186" b="-941"/>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2276557" y="4080453"/>
                <a:ext cx="468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𝑤</m:t>
                          </m:r>
                        </m:e>
                        <m:sub>
                          <m:r>
                            <a:rPr lang="en-US" altLang="zh-CN" b="0" i="1" smtClean="0">
                              <a:latin typeface="Cambria Math" panose="02040503050406030204" pitchFamily="18" charset="0"/>
                              <a:ea typeface="黑体" panose="02010609060101010101" pitchFamily="49" charset="-122"/>
                            </a:rPr>
                            <m:t>𝑛</m:t>
                          </m:r>
                        </m:sub>
                      </m:sSub>
                    </m:oMath>
                  </m:oMathPara>
                </a14:m>
                <a:endParaRPr lang="zh-CN" altLang="en-US" dirty="0">
                  <a:ea typeface="黑体" panose="02010609060101010101" pitchFamily="49" charset="-122"/>
                </a:endParaRPr>
              </a:p>
            </p:txBody>
          </p:sp>
        </mc:Choice>
        <mc:Fallback xmlns="">
          <p:sp>
            <p:nvSpPr>
              <p:cNvPr id="43" name="文本框 42"/>
              <p:cNvSpPr txBox="1">
                <a:spLocks noRot="1" noChangeAspect="1" noMove="1" noResize="1" noEditPoints="1" noAdjustHandles="1" noChangeArrowheads="1" noChangeShapeType="1" noTextEdit="1"/>
              </p:cNvSpPr>
              <p:nvPr/>
            </p:nvSpPr>
            <p:spPr>
              <a:xfrm>
                <a:off x="2276557" y="4080453"/>
                <a:ext cx="468000" cy="369332"/>
              </a:xfrm>
              <a:prstGeom prst="rect">
                <a:avLst/>
              </a:prstGeom>
              <a:blipFill rotWithShape="1">
                <a:blip r:embed="rId10"/>
                <a:stretch>
                  <a:fillRect l="-18" t="-156" r="19" b="92"/>
                </a:stretch>
              </a:blipFill>
            </p:spPr>
            <p:txBody>
              <a:bodyPr/>
              <a:lstStyle/>
              <a:p>
                <a:r>
                  <a:rPr lang="zh-CN" altLang="en-US">
                    <a:noFill/>
                  </a:rPr>
                  <a:t> </a:t>
                </a:r>
              </a:p>
            </p:txBody>
          </p:sp>
        </mc:Fallback>
      </mc:AlternateContent>
      <p:cxnSp>
        <p:nvCxnSpPr>
          <p:cNvPr id="46" name="直接箭头连接符 45"/>
          <p:cNvCxnSpPr/>
          <p:nvPr/>
        </p:nvCxnSpPr>
        <p:spPr>
          <a:xfrm flipV="1">
            <a:off x="6246976" y="2522747"/>
            <a:ext cx="949367" cy="5892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椭圆 51"/>
              <p:cNvSpPr/>
              <p:nvPr/>
            </p:nvSpPr>
            <p:spPr>
              <a:xfrm>
                <a:off x="7105537" y="2024483"/>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𝑜</m:t>
                          </m:r>
                        </m:e>
                        <m:sub>
                          <m:r>
                            <a:rPr lang="en-US" altLang="zh-CN" i="1">
                              <a:latin typeface="Cambria Math" panose="02040503050406030204" pitchFamily="18" charset="0"/>
                              <a:ea typeface="黑体" panose="02010609060101010101" pitchFamily="49" charset="-122"/>
                            </a:rPr>
                            <m:t>1</m:t>
                          </m:r>
                        </m:sub>
                      </m:sSub>
                    </m:oMath>
                  </m:oMathPara>
                </a14:m>
                <a:endParaRPr lang="zh-CN" altLang="en-US" dirty="0">
                  <a:ea typeface="黑体" panose="02010609060101010101" pitchFamily="49" charset="-122"/>
                </a:endParaRPr>
              </a:p>
            </p:txBody>
          </p:sp>
        </mc:Choice>
        <mc:Fallback xmlns="">
          <p:sp>
            <p:nvSpPr>
              <p:cNvPr id="52" name="椭圆 51"/>
              <p:cNvSpPr>
                <a:spLocks noRot="1" noChangeAspect="1" noMove="1" noResize="1" noEditPoints="1" noAdjustHandles="1" noChangeArrowheads="1" noChangeShapeType="1" noTextEdit="1"/>
              </p:cNvSpPr>
              <p:nvPr/>
            </p:nvSpPr>
            <p:spPr>
              <a:xfrm>
                <a:off x="7105537" y="2024483"/>
                <a:ext cx="518400" cy="657727"/>
              </a:xfrm>
              <a:prstGeom prst="ellipse">
                <a:avLst/>
              </a:prstGeom>
              <a:blipFill rotWithShape="1">
                <a:blip r:embed="rId11"/>
                <a:stretch>
                  <a:fillRect l="-1326" t="-981" r="-1200" b="-873"/>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55" name="直接箭头连接符 54"/>
          <p:cNvCxnSpPr>
            <a:endCxn id="56" idx="2"/>
          </p:cNvCxnSpPr>
          <p:nvPr/>
        </p:nvCxnSpPr>
        <p:spPr>
          <a:xfrm flipV="1">
            <a:off x="6246975" y="3415364"/>
            <a:ext cx="1006074" cy="402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椭圆 55"/>
              <p:cNvSpPr/>
              <p:nvPr/>
            </p:nvSpPr>
            <p:spPr>
              <a:xfrm>
                <a:off x="7253049" y="3086501"/>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𝑜</m:t>
                          </m:r>
                        </m:e>
                        <m:sub>
                          <m:r>
                            <a:rPr lang="en-US" altLang="zh-CN" i="1">
                              <a:latin typeface="Cambria Math" panose="02040503050406030204" pitchFamily="18" charset="0"/>
                              <a:ea typeface="黑体" panose="02010609060101010101" pitchFamily="49" charset="-122"/>
                            </a:rPr>
                            <m:t>2</m:t>
                          </m:r>
                        </m:sub>
                      </m:sSub>
                    </m:oMath>
                  </m:oMathPara>
                </a14:m>
                <a:endParaRPr lang="zh-CN" altLang="en-US" dirty="0">
                  <a:ea typeface="黑体" panose="02010609060101010101" pitchFamily="49" charset="-122"/>
                </a:endParaRPr>
              </a:p>
            </p:txBody>
          </p:sp>
        </mc:Choice>
        <mc:Fallback xmlns="">
          <p:sp>
            <p:nvSpPr>
              <p:cNvPr id="56" name="椭圆 55"/>
              <p:cNvSpPr>
                <a:spLocks noRot="1" noChangeAspect="1" noMove="1" noResize="1" noEditPoints="1" noAdjustHandles="1" noChangeArrowheads="1" noChangeShapeType="1" noTextEdit="1"/>
              </p:cNvSpPr>
              <p:nvPr/>
            </p:nvSpPr>
            <p:spPr>
              <a:xfrm>
                <a:off x="7253049" y="3086501"/>
                <a:ext cx="518400" cy="657727"/>
              </a:xfrm>
              <a:prstGeom prst="ellipse">
                <a:avLst/>
              </a:prstGeom>
              <a:blipFill rotWithShape="1">
                <a:blip r:embed="rId12"/>
                <a:stretch>
                  <a:fillRect l="-1240" t="-1026" r="-1163" b="-925"/>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cxnSp>
        <p:nvCxnSpPr>
          <p:cNvPr id="59" name="直接箭头连接符 58"/>
          <p:cNvCxnSpPr>
            <a:endCxn id="60" idx="2"/>
          </p:cNvCxnSpPr>
          <p:nvPr/>
        </p:nvCxnSpPr>
        <p:spPr>
          <a:xfrm>
            <a:off x="6084570" y="3733165"/>
            <a:ext cx="1021080" cy="91059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椭圆 59"/>
              <p:cNvSpPr/>
              <p:nvPr/>
            </p:nvSpPr>
            <p:spPr>
              <a:xfrm>
                <a:off x="7105945" y="4314645"/>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𝑜</m:t>
                          </m:r>
                        </m:e>
                        <m:sub>
                          <m:r>
                            <a:rPr lang="en-US" altLang="zh-CN" b="0" i="1" smtClean="0">
                              <a:latin typeface="Cambria Math" panose="02040503050406030204" pitchFamily="18" charset="0"/>
                              <a:ea typeface="黑体" panose="02010609060101010101" pitchFamily="49" charset="-122"/>
                            </a:rPr>
                            <m:t>𝑛</m:t>
                          </m:r>
                        </m:sub>
                      </m:sSub>
                    </m:oMath>
                  </m:oMathPara>
                </a14:m>
                <a:endParaRPr lang="zh-CN" altLang="en-US" dirty="0">
                  <a:ea typeface="黑体" panose="02010609060101010101" pitchFamily="49" charset="-122"/>
                </a:endParaRPr>
              </a:p>
            </p:txBody>
          </p:sp>
        </mc:Choice>
        <mc:Fallback xmlns="">
          <p:sp>
            <p:nvSpPr>
              <p:cNvPr id="60" name="椭圆 59"/>
              <p:cNvSpPr>
                <a:spLocks noRot="1" noChangeAspect="1" noMove="1" noResize="1" noEditPoints="1" noAdjustHandles="1" noChangeArrowheads="1" noChangeShapeType="1" noTextEdit="1"/>
              </p:cNvSpPr>
              <p:nvPr/>
            </p:nvSpPr>
            <p:spPr>
              <a:xfrm>
                <a:off x="7105945" y="4314645"/>
                <a:ext cx="518400" cy="657727"/>
              </a:xfrm>
              <a:prstGeom prst="ellipse">
                <a:avLst/>
              </a:prstGeom>
              <a:blipFill rotWithShape="1">
                <a:blip r:embed="rId13"/>
                <a:stretch>
                  <a:fillRect l="-1282" t="-1035" r="-1122" b="-916"/>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
        <p:nvSpPr>
          <p:cNvPr id="6" name="波形 5"/>
          <p:cNvSpPr/>
          <p:nvPr/>
        </p:nvSpPr>
        <p:spPr>
          <a:xfrm>
            <a:off x="8333740" y="5099685"/>
            <a:ext cx="2710815" cy="1229995"/>
          </a:xfrm>
          <a:prstGeom prst="wav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ea typeface="黑体" panose="02010609060101010101" pitchFamily="49" charset="-122"/>
                <a:sym typeface="+mn-ea"/>
              </a:rPr>
              <a:t>神经元越多、非线性映射越复杂</a:t>
            </a:r>
          </a:p>
        </p:txBody>
      </p:sp>
      <p:sp>
        <p:nvSpPr>
          <p:cNvPr id="7" name="文本框 6"/>
          <p:cNvSpPr txBox="1"/>
          <p:nvPr/>
        </p:nvSpPr>
        <p:spPr>
          <a:xfrm>
            <a:off x="7282227" y="3923339"/>
            <a:ext cx="461665" cy="492443"/>
          </a:xfrm>
          <a:prstGeom prst="rect">
            <a:avLst/>
          </a:prstGeom>
          <a:noFill/>
        </p:spPr>
        <p:txBody>
          <a:bodyPr vert="eaVert" wrap="square" rtlCol="0">
            <a:spAutoFit/>
          </a:bodyPr>
          <a:lstStyle/>
          <a:p>
            <a:r>
              <a:rPr lang="en-US" altLang="zh-CN" dirty="0">
                <a:ea typeface="黑体" panose="02010609060101010101" pitchFamily="49" charset="-122"/>
              </a:rPr>
              <a:t>…</a:t>
            </a:r>
            <a:endParaRPr lang="zh-CN" altLang="en-US" dirty="0">
              <a:ea typeface="黑体" panose="02010609060101010101" pitchFamily="49" charset="-122"/>
            </a:endParaRPr>
          </a:p>
        </p:txBody>
      </p:sp>
      <mc:AlternateContent xmlns:mc="http://schemas.openxmlformats.org/markup-compatibility/2006" xmlns:a14="http://schemas.microsoft.com/office/drawing/2010/main">
        <mc:Choice Requires="a14">
          <p:sp>
            <p:nvSpPr>
              <p:cNvPr id="14" name="文本框 13"/>
              <p:cNvSpPr txBox="1"/>
              <p:nvPr/>
            </p:nvSpPr>
            <p:spPr>
              <a:xfrm>
                <a:off x="1370330" y="5006975"/>
                <a:ext cx="6606540" cy="1416050"/>
              </a:xfrm>
              <a:prstGeom prst="rect">
                <a:avLst/>
              </a:prstGeom>
              <a:noFill/>
            </p:spPr>
            <p:txBody>
              <a:bodyPr wrap="square" rtlCol="0" anchor="t">
                <a:spAutoFit/>
              </a:bodyPr>
              <a:lstStyle/>
              <a:p>
                <a:pPr marL="342900" lvl="0" indent="-342900">
                  <a:lnSpc>
                    <a:spcPct val="150000"/>
                  </a:lnSpc>
                  <a:buFont typeface="+mj-lt"/>
                  <a:buAutoNum type="arabicPeriod"/>
                </a:pPr>
                <a:r>
                  <a:rPr lang="zh-CN" altLang="en-US" dirty="0">
                    <a:latin typeface="Times New Roman" panose="02020603050405020304" pitchFamily="18" charset="0"/>
                    <a:ea typeface="黑体" panose="02010609060101010101" pitchFamily="49" charset="-122"/>
                    <a:cs typeface="Times New Roman" panose="02020603050405020304" pitchFamily="18" charset="0"/>
                    <a:sym typeface="+mn-ea"/>
                  </a:rPr>
                  <a:t>对输入信息进行加权累加：</a:t>
                </a:r>
                <a14:m>
                  <m:oMath xmlns:m="http://schemas.openxmlformats.org/officeDocument/2006/math">
                    <m:r>
                      <a:rPr lang="en-US" altLang="zh-CN" b="0" i="1" smtClean="0">
                        <a:latin typeface="Cambria Math" panose="02040503050406030204" pitchFamily="18" charset="0"/>
                        <a:ea typeface="黑体" panose="02010609060101010101" pitchFamily="49" charset="-122"/>
                      </a:rPr>
                      <m:t>𝐼𝑛</m:t>
                    </m:r>
                    <m:r>
                      <a:rPr lang="en-US" altLang="zh-CN" b="0" i="1" smtClean="0">
                        <a:latin typeface="Cambria Math" panose="02040503050406030204" pitchFamily="18" charset="0"/>
                        <a:ea typeface="黑体" panose="02010609060101010101" pitchFamily="49" charset="-122"/>
                      </a:rPr>
                      <m:t>= </m:t>
                    </m:r>
                    <m:nary>
                      <m:naryPr>
                        <m:chr m:val="∑"/>
                        <m:limLoc m:val="subSup"/>
                        <m:ctrlPr>
                          <a:rPr lang="en-US" altLang="zh-CN" b="0" i="1" smtClean="0">
                            <a:latin typeface="Cambria Math" panose="02040503050406030204" pitchFamily="18" charset="0"/>
                            <a:ea typeface="黑体" panose="02010609060101010101" pitchFamily="49" charset="-122"/>
                          </a:rPr>
                        </m:ctrlPr>
                      </m:naryPr>
                      <m:sub>
                        <m:r>
                          <m:rPr>
                            <m:brk m:alnAt="25"/>
                          </m:rPr>
                          <a:rPr lang="en-US" altLang="zh-CN" b="0" i="1" smtClean="0">
                            <a:latin typeface="Cambria Math" panose="02040503050406030204" pitchFamily="18" charset="0"/>
                            <a:ea typeface="黑体" panose="02010609060101010101" pitchFamily="49" charset="-122"/>
                          </a:rPr>
                          <m:t>𝑖</m:t>
                        </m:r>
                        <m:r>
                          <a:rPr lang="en-US" altLang="zh-CN" b="0" i="1" smtClean="0">
                            <a:latin typeface="Cambria Math" panose="02040503050406030204" pitchFamily="18" charset="0"/>
                            <a:ea typeface="黑体" panose="02010609060101010101" pitchFamily="49" charset="-122"/>
                          </a:rPr>
                          <m:t>=1</m:t>
                        </m:r>
                      </m:sub>
                      <m:sup>
                        <m:r>
                          <a:rPr lang="en-US" altLang="zh-CN" b="0" i="1" smtClean="0">
                            <a:latin typeface="Cambria Math" panose="02040503050406030204" pitchFamily="18" charset="0"/>
                            <a:ea typeface="黑体" panose="02010609060101010101" pitchFamily="49" charset="-122"/>
                          </a:rPr>
                          <m:t>𝑛</m:t>
                        </m:r>
                      </m:sup>
                      <m:e>
                        <m:sSub>
                          <m:sSubPr>
                            <m:ctrlPr>
                              <a:rPr lang="en-US" altLang="zh-CN" b="0" i="1" smtClean="0">
                                <a:latin typeface="Cambria Math" panose="02040503050406030204" pitchFamily="18" charset="0"/>
                                <a:ea typeface="黑体" panose="02010609060101010101" pitchFamily="49" charset="-122"/>
                              </a:rPr>
                            </m:ctrlPr>
                          </m:sSubPr>
                          <m:e>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𝑤</m:t>
                                </m:r>
                              </m:e>
                              <m:sub>
                                <m:r>
                                  <a:rPr lang="en-US" altLang="zh-CN" b="0" i="1" smtClean="0">
                                    <a:latin typeface="Cambria Math" panose="02040503050406030204" pitchFamily="18" charset="0"/>
                                    <a:ea typeface="黑体" panose="02010609060101010101" pitchFamily="49" charset="-122"/>
                                  </a:rPr>
                                  <m:t>𝑖</m:t>
                                </m:r>
                              </m:sub>
                            </m:sSub>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𝑎</m:t>
                            </m:r>
                          </m:e>
                          <m:sub>
                            <m:r>
                              <a:rPr lang="en-US" altLang="zh-CN" b="0" i="1" smtClean="0">
                                <a:latin typeface="Cambria Math" panose="02040503050406030204" pitchFamily="18" charset="0"/>
                                <a:ea typeface="黑体" panose="02010609060101010101" pitchFamily="49" charset="-122"/>
                              </a:rPr>
                              <m:t>𝑖</m:t>
                            </m:r>
                          </m:sub>
                        </m:sSub>
                      </m:e>
                    </m:nary>
                  </m:oMath>
                </a14:m>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342900" lvl="0" indent="-342900">
                  <a:lnSpc>
                    <a:spcPct val="150000"/>
                  </a:lnSpc>
                  <a:buFont typeface="+mj-lt"/>
                  <a:buAutoNum type="arabicPeriod"/>
                </a:pPr>
                <a:r>
                  <a:rPr lang="zh-CN" altLang="en-US" dirty="0">
                    <a:latin typeface="Times New Roman" panose="02020603050405020304" pitchFamily="18" charset="0"/>
                    <a:ea typeface="黑体" panose="02010609060101010101" pitchFamily="49" charset="-122"/>
                    <a:cs typeface="Times New Roman" panose="02020603050405020304" pitchFamily="18" charset="0"/>
                    <a:sym typeface="+mn-ea"/>
                  </a:rPr>
                  <a:t>对累加结果进行非线性变换（通过激活函数）：</a:t>
                </a:r>
                <a14:m>
                  <m:oMath xmlns:m="http://schemas.openxmlformats.org/officeDocument/2006/math">
                    <m:r>
                      <a:rPr lang="en-US" altLang="zh-CN" i="1" dirty="0" smtClean="0">
                        <a:latin typeface="Cambria Math" panose="02040503050406030204" pitchFamily="18" charset="0"/>
                      </a:rPr>
                      <m:t>𝑔</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oMath>
                </a14:m>
                <a:endParaRPr lang="en-US" altLang="zh-CN" b="0" dirty="0">
                  <a:latin typeface="Times New Roman" panose="02020603050405020304" pitchFamily="18" charset="0"/>
                  <a:cs typeface="Times New Roman" panose="02020603050405020304" pitchFamily="18" charset="0"/>
                </a:endParaRPr>
              </a:p>
              <a:p>
                <a:pPr marL="342900" lvl="0" indent="-342900">
                  <a:lnSpc>
                    <a:spcPct val="150000"/>
                  </a:lnSpc>
                  <a:buFont typeface="+mj-lt"/>
                  <a:buAutoNum type="arabicPeriod"/>
                </a:pPr>
                <a:r>
                  <a:rPr lang="zh-CN" altLang="en-US" dirty="0">
                    <a:latin typeface="Times New Roman" panose="02020603050405020304" pitchFamily="18" charset="0"/>
                    <a:ea typeface="黑体" panose="02010609060101010101" pitchFamily="49" charset="-122"/>
                    <a:cs typeface="Times New Roman" panose="02020603050405020304" pitchFamily="18" charset="0"/>
                    <a:sym typeface="+mn-ea"/>
                  </a:rPr>
                  <a:t>神经元的输出：</a:t>
                </a:r>
                <a14:m>
                  <m:oMath xmlns:m="http://schemas.openxmlformats.org/officeDocument/2006/math">
                    <m:r>
                      <a:rPr lang="en-US" altLang="zh-CN" b="0" i="1" smtClean="0">
                        <a:latin typeface="Cambria Math" panose="02040503050406030204" pitchFamily="18" charset="0"/>
                        <a:ea typeface="黑体" panose="02010609060101010101" pitchFamily="49" charset="-122"/>
                      </a:rPr>
                      <m:t>𝑂𝑢𝑡</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𝑔</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a:ea typeface="黑体" panose="02010609060101010101" pitchFamily="49" charset="-122"/>
                      </a:rPr>
                      <m:t>𝐼</m:t>
                    </m:r>
                    <m:r>
                      <a:rPr lang="en-US" altLang="zh-CN" b="0" i="1" smtClean="0">
                        <a:latin typeface="Cambria Math" panose="02040503050406030204" pitchFamily="18" charset="0"/>
                        <a:ea typeface="黑体" panose="02010609060101010101" pitchFamily="49" charset="-122"/>
                      </a:rPr>
                      <m:t>𝑛</m:t>
                    </m:r>
                    <m:r>
                      <a:rPr lang="en-US" altLang="zh-CN" b="0" i="1" smtClean="0">
                        <a:solidFill>
                          <a:srgbClr val="FF0000"/>
                        </a:solidFill>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pitchFamily="18" charset="0"/>
                        <a:ea typeface="黑体" panose="02010609060101010101" pitchFamily="49" charset="-122"/>
                      </a:rPr>
                      <m:t>𝑏</m:t>
                    </m:r>
                    <m:r>
                      <a:rPr lang="en-US" altLang="zh-CN" b="0" i="1" smtClean="0">
                        <a:latin typeface="Cambria Math" panose="02040503050406030204" pitchFamily="18" charset="0"/>
                        <a:ea typeface="黑体" panose="02010609060101010101" pitchFamily="49" charset="-122"/>
                      </a:rPr>
                      <m:t>)</m:t>
                    </m:r>
                  </m:oMath>
                </a14:m>
                <a:endParaRPr lang="zh-CN" altLang="en-US"/>
              </a:p>
            </p:txBody>
          </p:sp>
        </mc:Choice>
        <mc:Fallback xmlns="">
          <p:sp>
            <p:nvSpPr>
              <p:cNvPr id="14" name="文本框 13"/>
              <p:cNvSpPr txBox="1">
                <a:spLocks noRot="1" noChangeAspect="1" noMove="1" noResize="1" noEditPoints="1" noAdjustHandles="1" noChangeArrowheads="1" noChangeShapeType="1" noTextEdit="1"/>
              </p:cNvSpPr>
              <p:nvPr/>
            </p:nvSpPr>
            <p:spPr>
              <a:xfrm>
                <a:off x="1370330" y="5006975"/>
                <a:ext cx="6606540" cy="1416050"/>
              </a:xfrm>
              <a:prstGeom prst="rect">
                <a:avLst/>
              </a:prstGeom>
              <a:blipFill rotWithShape="1">
                <a:blip r:embed="rId14"/>
                <a:stretch>
                  <a:fillRect/>
                </a:stretch>
              </a:blipFill>
            </p:spPr>
            <p:txBody>
              <a:bodyPr/>
              <a:lstStyle/>
              <a:p>
                <a:r>
                  <a:rPr lang="zh-CN" altLang="en-US">
                    <a:noFill/>
                  </a:rPr>
                  <a:t> </a:t>
                </a:r>
              </a:p>
            </p:txBody>
          </p:sp>
        </mc:Fallback>
      </mc:AlternateContent>
      <p:pic>
        <p:nvPicPr>
          <p:cNvPr id="8" name="图片 7" descr="神经元示意图"/>
          <p:cNvPicPr>
            <a:picLocks noChangeAspect="1"/>
          </p:cNvPicPr>
          <p:nvPr/>
        </p:nvPicPr>
        <p:blipFill>
          <a:blip r:embed="rId15"/>
          <a:stretch>
            <a:fillRect/>
          </a:stretch>
        </p:blipFill>
        <p:spPr>
          <a:xfrm>
            <a:off x="8333740" y="1517650"/>
            <a:ext cx="2710815" cy="338899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6.1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深度学习（</a:t>
            </a:r>
            <a:r>
              <a:rPr 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Deep Learning</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3"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eaLnBrk="1" hangingPunct="1">
              <a:lnSpc>
                <a:spcPct val="150000"/>
              </a:lnSpc>
              <a:buFont typeface="Wingdings" panose="05000000000000000000" charset="0"/>
              <a:buNone/>
            </a:pP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1</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.神经元</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常用激活函数</a:t>
            </a:r>
          </a:p>
        </p:txBody>
      </p:sp>
      <p:pic>
        <p:nvPicPr>
          <p:cNvPr id="16" name="图片 15"/>
          <p:cNvPicPr>
            <a:picLocks noChangeAspect="1"/>
          </p:cNvPicPr>
          <p:nvPr/>
        </p:nvPicPr>
        <p:blipFill>
          <a:blip r:embed="rId2"/>
          <a:stretch>
            <a:fillRect/>
          </a:stretch>
        </p:blipFill>
        <p:spPr>
          <a:xfrm>
            <a:off x="6578600" y="1726565"/>
            <a:ext cx="4846955" cy="4342765"/>
          </a:xfrm>
          <a:prstGeom prst="rect">
            <a:avLst/>
          </a:prstGeom>
        </p:spPr>
      </p:pic>
      <p:sp>
        <p:nvSpPr>
          <p:cNvPr id="17" name="文本框 16"/>
          <p:cNvSpPr txBox="1"/>
          <p:nvPr/>
        </p:nvSpPr>
        <p:spPr>
          <a:xfrm>
            <a:off x="2501900" y="6129655"/>
            <a:ext cx="7731760" cy="583565"/>
          </a:xfrm>
          <a:prstGeom prst="rect">
            <a:avLst/>
          </a:prstGeom>
          <a:noFill/>
        </p:spPr>
        <p:txBody>
          <a:bodyPr wrap="square" rtlCol="0" anchor="t">
            <a:spAutoFit/>
          </a:bodyPr>
          <a:lstStyle/>
          <a:p>
            <a:r>
              <a:rPr lang="zh-CN" altLang="en-US" sz="1600"/>
              <a:t>美！最常用的10个激活函数</a:t>
            </a:r>
          </a:p>
          <a:p>
            <a:r>
              <a:rPr lang="zh-CN" altLang="en-US" sz="1600"/>
              <a:t>https://baijiahao.baidu.com/s?id=1711796979657939163&amp;wfr=spider&amp;for=pc</a:t>
            </a:r>
          </a:p>
        </p:txBody>
      </p:sp>
      <p:pic>
        <p:nvPicPr>
          <p:cNvPr id="22" name="图片 21"/>
          <p:cNvPicPr>
            <a:picLocks noChangeAspect="1"/>
          </p:cNvPicPr>
          <p:nvPr/>
        </p:nvPicPr>
        <p:blipFill>
          <a:blip r:embed="rId3"/>
          <a:srcRect t="1579" b="1352"/>
          <a:stretch>
            <a:fillRect/>
          </a:stretch>
        </p:blipFill>
        <p:spPr>
          <a:xfrm>
            <a:off x="657860" y="1736725"/>
            <a:ext cx="5417820" cy="43326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21346" y="611592"/>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anose="02010609060101010101" pitchFamily="49" charset="-122"/>
              </a:rPr>
              <a:t>2.</a:t>
            </a:r>
            <a:r>
              <a:rPr lang="zh-CN" altLang="en-US" sz="2800" b="1" dirty="0">
                <a:solidFill>
                  <a:srgbClr val="000099"/>
                </a:solidFill>
                <a:effectLst>
                  <a:outerShdw blurRad="38100" dist="38100" dir="2700000" algn="tl">
                    <a:srgbClr val="C0C0C0"/>
                  </a:outerShdw>
                </a:effectLst>
                <a:latin typeface="黑体" panose="02010609060101010101" pitchFamily="49" charset="-122"/>
              </a:rPr>
              <a:t>机器学习发展历史</a:t>
            </a:r>
          </a:p>
        </p:txBody>
      </p:sp>
      <p:sp>
        <p:nvSpPr>
          <p:cNvPr id="10" name="Rectangle 2"/>
          <p:cNvSpPr txBox="1"/>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pic>
        <p:nvPicPr>
          <p:cNvPr id="7" name="图片 6"/>
          <p:cNvPicPr>
            <a:picLocks noChangeAspect="1"/>
          </p:cNvPicPr>
          <p:nvPr/>
        </p:nvPicPr>
        <p:blipFill>
          <a:blip r:embed="rId3">
            <a:clrChange>
              <a:clrFrom>
                <a:srgbClr val="FFFFFF">
                  <a:alpha val="100000"/>
                </a:srgbClr>
              </a:clrFrom>
              <a:clrTo>
                <a:srgbClr val="FFFFFF">
                  <a:alpha val="100000"/>
                  <a:alpha val="0"/>
                </a:srgbClr>
              </a:clrTo>
            </a:clrChange>
          </a:blip>
          <a:srcRect t="32082"/>
          <a:stretch>
            <a:fillRect/>
          </a:stretch>
        </p:blipFill>
        <p:spPr>
          <a:xfrm>
            <a:off x="713740" y="1261110"/>
            <a:ext cx="10620375" cy="4441825"/>
          </a:xfrm>
          <a:prstGeom prst="rect">
            <a:avLst/>
          </a:prstGeom>
        </p:spPr>
      </p:pic>
      <p:cxnSp>
        <p:nvCxnSpPr>
          <p:cNvPr id="12" name="直接连接符 11"/>
          <p:cNvCxnSpPr/>
          <p:nvPr/>
        </p:nvCxnSpPr>
        <p:spPr>
          <a:xfrm>
            <a:off x="3107055" y="1239520"/>
            <a:ext cx="0" cy="472694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973195" y="1239520"/>
            <a:ext cx="0" cy="472694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789930" y="1239520"/>
            <a:ext cx="0" cy="472694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904095" y="1239520"/>
            <a:ext cx="0" cy="472694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092200" y="5762625"/>
            <a:ext cx="1791970" cy="368300"/>
          </a:xfrm>
          <a:prstGeom prst="rect">
            <a:avLst/>
          </a:prstGeom>
          <a:noFill/>
        </p:spPr>
        <p:txBody>
          <a:bodyPr wrap="none" rtlCol="0" anchor="t">
            <a:spAutoFit/>
          </a:bodyPr>
          <a:lstStyle/>
          <a:p>
            <a:pPr algn="ctr"/>
            <a:r>
              <a:rPr lang="zh-CN" altLang="en-US" b="1" dirty="0">
                <a:solidFill>
                  <a:srgbClr val="CC3300"/>
                </a:solidFill>
                <a:latin typeface="Times New Roman" panose="02020603050405020304" pitchFamily="18" charset="0"/>
                <a:ea typeface="楷体_GB2312" pitchFamily="49" charset="-122"/>
                <a:sym typeface="+mn-ea"/>
              </a:rPr>
              <a:t>神经元模型研究</a:t>
            </a:r>
            <a:endParaRPr lang="zh-CN" altLang="en-US"/>
          </a:p>
        </p:txBody>
      </p:sp>
      <p:sp>
        <p:nvSpPr>
          <p:cNvPr id="17" name="文本框 16"/>
          <p:cNvSpPr txBox="1"/>
          <p:nvPr/>
        </p:nvSpPr>
        <p:spPr>
          <a:xfrm>
            <a:off x="3107055" y="5966460"/>
            <a:ext cx="866140" cy="922020"/>
          </a:xfrm>
          <a:prstGeom prst="rect">
            <a:avLst/>
          </a:prstGeom>
          <a:noFill/>
        </p:spPr>
        <p:txBody>
          <a:bodyPr wrap="square" rtlCol="0" anchor="t">
            <a:spAutoFit/>
          </a:bodyPr>
          <a:lstStyle/>
          <a:p>
            <a:pPr algn="ctr"/>
            <a:r>
              <a:rPr lang="zh-CN" altLang="en-US" b="1" dirty="0">
                <a:solidFill>
                  <a:srgbClr val="CC3300"/>
                </a:solidFill>
                <a:latin typeface="Times New Roman" panose="02020603050405020304" pitchFamily="18" charset="0"/>
                <a:ea typeface="楷体_GB2312" pitchFamily="49" charset="-122"/>
                <a:sym typeface="+mn-ea"/>
              </a:rPr>
              <a:t>符号概念获取</a:t>
            </a:r>
            <a:endParaRPr lang="zh-CN" altLang="en-US"/>
          </a:p>
        </p:txBody>
      </p:sp>
      <p:sp>
        <p:nvSpPr>
          <p:cNvPr id="18" name="文本框 17"/>
          <p:cNvSpPr txBox="1"/>
          <p:nvPr/>
        </p:nvSpPr>
        <p:spPr>
          <a:xfrm>
            <a:off x="4125595" y="6130925"/>
            <a:ext cx="1562100" cy="368300"/>
          </a:xfrm>
          <a:prstGeom prst="rect">
            <a:avLst/>
          </a:prstGeom>
          <a:noFill/>
        </p:spPr>
        <p:txBody>
          <a:bodyPr wrap="none" rtlCol="0" anchor="t">
            <a:spAutoFit/>
          </a:bodyPr>
          <a:lstStyle/>
          <a:p>
            <a:r>
              <a:rPr lang="zh-CN" altLang="en-US" b="1" dirty="0">
                <a:solidFill>
                  <a:srgbClr val="CC3300"/>
                </a:solidFill>
                <a:latin typeface="Times New Roman" panose="02020603050405020304" pitchFamily="18" charset="0"/>
                <a:ea typeface="楷体_GB2312" pitchFamily="49" charset="-122"/>
                <a:sym typeface="+mn-ea"/>
              </a:rPr>
              <a:t>知识强化学习</a:t>
            </a:r>
            <a:endParaRPr lang="zh-CN" altLang="en-US"/>
          </a:p>
        </p:txBody>
      </p:sp>
      <p:sp>
        <p:nvSpPr>
          <p:cNvPr id="19" name="文本框 18"/>
          <p:cNvSpPr txBox="1"/>
          <p:nvPr/>
        </p:nvSpPr>
        <p:spPr>
          <a:xfrm>
            <a:off x="6929120" y="5762625"/>
            <a:ext cx="2481580" cy="368300"/>
          </a:xfrm>
          <a:prstGeom prst="rect">
            <a:avLst/>
          </a:prstGeom>
          <a:noFill/>
        </p:spPr>
        <p:txBody>
          <a:bodyPr wrap="none" rtlCol="0" anchor="t">
            <a:spAutoFit/>
          </a:bodyPr>
          <a:lstStyle/>
          <a:p>
            <a:pPr algn="ctr"/>
            <a:r>
              <a:rPr lang="zh-CN" altLang="en-US" b="1" dirty="0">
                <a:solidFill>
                  <a:srgbClr val="CC3300"/>
                </a:solidFill>
                <a:latin typeface="Times New Roman" panose="02020603050405020304" pitchFamily="18" charset="0"/>
                <a:ea typeface="楷体_GB2312" pitchFamily="49" charset="-122"/>
                <a:sym typeface="+mn-ea"/>
              </a:rPr>
              <a:t>连接学习和混合型学习</a:t>
            </a:r>
            <a:endParaRPr lang="zh-CN" altLang="en-US"/>
          </a:p>
        </p:txBody>
      </p:sp>
      <p:sp>
        <p:nvSpPr>
          <p:cNvPr id="20" name="文本框 19"/>
          <p:cNvSpPr txBox="1"/>
          <p:nvPr/>
        </p:nvSpPr>
        <p:spPr>
          <a:xfrm>
            <a:off x="10281920" y="4704080"/>
            <a:ext cx="1743075" cy="645160"/>
          </a:xfrm>
          <a:prstGeom prst="rect">
            <a:avLst/>
          </a:prstGeom>
          <a:noFill/>
        </p:spPr>
        <p:txBody>
          <a:bodyPr wrap="square" rtlCol="0" anchor="t">
            <a:spAutoFit/>
          </a:bodyPr>
          <a:lstStyle/>
          <a:p>
            <a:pPr algn="ctr"/>
            <a:r>
              <a:rPr lang="zh-CN" altLang="en-US" b="1" dirty="0">
                <a:solidFill>
                  <a:srgbClr val="CC3300"/>
                </a:solidFill>
                <a:latin typeface="Times New Roman" panose="02020603050405020304" pitchFamily="18" charset="0"/>
                <a:ea typeface="楷体_GB2312" pitchFamily="49" charset="-122"/>
                <a:sym typeface="+mn-ea"/>
              </a:rPr>
              <a:t>大规模学习与深度学习</a:t>
            </a:r>
            <a:endParaRPr lang="zh-CN" altLang="en-US"/>
          </a:p>
        </p:txBody>
      </p:sp>
      <p:sp>
        <p:nvSpPr>
          <p:cNvPr id="32" name="任意多边形 31"/>
          <p:cNvSpPr/>
          <p:nvPr/>
        </p:nvSpPr>
        <p:spPr>
          <a:xfrm>
            <a:off x="1879600" y="5372100"/>
            <a:ext cx="10133330" cy="1430020"/>
          </a:xfrm>
          <a:custGeom>
            <a:avLst/>
            <a:gdLst>
              <a:gd name="connisteX0" fmla="*/ 0 w 10133330"/>
              <a:gd name="connsiteY0" fmla="*/ 769620 h 1430231"/>
              <a:gd name="connisteX1" fmla="*/ 60325 w 10133330"/>
              <a:gd name="connsiteY1" fmla="*/ 859155 h 1430231"/>
              <a:gd name="connisteX2" fmla="*/ 130175 w 10133330"/>
              <a:gd name="connsiteY2" fmla="*/ 929640 h 1430231"/>
              <a:gd name="connisteX3" fmla="*/ 179705 w 10133330"/>
              <a:gd name="connsiteY3" fmla="*/ 999490 h 1430231"/>
              <a:gd name="connisteX4" fmla="*/ 250190 w 10133330"/>
              <a:gd name="connsiteY4" fmla="*/ 1059180 h 1430231"/>
              <a:gd name="connisteX5" fmla="*/ 320040 w 10133330"/>
              <a:gd name="connsiteY5" fmla="*/ 1109345 h 1430231"/>
              <a:gd name="connisteX6" fmla="*/ 389890 w 10133330"/>
              <a:gd name="connsiteY6" fmla="*/ 1139190 h 1430231"/>
              <a:gd name="connisteX7" fmla="*/ 459740 w 10133330"/>
              <a:gd name="connsiteY7" fmla="*/ 1169035 h 1430231"/>
              <a:gd name="connisteX8" fmla="*/ 529590 w 10133330"/>
              <a:gd name="connsiteY8" fmla="*/ 1189355 h 1430231"/>
              <a:gd name="connisteX9" fmla="*/ 609600 w 10133330"/>
              <a:gd name="connsiteY9" fmla="*/ 1209040 h 1430231"/>
              <a:gd name="connisteX10" fmla="*/ 689610 w 10133330"/>
              <a:gd name="connsiteY10" fmla="*/ 1229360 h 1430231"/>
              <a:gd name="connisteX11" fmla="*/ 759460 w 10133330"/>
              <a:gd name="connsiteY11" fmla="*/ 1239520 h 1430231"/>
              <a:gd name="connisteX12" fmla="*/ 839470 w 10133330"/>
              <a:gd name="connsiteY12" fmla="*/ 1269365 h 1430231"/>
              <a:gd name="connisteX13" fmla="*/ 929640 w 10133330"/>
              <a:gd name="connsiteY13" fmla="*/ 1289050 h 1430231"/>
              <a:gd name="connisteX14" fmla="*/ 999490 w 10133330"/>
              <a:gd name="connsiteY14" fmla="*/ 1299210 h 1430231"/>
              <a:gd name="connisteX15" fmla="*/ 1069340 w 10133330"/>
              <a:gd name="connsiteY15" fmla="*/ 1329055 h 1430231"/>
              <a:gd name="connisteX16" fmla="*/ 1139190 w 10133330"/>
              <a:gd name="connsiteY16" fmla="*/ 1339215 h 1430231"/>
              <a:gd name="connisteX17" fmla="*/ 1209040 w 10133330"/>
              <a:gd name="connsiteY17" fmla="*/ 1358900 h 1430231"/>
              <a:gd name="connisteX18" fmla="*/ 1279525 w 10133330"/>
              <a:gd name="connsiteY18" fmla="*/ 1379220 h 1430231"/>
              <a:gd name="connisteX19" fmla="*/ 1349375 w 10133330"/>
              <a:gd name="connsiteY19" fmla="*/ 1379220 h 1430231"/>
              <a:gd name="connisteX20" fmla="*/ 1419225 w 10133330"/>
              <a:gd name="connsiteY20" fmla="*/ 1389380 h 1430231"/>
              <a:gd name="connisteX21" fmla="*/ 1508760 w 10133330"/>
              <a:gd name="connsiteY21" fmla="*/ 1409065 h 1430231"/>
              <a:gd name="connisteX22" fmla="*/ 1579245 w 10133330"/>
              <a:gd name="connsiteY22" fmla="*/ 1409065 h 1430231"/>
              <a:gd name="connisteX23" fmla="*/ 1668780 w 10133330"/>
              <a:gd name="connsiteY23" fmla="*/ 1419225 h 1430231"/>
              <a:gd name="connisteX24" fmla="*/ 1738630 w 10133330"/>
              <a:gd name="connsiteY24" fmla="*/ 1429385 h 1430231"/>
              <a:gd name="connisteX25" fmla="*/ 1818640 w 10133330"/>
              <a:gd name="connsiteY25" fmla="*/ 1429385 h 1430231"/>
              <a:gd name="connisteX26" fmla="*/ 1898650 w 10133330"/>
              <a:gd name="connsiteY26" fmla="*/ 1429385 h 1430231"/>
              <a:gd name="connisteX27" fmla="*/ 1968500 w 10133330"/>
              <a:gd name="connsiteY27" fmla="*/ 1429385 h 1430231"/>
              <a:gd name="connisteX28" fmla="*/ 2038985 w 10133330"/>
              <a:gd name="connsiteY28" fmla="*/ 1429385 h 1430231"/>
              <a:gd name="connisteX29" fmla="*/ 2118360 w 10133330"/>
              <a:gd name="connsiteY29" fmla="*/ 1429385 h 1430231"/>
              <a:gd name="connisteX30" fmla="*/ 2188845 w 10133330"/>
              <a:gd name="connsiteY30" fmla="*/ 1429385 h 1430231"/>
              <a:gd name="connisteX31" fmla="*/ 2258695 w 10133330"/>
              <a:gd name="connsiteY31" fmla="*/ 1429385 h 1430231"/>
              <a:gd name="connisteX32" fmla="*/ 2348230 w 10133330"/>
              <a:gd name="connsiteY32" fmla="*/ 1429385 h 1430231"/>
              <a:gd name="connisteX33" fmla="*/ 2418715 w 10133330"/>
              <a:gd name="connsiteY33" fmla="*/ 1429385 h 1430231"/>
              <a:gd name="connisteX34" fmla="*/ 2498725 w 10133330"/>
              <a:gd name="connsiteY34" fmla="*/ 1429385 h 1430231"/>
              <a:gd name="connisteX35" fmla="*/ 2568575 w 10133330"/>
              <a:gd name="connsiteY35" fmla="*/ 1429385 h 1430231"/>
              <a:gd name="connisteX36" fmla="*/ 2638425 w 10133330"/>
              <a:gd name="connsiteY36" fmla="*/ 1429385 h 1430231"/>
              <a:gd name="connisteX37" fmla="*/ 2708275 w 10133330"/>
              <a:gd name="connsiteY37" fmla="*/ 1419225 h 1430231"/>
              <a:gd name="connisteX38" fmla="*/ 2778125 w 10133330"/>
              <a:gd name="connsiteY38" fmla="*/ 1419225 h 1430231"/>
              <a:gd name="connisteX39" fmla="*/ 2847975 w 10133330"/>
              <a:gd name="connsiteY39" fmla="*/ 1398905 h 1430231"/>
              <a:gd name="connisteX40" fmla="*/ 2917825 w 10133330"/>
              <a:gd name="connsiteY40" fmla="*/ 1389380 h 1430231"/>
              <a:gd name="connisteX41" fmla="*/ 2988310 w 10133330"/>
              <a:gd name="connsiteY41" fmla="*/ 1389380 h 1430231"/>
              <a:gd name="connisteX42" fmla="*/ 3077845 w 10133330"/>
              <a:gd name="connsiteY42" fmla="*/ 1379220 h 1430231"/>
              <a:gd name="connisteX43" fmla="*/ 3147695 w 10133330"/>
              <a:gd name="connsiteY43" fmla="*/ 1358900 h 1430231"/>
              <a:gd name="connisteX44" fmla="*/ 3218180 w 10133330"/>
              <a:gd name="connsiteY44" fmla="*/ 1358900 h 1430231"/>
              <a:gd name="connisteX45" fmla="*/ 3298190 w 10133330"/>
              <a:gd name="connsiteY45" fmla="*/ 1349375 h 1430231"/>
              <a:gd name="connisteX46" fmla="*/ 3368040 w 10133330"/>
              <a:gd name="connsiteY46" fmla="*/ 1339215 h 1430231"/>
              <a:gd name="connisteX47" fmla="*/ 3448050 w 10133330"/>
              <a:gd name="connsiteY47" fmla="*/ 1329055 h 1430231"/>
              <a:gd name="connisteX48" fmla="*/ 3517900 w 10133330"/>
              <a:gd name="connsiteY48" fmla="*/ 1318895 h 1430231"/>
              <a:gd name="connisteX49" fmla="*/ 3597910 w 10133330"/>
              <a:gd name="connsiteY49" fmla="*/ 1309370 h 1430231"/>
              <a:gd name="connisteX50" fmla="*/ 3667760 w 10133330"/>
              <a:gd name="connsiteY50" fmla="*/ 1299210 h 1430231"/>
              <a:gd name="connisteX51" fmla="*/ 3747770 w 10133330"/>
              <a:gd name="connsiteY51" fmla="*/ 1289050 h 1430231"/>
              <a:gd name="connisteX52" fmla="*/ 3827780 w 10133330"/>
              <a:gd name="connsiteY52" fmla="*/ 1278890 h 1430231"/>
              <a:gd name="connisteX53" fmla="*/ 3907790 w 10133330"/>
              <a:gd name="connsiteY53" fmla="*/ 1269365 h 1430231"/>
              <a:gd name="connisteX54" fmla="*/ 3977640 w 10133330"/>
              <a:gd name="connsiteY54" fmla="*/ 1259205 h 1430231"/>
              <a:gd name="connisteX55" fmla="*/ 4057650 w 10133330"/>
              <a:gd name="connsiteY55" fmla="*/ 1249045 h 1430231"/>
              <a:gd name="connisteX56" fmla="*/ 4157345 w 10133330"/>
              <a:gd name="connsiteY56" fmla="*/ 1229360 h 1430231"/>
              <a:gd name="connisteX57" fmla="*/ 4227195 w 10133330"/>
              <a:gd name="connsiteY57" fmla="*/ 1229360 h 1430231"/>
              <a:gd name="connisteX58" fmla="*/ 4297045 w 10133330"/>
              <a:gd name="connsiteY58" fmla="*/ 1209040 h 1430231"/>
              <a:gd name="connisteX59" fmla="*/ 4387215 w 10133330"/>
              <a:gd name="connsiteY59" fmla="*/ 1199515 h 1430231"/>
              <a:gd name="connisteX60" fmla="*/ 4457065 w 10133330"/>
              <a:gd name="connsiteY60" fmla="*/ 1199515 h 1430231"/>
              <a:gd name="connisteX61" fmla="*/ 4547235 w 10133330"/>
              <a:gd name="connsiteY61" fmla="*/ 1179195 h 1430231"/>
              <a:gd name="connisteX62" fmla="*/ 4627245 w 10133330"/>
              <a:gd name="connsiteY62" fmla="*/ 1179195 h 1430231"/>
              <a:gd name="connisteX63" fmla="*/ 4716780 w 10133330"/>
              <a:gd name="connsiteY63" fmla="*/ 1149350 h 1430231"/>
              <a:gd name="connisteX64" fmla="*/ 4796790 w 10133330"/>
              <a:gd name="connsiteY64" fmla="*/ 1149350 h 1430231"/>
              <a:gd name="connisteX65" fmla="*/ 4866640 w 10133330"/>
              <a:gd name="connsiteY65" fmla="*/ 1139190 h 1430231"/>
              <a:gd name="connisteX66" fmla="*/ 4946650 w 10133330"/>
              <a:gd name="connsiteY66" fmla="*/ 1129030 h 1430231"/>
              <a:gd name="connisteX67" fmla="*/ 5026660 w 10133330"/>
              <a:gd name="connsiteY67" fmla="*/ 1129030 h 1430231"/>
              <a:gd name="connisteX68" fmla="*/ 5106670 w 10133330"/>
              <a:gd name="connsiteY68" fmla="*/ 1099185 h 1430231"/>
              <a:gd name="connisteX69" fmla="*/ 5186680 w 10133330"/>
              <a:gd name="connsiteY69" fmla="*/ 1079500 h 1430231"/>
              <a:gd name="connisteX70" fmla="*/ 5256530 w 10133330"/>
              <a:gd name="connsiteY70" fmla="*/ 1079500 h 1430231"/>
              <a:gd name="connisteX71" fmla="*/ 5346700 w 10133330"/>
              <a:gd name="connsiteY71" fmla="*/ 1069340 h 1430231"/>
              <a:gd name="connisteX72" fmla="*/ 5416550 w 10133330"/>
              <a:gd name="connsiteY72" fmla="*/ 1049655 h 1430231"/>
              <a:gd name="connisteX73" fmla="*/ 5486400 w 10133330"/>
              <a:gd name="connsiteY73" fmla="*/ 1049655 h 1430231"/>
              <a:gd name="connisteX74" fmla="*/ 5566410 w 10133330"/>
              <a:gd name="connsiteY74" fmla="*/ 1039495 h 1430231"/>
              <a:gd name="connisteX75" fmla="*/ 5656580 w 10133330"/>
              <a:gd name="connsiteY75" fmla="*/ 1029335 h 1430231"/>
              <a:gd name="connisteX76" fmla="*/ 5726430 w 10133330"/>
              <a:gd name="connsiteY76" fmla="*/ 1019175 h 1430231"/>
              <a:gd name="connisteX77" fmla="*/ 5796280 w 10133330"/>
              <a:gd name="connsiteY77" fmla="*/ 1009650 h 1430231"/>
              <a:gd name="connisteX78" fmla="*/ 5876290 w 10133330"/>
              <a:gd name="connsiteY78" fmla="*/ 999490 h 1430231"/>
              <a:gd name="connisteX79" fmla="*/ 5965825 w 10133330"/>
              <a:gd name="connsiteY79" fmla="*/ 979170 h 1430231"/>
              <a:gd name="connisteX80" fmla="*/ 6036310 w 10133330"/>
              <a:gd name="connsiteY80" fmla="*/ 969645 h 1430231"/>
              <a:gd name="connisteX81" fmla="*/ 6116320 w 10133330"/>
              <a:gd name="connsiteY81" fmla="*/ 969645 h 1430231"/>
              <a:gd name="connisteX82" fmla="*/ 6195695 w 10133330"/>
              <a:gd name="connsiteY82" fmla="*/ 949325 h 1430231"/>
              <a:gd name="connisteX83" fmla="*/ 6275705 w 10133330"/>
              <a:gd name="connsiteY83" fmla="*/ 949325 h 1430231"/>
              <a:gd name="connisteX84" fmla="*/ 6346190 w 10133330"/>
              <a:gd name="connsiteY84" fmla="*/ 939165 h 1430231"/>
              <a:gd name="connisteX85" fmla="*/ 6416040 w 10133330"/>
              <a:gd name="connsiteY85" fmla="*/ 919480 h 1430231"/>
              <a:gd name="connisteX86" fmla="*/ 6485890 w 10133330"/>
              <a:gd name="connsiteY86" fmla="*/ 919480 h 1430231"/>
              <a:gd name="connisteX87" fmla="*/ 6565900 w 10133330"/>
              <a:gd name="connsiteY87" fmla="*/ 909320 h 1430231"/>
              <a:gd name="connisteX88" fmla="*/ 6645910 w 10133330"/>
              <a:gd name="connsiteY88" fmla="*/ 889635 h 1430231"/>
              <a:gd name="connisteX89" fmla="*/ 6715760 w 10133330"/>
              <a:gd name="connsiteY89" fmla="*/ 889635 h 1430231"/>
              <a:gd name="connisteX90" fmla="*/ 6785610 w 10133330"/>
              <a:gd name="connsiteY90" fmla="*/ 879475 h 1430231"/>
              <a:gd name="connisteX91" fmla="*/ 6855460 w 10133330"/>
              <a:gd name="connsiteY91" fmla="*/ 869315 h 1430231"/>
              <a:gd name="connisteX92" fmla="*/ 6935470 w 10133330"/>
              <a:gd name="connsiteY92" fmla="*/ 859155 h 1430231"/>
              <a:gd name="connisteX93" fmla="*/ 7005320 w 10133330"/>
              <a:gd name="connsiteY93" fmla="*/ 849630 h 1430231"/>
              <a:gd name="connisteX94" fmla="*/ 7095490 w 10133330"/>
              <a:gd name="connsiteY94" fmla="*/ 839470 h 1430231"/>
              <a:gd name="connisteX95" fmla="*/ 7185025 w 10133330"/>
              <a:gd name="connsiteY95" fmla="*/ 829310 h 1430231"/>
              <a:gd name="connisteX96" fmla="*/ 7275195 w 10133330"/>
              <a:gd name="connsiteY96" fmla="*/ 819785 h 1430231"/>
              <a:gd name="connisteX97" fmla="*/ 7355205 w 10133330"/>
              <a:gd name="connsiteY97" fmla="*/ 809625 h 1430231"/>
              <a:gd name="connisteX98" fmla="*/ 7425055 w 10133330"/>
              <a:gd name="connsiteY98" fmla="*/ 789305 h 1430231"/>
              <a:gd name="connisteX99" fmla="*/ 7505065 w 10133330"/>
              <a:gd name="connsiteY99" fmla="*/ 779780 h 1430231"/>
              <a:gd name="connisteX100" fmla="*/ 7585075 w 10133330"/>
              <a:gd name="connsiteY100" fmla="*/ 779780 h 1430231"/>
              <a:gd name="connisteX101" fmla="*/ 7654925 w 10133330"/>
              <a:gd name="connsiteY101" fmla="*/ 759460 h 1430231"/>
              <a:gd name="connisteX102" fmla="*/ 7724775 w 10133330"/>
              <a:gd name="connsiteY102" fmla="*/ 749300 h 1430231"/>
              <a:gd name="connisteX103" fmla="*/ 7804785 w 10133330"/>
              <a:gd name="connsiteY103" fmla="*/ 729615 h 1430231"/>
              <a:gd name="connisteX104" fmla="*/ 7874635 w 10133330"/>
              <a:gd name="connsiteY104" fmla="*/ 709295 h 1430231"/>
              <a:gd name="connisteX105" fmla="*/ 7945120 w 10133330"/>
              <a:gd name="connsiteY105" fmla="*/ 689610 h 1430231"/>
              <a:gd name="connisteX106" fmla="*/ 8024495 w 10133330"/>
              <a:gd name="connsiteY106" fmla="*/ 659765 h 1430231"/>
              <a:gd name="connisteX107" fmla="*/ 8094980 w 10133330"/>
              <a:gd name="connsiteY107" fmla="*/ 649605 h 1430231"/>
              <a:gd name="connisteX108" fmla="*/ 8164830 w 10133330"/>
              <a:gd name="connsiteY108" fmla="*/ 629920 h 1430231"/>
              <a:gd name="connisteX109" fmla="*/ 8244840 w 10133330"/>
              <a:gd name="connsiteY109" fmla="*/ 599440 h 1430231"/>
              <a:gd name="connisteX110" fmla="*/ 8314690 w 10133330"/>
              <a:gd name="connsiteY110" fmla="*/ 579755 h 1430231"/>
              <a:gd name="connisteX111" fmla="*/ 8384540 w 10133330"/>
              <a:gd name="connsiteY111" fmla="*/ 549910 h 1430231"/>
              <a:gd name="connisteX112" fmla="*/ 8454390 w 10133330"/>
              <a:gd name="connsiteY112" fmla="*/ 529590 h 1430231"/>
              <a:gd name="connisteX113" fmla="*/ 8524240 w 10133330"/>
              <a:gd name="connsiteY113" fmla="*/ 499745 h 1430231"/>
              <a:gd name="connisteX114" fmla="*/ 8594725 w 10133330"/>
              <a:gd name="connsiteY114" fmla="*/ 499745 h 1430231"/>
              <a:gd name="connisteX115" fmla="*/ 8664575 w 10133330"/>
              <a:gd name="connsiteY115" fmla="*/ 479425 h 1430231"/>
              <a:gd name="connisteX116" fmla="*/ 8744585 w 10133330"/>
              <a:gd name="connsiteY116" fmla="*/ 449580 h 1430231"/>
              <a:gd name="connisteX117" fmla="*/ 8814435 w 10133330"/>
              <a:gd name="connsiteY117" fmla="*/ 419735 h 1430231"/>
              <a:gd name="connisteX118" fmla="*/ 8894445 w 10133330"/>
              <a:gd name="connsiteY118" fmla="*/ 409575 h 1430231"/>
              <a:gd name="connisteX119" fmla="*/ 8974455 w 10133330"/>
              <a:gd name="connsiteY119" fmla="*/ 400050 h 1430231"/>
              <a:gd name="connisteX120" fmla="*/ 9053830 w 10133330"/>
              <a:gd name="connsiteY120" fmla="*/ 389890 h 1430231"/>
              <a:gd name="connisteX121" fmla="*/ 9124315 w 10133330"/>
              <a:gd name="connsiteY121" fmla="*/ 379730 h 1430231"/>
              <a:gd name="connisteX122" fmla="*/ 9194165 w 10133330"/>
              <a:gd name="connsiteY122" fmla="*/ 369570 h 1430231"/>
              <a:gd name="connisteX123" fmla="*/ 9264015 w 10133330"/>
              <a:gd name="connsiteY123" fmla="*/ 360045 h 1430231"/>
              <a:gd name="connisteX124" fmla="*/ 9333865 w 10133330"/>
              <a:gd name="connsiteY124" fmla="*/ 329565 h 1430231"/>
              <a:gd name="connisteX125" fmla="*/ 9413875 w 10133330"/>
              <a:gd name="connsiteY125" fmla="*/ 309880 h 1430231"/>
              <a:gd name="connisteX126" fmla="*/ 9493885 w 10133330"/>
              <a:gd name="connsiteY126" fmla="*/ 280035 h 1430231"/>
              <a:gd name="connisteX127" fmla="*/ 9563735 w 10133330"/>
              <a:gd name="connsiteY127" fmla="*/ 259715 h 1430231"/>
              <a:gd name="connisteX128" fmla="*/ 9633585 w 10133330"/>
              <a:gd name="connsiteY128" fmla="*/ 229870 h 1430231"/>
              <a:gd name="connisteX129" fmla="*/ 9703435 w 10133330"/>
              <a:gd name="connsiteY129" fmla="*/ 200025 h 1430231"/>
              <a:gd name="connisteX130" fmla="*/ 9773920 w 10133330"/>
              <a:gd name="connsiteY130" fmla="*/ 170180 h 1430231"/>
              <a:gd name="connisteX131" fmla="*/ 9843770 w 10133330"/>
              <a:gd name="connsiteY131" fmla="*/ 130175 h 1430231"/>
              <a:gd name="connisteX132" fmla="*/ 9913620 w 10133330"/>
              <a:gd name="connsiteY132" fmla="*/ 90170 h 1430231"/>
              <a:gd name="connisteX133" fmla="*/ 9983470 w 10133330"/>
              <a:gd name="connsiteY133" fmla="*/ 69850 h 1430231"/>
              <a:gd name="connisteX134" fmla="*/ 10053320 w 10133330"/>
              <a:gd name="connsiteY134" fmla="*/ 29845 h 1430231"/>
              <a:gd name="connisteX135" fmla="*/ 10133330 w 10133330"/>
              <a:gd name="connsiteY135" fmla="*/ 0 h 143023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Lst>
            <a:rect l="l" t="t" r="r" b="b"/>
            <a:pathLst>
              <a:path w="10133330" h="1430232">
                <a:moveTo>
                  <a:pt x="0" y="769620"/>
                </a:moveTo>
                <a:cubicBezTo>
                  <a:pt x="10795" y="786130"/>
                  <a:pt x="34290" y="827405"/>
                  <a:pt x="60325" y="859155"/>
                </a:cubicBezTo>
                <a:cubicBezTo>
                  <a:pt x="86360" y="890905"/>
                  <a:pt x="106045" y="901700"/>
                  <a:pt x="130175" y="929640"/>
                </a:cubicBezTo>
                <a:cubicBezTo>
                  <a:pt x="154305" y="957580"/>
                  <a:pt x="155575" y="973455"/>
                  <a:pt x="179705" y="999490"/>
                </a:cubicBezTo>
                <a:cubicBezTo>
                  <a:pt x="203835" y="1025525"/>
                  <a:pt x="222250" y="1036955"/>
                  <a:pt x="250190" y="1059180"/>
                </a:cubicBezTo>
                <a:cubicBezTo>
                  <a:pt x="278130" y="1081405"/>
                  <a:pt x="292100" y="1093470"/>
                  <a:pt x="320040" y="1109345"/>
                </a:cubicBezTo>
                <a:cubicBezTo>
                  <a:pt x="347980" y="1125220"/>
                  <a:pt x="361950" y="1127125"/>
                  <a:pt x="389890" y="1139190"/>
                </a:cubicBezTo>
                <a:cubicBezTo>
                  <a:pt x="417830" y="1151255"/>
                  <a:pt x="431800" y="1158875"/>
                  <a:pt x="459740" y="1169035"/>
                </a:cubicBezTo>
                <a:cubicBezTo>
                  <a:pt x="487680" y="1179195"/>
                  <a:pt x="499745" y="1181100"/>
                  <a:pt x="529590" y="1189355"/>
                </a:cubicBezTo>
                <a:cubicBezTo>
                  <a:pt x="559435" y="1197610"/>
                  <a:pt x="577850" y="1200785"/>
                  <a:pt x="609600" y="1209040"/>
                </a:cubicBezTo>
                <a:cubicBezTo>
                  <a:pt x="641350" y="1217295"/>
                  <a:pt x="659765" y="1223010"/>
                  <a:pt x="689610" y="1229360"/>
                </a:cubicBezTo>
                <a:cubicBezTo>
                  <a:pt x="719455" y="1235710"/>
                  <a:pt x="729615" y="1231265"/>
                  <a:pt x="759460" y="1239520"/>
                </a:cubicBezTo>
                <a:cubicBezTo>
                  <a:pt x="789305" y="1247775"/>
                  <a:pt x="805180" y="1259205"/>
                  <a:pt x="839470" y="1269365"/>
                </a:cubicBezTo>
                <a:cubicBezTo>
                  <a:pt x="873760" y="1279525"/>
                  <a:pt x="897890" y="1283335"/>
                  <a:pt x="929640" y="1289050"/>
                </a:cubicBezTo>
                <a:cubicBezTo>
                  <a:pt x="961390" y="1294765"/>
                  <a:pt x="971550" y="1290955"/>
                  <a:pt x="999490" y="1299210"/>
                </a:cubicBezTo>
                <a:cubicBezTo>
                  <a:pt x="1027430" y="1307465"/>
                  <a:pt x="1041400" y="1320800"/>
                  <a:pt x="1069340" y="1329055"/>
                </a:cubicBezTo>
                <a:cubicBezTo>
                  <a:pt x="1097280" y="1337310"/>
                  <a:pt x="1111250" y="1333500"/>
                  <a:pt x="1139190" y="1339215"/>
                </a:cubicBezTo>
                <a:cubicBezTo>
                  <a:pt x="1167130" y="1344930"/>
                  <a:pt x="1181100" y="1350645"/>
                  <a:pt x="1209040" y="1358900"/>
                </a:cubicBezTo>
                <a:cubicBezTo>
                  <a:pt x="1236980" y="1367155"/>
                  <a:pt x="1251585" y="1375410"/>
                  <a:pt x="1279525" y="1379220"/>
                </a:cubicBezTo>
                <a:cubicBezTo>
                  <a:pt x="1307465" y="1383030"/>
                  <a:pt x="1321435" y="1377315"/>
                  <a:pt x="1349375" y="1379220"/>
                </a:cubicBezTo>
                <a:cubicBezTo>
                  <a:pt x="1377315" y="1381125"/>
                  <a:pt x="1387475" y="1383665"/>
                  <a:pt x="1419225" y="1389380"/>
                </a:cubicBezTo>
                <a:cubicBezTo>
                  <a:pt x="1450975" y="1395095"/>
                  <a:pt x="1477010" y="1405255"/>
                  <a:pt x="1508760" y="1409065"/>
                </a:cubicBezTo>
                <a:cubicBezTo>
                  <a:pt x="1540510" y="1412875"/>
                  <a:pt x="1547495" y="1407160"/>
                  <a:pt x="1579245" y="1409065"/>
                </a:cubicBezTo>
                <a:cubicBezTo>
                  <a:pt x="1610995" y="1410970"/>
                  <a:pt x="1637030" y="1415415"/>
                  <a:pt x="1668780" y="1419225"/>
                </a:cubicBezTo>
                <a:cubicBezTo>
                  <a:pt x="1700530" y="1423035"/>
                  <a:pt x="1708785" y="1427480"/>
                  <a:pt x="1738630" y="1429385"/>
                </a:cubicBezTo>
                <a:cubicBezTo>
                  <a:pt x="1768475" y="1431290"/>
                  <a:pt x="1786890" y="1429385"/>
                  <a:pt x="1818640" y="1429385"/>
                </a:cubicBezTo>
                <a:cubicBezTo>
                  <a:pt x="1850390" y="1429385"/>
                  <a:pt x="1868805" y="1429385"/>
                  <a:pt x="1898650" y="1429385"/>
                </a:cubicBezTo>
                <a:cubicBezTo>
                  <a:pt x="1928495" y="1429385"/>
                  <a:pt x="1940560" y="1429385"/>
                  <a:pt x="1968500" y="1429385"/>
                </a:cubicBezTo>
                <a:cubicBezTo>
                  <a:pt x="1996440" y="1429385"/>
                  <a:pt x="2009140" y="1429385"/>
                  <a:pt x="2038985" y="1429385"/>
                </a:cubicBezTo>
                <a:cubicBezTo>
                  <a:pt x="2068830" y="1429385"/>
                  <a:pt x="2088515" y="1429385"/>
                  <a:pt x="2118360" y="1429385"/>
                </a:cubicBezTo>
                <a:cubicBezTo>
                  <a:pt x="2148205" y="1429385"/>
                  <a:pt x="2160905" y="1429385"/>
                  <a:pt x="2188845" y="1429385"/>
                </a:cubicBezTo>
                <a:cubicBezTo>
                  <a:pt x="2216785" y="1429385"/>
                  <a:pt x="2226945" y="1429385"/>
                  <a:pt x="2258695" y="1429385"/>
                </a:cubicBezTo>
                <a:cubicBezTo>
                  <a:pt x="2290445" y="1429385"/>
                  <a:pt x="2316480" y="1429385"/>
                  <a:pt x="2348230" y="1429385"/>
                </a:cubicBezTo>
                <a:cubicBezTo>
                  <a:pt x="2379980" y="1429385"/>
                  <a:pt x="2388870" y="1429385"/>
                  <a:pt x="2418715" y="1429385"/>
                </a:cubicBezTo>
                <a:cubicBezTo>
                  <a:pt x="2448560" y="1429385"/>
                  <a:pt x="2468880" y="1429385"/>
                  <a:pt x="2498725" y="1429385"/>
                </a:cubicBezTo>
                <a:cubicBezTo>
                  <a:pt x="2528570" y="1429385"/>
                  <a:pt x="2540635" y="1429385"/>
                  <a:pt x="2568575" y="1429385"/>
                </a:cubicBezTo>
                <a:cubicBezTo>
                  <a:pt x="2596515" y="1429385"/>
                  <a:pt x="2610485" y="1431290"/>
                  <a:pt x="2638425" y="1429385"/>
                </a:cubicBezTo>
                <a:cubicBezTo>
                  <a:pt x="2666365" y="1427480"/>
                  <a:pt x="2680335" y="1421130"/>
                  <a:pt x="2708275" y="1419225"/>
                </a:cubicBezTo>
                <a:cubicBezTo>
                  <a:pt x="2736215" y="1417320"/>
                  <a:pt x="2750185" y="1423035"/>
                  <a:pt x="2778125" y="1419225"/>
                </a:cubicBezTo>
                <a:cubicBezTo>
                  <a:pt x="2806065" y="1415415"/>
                  <a:pt x="2820035" y="1404620"/>
                  <a:pt x="2847975" y="1398905"/>
                </a:cubicBezTo>
                <a:cubicBezTo>
                  <a:pt x="2875915" y="1393190"/>
                  <a:pt x="2889885" y="1391285"/>
                  <a:pt x="2917825" y="1389380"/>
                </a:cubicBezTo>
                <a:cubicBezTo>
                  <a:pt x="2945765" y="1387475"/>
                  <a:pt x="2956560" y="1391285"/>
                  <a:pt x="2988310" y="1389380"/>
                </a:cubicBezTo>
                <a:cubicBezTo>
                  <a:pt x="3020060" y="1387475"/>
                  <a:pt x="3046095" y="1385570"/>
                  <a:pt x="3077845" y="1379220"/>
                </a:cubicBezTo>
                <a:cubicBezTo>
                  <a:pt x="3109595" y="1372870"/>
                  <a:pt x="3119755" y="1362710"/>
                  <a:pt x="3147695" y="1358900"/>
                </a:cubicBezTo>
                <a:cubicBezTo>
                  <a:pt x="3175635" y="1355090"/>
                  <a:pt x="3188335" y="1360805"/>
                  <a:pt x="3218180" y="1358900"/>
                </a:cubicBezTo>
                <a:cubicBezTo>
                  <a:pt x="3248025" y="1356995"/>
                  <a:pt x="3268345" y="1353185"/>
                  <a:pt x="3298190" y="1349375"/>
                </a:cubicBezTo>
                <a:cubicBezTo>
                  <a:pt x="3328035" y="1345565"/>
                  <a:pt x="3338195" y="1343025"/>
                  <a:pt x="3368040" y="1339215"/>
                </a:cubicBezTo>
                <a:cubicBezTo>
                  <a:pt x="3397885" y="1335405"/>
                  <a:pt x="3418205" y="1332865"/>
                  <a:pt x="3448050" y="1329055"/>
                </a:cubicBezTo>
                <a:cubicBezTo>
                  <a:pt x="3477895" y="1325245"/>
                  <a:pt x="3488055" y="1322705"/>
                  <a:pt x="3517900" y="1318895"/>
                </a:cubicBezTo>
                <a:cubicBezTo>
                  <a:pt x="3547745" y="1315085"/>
                  <a:pt x="3568065" y="1313180"/>
                  <a:pt x="3597910" y="1309370"/>
                </a:cubicBezTo>
                <a:cubicBezTo>
                  <a:pt x="3627755" y="1305560"/>
                  <a:pt x="3637915" y="1303020"/>
                  <a:pt x="3667760" y="1299210"/>
                </a:cubicBezTo>
                <a:cubicBezTo>
                  <a:pt x="3697605" y="1295400"/>
                  <a:pt x="3716020" y="1292860"/>
                  <a:pt x="3747770" y="1289050"/>
                </a:cubicBezTo>
                <a:cubicBezTo>
                  <a:pt x="3779520" y="1285240"/>
                  <a:pt x="3796030" y="1282700"/>
                  <a:pt x="3827780" y="1278890"/>
                </a:cubicBezTo>
                <a:cubicBezTo>
                  <a:pt x="3859530" y="1275080"/>
                  <a:pt x="3877945" y="1273175"/>
                  <a:pt x="3907790" y="1269365"/>
                </a:cubicBezTo>
                <a:cubicBezTo>
                  <a:pt x="3937635" y="1265555"/>
                  <a:pt x="3947795" y="1263015"/>
                  <a:pt x="3977640" y="1259205"/>
                </a:cubicBezTo>
                <a:cubicBezTo>
                  <a:pt x="4007485" y="1255395"/>
                  <a:pt x="4021455" y="1254760"/>
                  <a:pt x="4057650" y="1249045"/>
                </a:cubicBezTo>
                <a:cubicBezTo>
                  <a:pt x="4093845" y="1243330"/>
                  <a:pt x="4123690" y="1233170"/>
                  <a:pt x="4157345" y="1229360"/>
                </a:cubicBezTo>
                <a:cubicBezTo>
                  <a:pt x="4191000" y="1225550"/>
                  <a:pt x="4199255" y="1233170"/>
                  <a:pt x="4227195" y="1229360"/>
                </a:cubicBezTo>
                <a:cubicBezTo>
                  <a:pt x="4255135" y="1225550"/>
                  <a:pt x="4265295" y="1214755"/>
                  <a:pt x="4297045" y="1209040"/>
                </a:cubicBezTo>
                <a:cubicBezTo>
                  <a:pt x="4328795" y="1203325"/>
                  <a:pt x="4355465" y="1201420"/>
                  <a:pt x="4387215" y="1199515"/>
                </a:cubicBezTo>
                <a:cubicBezTo>
                  <a:pt x="4418965" y="1197610"/>
                  <a:pt x="4425315" y="1203325"/>
                  <a:pt x="4457065" y="1199515"/>
                </a:cubicBezTo>
                <a:cubicBezTo>
                  <a:pt x="4488815" y="1195705"/>
                  <a:pt x="4512945" y="1183005"/>
                  <a:pt x="4547235" y="1179195"/>
                </a:cubicBezTo>
                <a:cubicBezTo>
                  <a:pt x="4581525" y="1175385"/>
                  <a:pt x="4593590" y="1184910"/>
                  <a:pt x="4627245" y="1179195"/>
                </a:cubicBezTo>
                <a:cubicBezTo>
                  <a:pt x="4660900" y="1173480"/>
                  <a:pt x="4683125" y="1155065"/>
                  <a:pt x="4716780" y="1149350"/>
                </a:cubicBezTo>
                <a:cubicBezTo>
                  <a:pt x="4750435" y="1143635"/>
                  <a:pt x="4766945" y="1151255"/>
                  <a:pt x="4796790" y="1149350"/>
                </a:cubicBezTo>
                <a:cubicBezTo>
                  <a:pt x="4826635" y="1147445"/>
                  <a:pt x="4836795" y="1143000"/>
                  <a:pt x="4866640" y="1139190"/>
                </a:cubicBezTo>
                <a:cubicBezTo>
                  <a:pt x="4896485" y="1135380"/>
                  <a:pt x="4914900" y="1130935"/>
                  <a:pt x="4946650" y="1129030"/>
                </a:cubicBezTo>
                <a:cubicBezTo>
                  <a:pt x="4978400" y="1127125"/>
                  <a:pt x="4994910" y="1134745"/>
                  <a:pt x="5026660" y="1129030"/>
                </a:cubicBezTo>
                <a:cubicBezTo>
                  <a:pt x="5058410" y="1123315"/>
                  <a:pt x="5074920" y="1109345"/>
                  <a:pt x="5106670" y="1099185"/>
                </a:cubicBezTo>
                <a:cubicBezTo>
                  <a:pt x="5138420" y="1089025"/>
                  <a:pt x="5156835" y="1083310"/>
                  <a:pt x="5186680" y="1079500"/>
                </a:cubicBezTo>
                <a:cubicBezTo>
                  <a:pt x="5216525" y="1075690"/>
                  <a:pt x="5224780" y="1081405"/>
                  <a:pt x="5256530" y="1079500"/>
                </a:cubicBezTo>
                <a:cubicBezTo>
                  <a:pt x="5288280" y="1077595"/>
                  <a:pt x="5314950" y="1075055"/>
                  <a:pt x="5346700" y="1069340"/>
                </a:cubicBezTo>
                <a:cubicBezTo>
                  <a:pt x="5378450" y="1063625"/>
                  <a:pt x="5388610" y="1053465"/>
                  <a:pt x="5416550" y="1049655"/>
                </a:cubicBezTo>
                <a:cubicBezTo>
                  <a:pt x="5444490" y="1045845"/>
                  <a:pt x="5456555" y="1051560"/>
                  <a:pt x="5486400" y="1049655"/>
                </a:cubicBezTo>
                <a:cubicBezTo>
                  <a:pt x="5516245" y="1047750"/>
                  <a:pt x="5532120" y="1043305"/>
                  <a:pt x="5566410" y="1039495"/>
                </a:cubicBezTo>
                <a:cubicBezTo>
                  <a:pt x="5600700" y="1035685"/>
                  <a:pt x="5624830" y="1033145"/>
                  <a:pt x="5656580" y="1029335"/>
                </a:cubicBezTo>
                <a:cubicBezTo>
                  <a:pt x="5688330" y="1025525"/>
                  <a:pt x="5698490" y="1022985"/>
                  <a:pt x="5726430" y="1019175"/>
                </a:cubicBezTo>
                <a:cubicBezTo>
                  <a:pt x="5754370" y="1015365"/>
                  <a:pt x="5766435" y="1013460"/>
                  <a:pt x="5796280" y="1009650"/>
                </a:cubicBezTo>
                <a:cubicBezTo>
                  <a:pt x="5826125" y="1005840"/>
                  <a:pt x="5842635" y="1005840"/>
                  <a:pt x="5876290" y="999490"/>
                </a:cubicBezTo>
                <a:cubicBezTo>
                  <a:pt x="5909945" y="993140"/>
                  <a:pt x="5934075" y="984885"/>
                  <a:pt x="5965825" y="979170"/>
                </a:cubicBezTo>
                <a:cubicBezTo>
                  <a:pt x="5997575" y="973455"/>
                  <a:pt x="6006465" y="971550"/>
                  <a:pt x="6036310" y="969645"/>
                </a:cubicBezTo>
                <a:cubicBezTo>
                  <a:pt x="6066155" y="967740"/>
                  <a:pt x="6084570" y="973455"/>
                  <a:pt x="6116320" y="969645"/>
                </a:cubicBezTo>
                <a:cubicBezTo>
                  <a:pt x="6148070" y="965835"/>
                  <a:pt x="6163945" y="953135"/>
                  <a:pt x="6195695" y="949325"/>
                </a:cubicBezTo>
                <a:cubicBezTo>
                  <a:pt x="6227445" y="945515"/>
                  <a:pt x="6245860" y="951230"/>
                  <a:pt x="6275705" y="949325"/>
                </a:cubicBezTo>
                <a:cubicBezTo>
                  <a:pt x="6305550" y="947420"/>
                  <a:pt x="6318250" y="944880"/>
                  <a:pt x="6346190" y="939165"/>
                </a:cubicBezTo>
                <a:cubicBezTo>
                  <a:pt x="6374130" y="933450"/>
                  <a:pt x="6388100" y="923290"/>
                  <a:pt x="6416040" y="919480"/>
                </a:cubicBezTo>
                <a:cubicBezTo>
                  <a:pt x="6443980" y="915670"/>
                  <a:pt x="6456045" y="921385"/>
                  <a:pt x="6485890" y="919480"/>
                </a:cubicBezTo>
                <a:cubicBezTo>
                  <a:pt x="6515735" y="917575"/>
                  <a:pt x="6534150" y="915035"/>
                  <a:pt x="6565900" y="909320"/>
                </a:cubicBezTo>
                <a:cubicBezTo>
                  <a:pt x="6597650" y="903605"/>
                  <a:pt x="6616065" y="893445"/>
                  <a:pt x="6645910" y="889635"/>
                </a:cubicBezTo>
                <a:cubicBezTo>
                  <a:pt x="6675755" y="885825"/>
                  <a:pt x="6687820" y="891540"/>
                  <a:pt x="6715760" y="889635"/>
                </a:cubicBezTo>
                <a:cubicBezTo>
                  <a:pt x="6743700" y="887730"/>
                  <a:pt x="6757670" y="883285"/>
                  <a:pt x="6785610" y="879475"/>
                </a:cubicBezTo>
                <a:cubicBezTo>
                  <a:pt x="6813550" y="875665"/>
                  <a:pt x="6825615" y="873125"/>
                  <a:pt x="6855460" y="869315"/>
                </a:cubicBezTo>
                <a:cubicBezTo>
                  <a:pt x="6885305" y="865505"/>
                  <a:pt x="6905625" y="862965"/>
                  <a:pt x="6935470" y="859155"/>
                </a:cubicBezTo>
                <a:cubicBezTo>
                  <a:pt x="6965315" y="855345"/>
                  <a:pt x="6973570" y="853440"/>
                  <a:pt x="7005320" y="849630"/>
                </a:cubicBezTo>
                <a:cubicBezTo>
                  <a:pt x="7037070" y="845820"/>
                  <a:pt x="7059295" y="843280"/>
                  <a:pt x="7095490" y="839470"/>
                </a:cubicBezTo>
                <a:cubicBezTo>
                  <a:pt x="7131685" y="835660"/>
                  <a:pt x="7148830" y="833120"/>
                  <a:pt x="7185025" y="829310"/>
                </a:cubicBezTo>
                <a:cubicBezTo>
                  <a:pt x="7221220" y="825500"/>
                  <a:pt x="7240905" y="823595"/>
                  <a:pt x="7275195" y="819785"/>
                </a:cubicBezTo>
                <a:cubicBezTo>
                  <a:pt x="7309485" y="815975"/>
                  <a:pt x="7325360" y="815975"/>
                  <a:pt x="7355205" y="809625"/>
                </a:cubicBezTo>
                <a:cubicBezTo>
                  <a:pt x="7385050" y="803275"/>
                  <a:pt x="7395210" y="795020"/>
                  <a:pt x="7425055" y="789305"/>
                </a:cubicBezTo>
                <a:cubicBezTo>
                  <a:pt x="7454900" y="783590"/>
                  <a:pt x="7473315" y="781685"/>
                  <a:pt x="7505065" y="779780"/>
                </a:cubicBezTo>
                <a:cubicBezTo>
                  <a:pt x="7536815" y="777875"/>
                  <a:pt x="7555230" y="783590"/>
                  <a:pt x="7585075" y="779780"/>
                </a:cubicBezTo>
                <a:cubicBezTo>
                  <a:pt x="7614920" y="775970"/>
                  <a:pt x="7626985" y="765810"/>
                  <a:pt x="7654925" y="759460"/>
                </a:cubicBezTo>
                <a:cubicBezTo>
                  <a:pt x="7682865" y="753110"/>
                  <a:pt x="7694930" y="755015"/>
                  <a:pt x="7724775" y="749300"/>
                </a:cubicBezTo>
                <a:cubicBezTo>
                  <a:pt x="7754620" y="743585"/>
                  <a:pt x="7774940" y="737870"/>
                  <a:pt x="7804785" y="729615"/>
                </a:cubicBezTo>
                <a:cubicBezTo>
                  <a:pt x="7834630" y="721360"/>
                  <a:pt x="7846695" y="717550"/>
                  <a:pt x="7874635" y="709295"/>
                </a:cubicBezTo>
                <a:cubicBezTo>
                  <a:pt x="7902575" y="701040"/>
                  <a:pt x="7915275" y="699770"/>
                  <a:pt x="7945120" y="689610"/>
                </a:cubicBezTo>
                <a:cubicBezTo>
                  <a:pt x="7974965" y="679450"/>
                  <a:pt x="7994650" y="668020"/>
                  <a:pt x="8024495" y="659765"/>
                </a:cubicBezTo>
                <a:cubicBezTo>
                  <a:pt x="8054340" y="651510"/>
                  <a:pt x="8067040" y="655320"/>
                  <a:pt x="8094980" y="649605"/>
                </a:cubicBezTo>
                <a:cubicBezTo>
                  <a:pt x="8122920" y="643890"/>
                  <a:pt x="8134985" y="640080"/>
                  <a:pt x="8164830" y="629920"/>
                </a:cubicBezTo>
                <a:cubicBezTo>
                  <a:pt x="8194675" y="619760"/>
                  <a:pt x="8214995" y="609600"/>
                  <a:pt x="8244840" y="599440"/>
                </a:cubicBezTo>
                <a:cubicBezTo>
                  <a:pt x="8274685" y="589280"/>
                  <a:pt x="8286750" y="589915"/>
                  <a:pt x="8314690" y="579755"/>
                </a:cubicBezTo>
                <a:cubicBezTo>
                  <a:pt x="8342630" y="569595"/>
                  <a:pt x="8356600" y="560070"/>
                  <a:pt x="8384540" y="549910"/>
                </a:cubicBezTo>
                <a:cubicBezTo>
                  <a:pt x="8412480" y="539750"/>
                  <a:pt x="8426450" y="539750"/>
                  <a:pt x="8454390" y="529590"/>
                </a:cubicBezTo>
                <a:cubicBezTo>
                  <a:pt x="8482330" y="519430"/>
                  <a:pt x="8496300" y="505460"/>
                  <a:pt x="8524240" y="499745"/>
                </a:cubicBezTo>
                <a:cubicBezTo>
                  <a:pt x="8552180" y="494030"/>
                  <a:pt x="8566785" y="503555"/>
                  <a:pt x="8594725" y="499745"/>
                </a:cubicBezTo>
                <a:cubicBezTo>
                  <a:pt x="8622665" y="495935"/>
                  <a:pt x="8634730" y="489585"/>
                  <a:pt x="8664575" y="479425"/>
                </a:cubicBezTo>
                <a:cubicBezTo>
                  <a:pt x="8694420" y="469265"/>
                  <a:pt x="8714740" y="461645"/>
                  <a:pt x="8744585" y="449580"/>
                </a:cubicBezTo>
                <a:cubicBezTo>
                  <a:pt x="8774430" y="437515"/>
                  <a:pt x="8784590" y="427990"/>
                  <a:pt x="8814435" y="419735"/>
                </a:cubicBezTo>
                <a:cubicBezTo>
                  <a:pt x="8844280" y="411480"/>
                  <a:pt x="8862695" y="413385"/>
                  <a:pt x="8894445" y="409575"/>
                </a:cubicBezTo>
                <a:cubicBezTo>
                  <a:pt x="8926195" y="405765"/>
                  <a:pt x="8942705" y="403860"/>
                  <a:pt x="8974455" y="400050"/>
                </a:cubicBezTo>
                <a:cubicBezTo>
                  <a:pt x="9006205" y="396240"/>
                  <a:pt x="9023985" y="393700"/>
                  <a:pt x="9053830" y="389890"/>
                </a:cubicBezTo>
                <a:cubicBezTo>
                  <a:pt x="9083675" y="386080"/>
                  <a:pt x="9096375" y="383540"/>
                  <a:pt x="9124315" y="379730"/>
                </a:cubicBezTo>
                <a:cubicBezTo>
                  <a:pt x="9152255" y="375920"/>
                  <a:pt x="9166225" y="373380"/>
                  <a:pt x="9194165" y="369570"/>
                </a:cubicBezTo>
                <a:cubicBezTo>
                  <a:pt x="9222105" y="365760"/>
                  <a:pt x="9236075" y="368300"/>
                  <a:pt x="9264015" y="360045"/>
                </a:cubicBezTo>
                <a:cubicBezTo>
                  <a:pt x="9291955" y="351790"/>
                  <a:pt x="9304020" y="339725"/>
                  <a:pt x="9333865" y="329565"/>
                </a:cubicBezTo>
                <a:cubicBezTo>
                  <a:pt x="9363710" y="319405"/>
                  <a:pt x="9382125" y="320040"/>
                  <a:pt x="9413875" y="309880"/>
                </a:cubicBezTo>
                <a:cubicBezTo>
                  <a:pt x="9445625" y="299720"/>
                  <a:pt x="9464040" y="290195"/>
                  <a:pt x="9493885" y="280035"/>
                </a:cubicBezTo>
                <a:cubicBezTo>
                  <a:pt x="9523730" y="269875"/>
                  <a:pt x="9535795" y="269875"/>
                  <a:pt x="9563735" y="259715"/>
                </a:cubicBezTo>
                <a:cubicBezTo>
                  <a:pt x="9591675" y="249555"/>
                  <a:pt x="9605645" y="241935"/>
                  <a:pt x="9633585" y="229870"/>
                </a:cubicBezTo>
                <a:cubicBezTo>
                  <a:pt x="9661525" y="217805"/>
                  <a:pt x="9675495" y="212090"/>
                  <a:pt x="9703435" y="200025"/>
                </a:cubicBezTo>
                <a:cubicBezTo>
                  <a:pt x="9731375" y="187960"/>
                  <a:pt x="9745980" y="184150"/>
                  <a:pt x="9773920" y="170180"/>
                </a:cubicBezTo>
                <a:cubicBezTo>
                  <a:pt x="9801860" y="156210"/>
                  <a:pt x="9815830" y="146050"/>
                  <a:pt x="9843770" y="130175"/>
                </a:cubicBezTo>
                <a:cubicBezTo>
                  <a:pt x="9871710" y="114300"/>
                  <a:pt x="9885680" y="102235"/>
                  <a:pt x="9913620" y="90170"/>
                </a:cubicBezTo>
                <a:cubicBezTo>
                  <a:pt x="9941560" y="78105"/>
                  <a:pt x="9955530" y="81915"/>
                  <a:pt x="9983470" y="69850"/>
                </a:cubicBezTo>
                <a:cubicBezTo>
                  <a:pt x="10011410" y="57785"/>
                  <a:pt x="10023475" y="43815"/>
                  <a:pt x="10053320" y="29845"/>
                </a:cubicBezTo>
                <a:cubicBezTo>
                  <a:pt x="10083165" y="15875"/>
                  <a:pt x="10118725" y="5080"/>
                  <a:pt x="10133330" y="0"/>
                </a:cubicBezTo>
              </a:path>
            </a:pathLst>
          </a:custGeom>
          <a:noFill/>
          <a:ln>
            <a:solidFill>
              <a:srgbClr val="FF0000"/>
            </a:solidFill>
            <a:headEnd type="none"/>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6.1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深度学习（</a:t>
            </a:r>
            <a:r>
              <a:rPr 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Deep Learning</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3"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nSpc>
                <a:spcPct val="150000"/>
              </a:lnSpc>
              <a:buFont typeface="Wingdings" panose="05000000000000000000" charset="0"/>
              <a:buNone/>
            </a:pP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1</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.神经元</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常用激活函数</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Softmax</a:t>
            </a:r>
          </a:p>
        </p:txBody>
      </p:sp>
      <p:pic>
        <p:nvPicPr>
          <p:cNvPr id="4" name="图片 3"/>
          <p:cNvPicPr>
            <a:picLocks noChangeAspect="1"/>
          </p:cNvPicPr>
          <p:nvPr/>
        </p:nvPicPr>
        <p:blipFill>
          <a:blip r:embed="rId2"/>
          <a:stretch>
            <a:fillRect/>
          </a:stretch>
        </p:blipFill>
        <p:spPr>
          <a:xfrm>
            <a:off x="5965190" y="3702685"/>
            <a:ext cx="5277485" cy="2964815"/>
          </a:xfrm>
          <a:prstGeom prst="rect">
            <a:avLst/>
          </a:prstGeom>
        </p:spPr>
      </p:pic>
      <mc:AlternateContent xmlns:mc="http://schemas.openxmlformats.org/markup-compatibility/2006" xmlns:a14="http://schemas.microsoft.com/office/drawing/2010/main">
        <mc:Choice Requires="a14">
          <p:sp>
            <p:nvSpPr>
              <p:cNvPr id="162819" name="Rectangle 3"/>
              <p:cNvSpPr>
                <a:spLocks noGrp="1" noChangeArrowheads="1"/>
              </p:cNvSpPr>
              <p:nvPr/>
            </p:nvSpPr>
            <p:spPr>
              <a:xfrm>
                <a:off x="626110" y="1732280"/>
                <a:ext cx="10616565" cy="1853565"/>
              </a:xfrm>
              <a:prstGeom prst="rect">
                <a:avLst/>
              </a:prstGeom>
              <a:noFill/>
              <a:ln w="9525">
                <a:solidFill>
                  <a:srgbClr val="808080"/>
                </a:solidFill>
              </a:ln>
              <a:extLst>
                <a:ext uri="{909E8E84-426E-40DD-AFC4-6F175D3DCCD1}">
                  <a14:hiddenFill>
                    <a:gradFill rotWithShape="0">
                      <a:gsLst>
                        <a:gs pos="0">
                          <a:srgbClr val="CCFFFF"/>
                        </a:gs>
                        <a:gs pos="50000">
                          <a:schemeClr val="bg1"/>
                        </a:gs>
                        <a:gs pos="100000">
                          <a:srgbClr val="CCFFFF"/>
                        </a:gs>
                      </a:gsLst>
                      <a:lin ang="5400000" scaled="1"/>
                    </a:gradFill>
                  </a14:hiddenFill>
                </a:ext>
              </a:extLst>
            </p:spPr>
            <p:txBody>
              <a:bodyPr vert="horz" wrap="square" lIns="91440" tIns="45720" rIns="91440" bIns="45720" numCol="1" anchor="t" anchorCtr="0" compatLnSpc="1"/>
              <a:lstStyle>
                <a:lvl1pPr marL="469900" indent="-469900" algn="just" rtl="0" fontAlgn="base">
                  <a:lnSpc>
                    <a:spcPct val="120000"/>
                  </a:lnSpc>
                  <a:spcBef>
                    <a:spcPct val="3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0" indent="0">
                  <a:lnSpc>
                    <a:spcPct val="105000"/>
                  </a:lnSpc>
                  <a:spcBef>
                    <a:spcPct val="5000"/>
                  </a:spcBef>
                  <a:buNone/>
                </a:pPr>
                <a:r>
                  <a:rPr lang="en-US" altLang="zh-CN" sz="2400" dirty="0" err="1">
                    <a:sym typeface="+mn-ea"/>
                  </a:rPr>
                  <a:t>Softmax</a:t>
                </a:r>
                <a:r>
                  <a:rPr lang="zh-CN" altLang="zh-CN" sz="2400" dirty="0">
                    <a:sym typeface="+mn-ea"/>
                  </a:rPr>
                  <a:t>函数一般用于多分类问题中，</a:t>
                </a:r>
                <a:r>
                  <a:rPr lang="zh-CN" altLang="en-US" sz="2400" dirty="0">
                    <a:sym typeface="+mn-ea"/>
                  </a:rPr>
                  <a:t>其</a:t>
                </a:r>
                <a:r>
                  <a:rPr lang="zh-CN" altLang="zh-CN" sz="2400" dirty="0">
                    <a:sym typeface="+mn-ea"/>
                  </a:rPr>
                  <a:t>将输入数据</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oMath>
                </a14:m>
                <a:r>
                  <a:rPr lang="zh-CN" altLang="zh-CN" sz="2400" dirty="0">
                    <a:sym typeface="+mn-ea"/>
                  </a:rPr>
                  <a:t>映射到第</a:t>
                </a:r>
                <a14:m>
                  <m:oMath xmlns:m="http://schemas.openxmlformats.org/officeDocument/2006/math">
                    <m:r>
                      <a:rPr lang="en-US" altLang="zh-CN" sz="2400" i="1">
                        <a:latin typeface="Cambria Math" panose="02040503050406030204" pitchFamily="18" charset="0"/>
                      </a:rPr>
                      <m:t>𝑖</m:t>
                    </m:r>
                  </m:oMath>
                </a14:m>
                <a:r>
                  <a:rPr lang="zh-CN" altLang="zh-CN" sz="2400" dirty="0">
                    <a:sym typeface="+mn-ea"/>
                  </a:rPr>
                  <a:t>个类别的概率</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oMath>
                </a14:m>
                <a:r>
                  <a:rPr lang="zh-CN" altLang="zh-CN" sz="2400" dirty="0">
                    <a:sym typeface="+mn-ea"/>
                  </a:rPr>
                  <a:t>如下计算，并可将输出概率最大的作为分类目标：</a:t>
                </a:r>
                <a:endParaRPr lang="zh-CN" altLang="zh-CN" sz="2400" dirty="0"/>
              </a:p>
              <a:p>
                <a:pPr marL="0" indent="0">
                  <a:lnSpc>
                    <a:spcPct val="105000"/>
                  </a:lnSpc>
                  <a:spcBef>
                    <a:spcPct val="5000"/>
                  </a:spcBef>
                  <a:buNone/>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a:latin typeface="Cambria Math" panose="02040503050406030204" pitchFamily="18" charset="0"/>
                        </a:rPr>
                        <m:t>=</m:t>
                      </m:r>
                      <m:r>
                        <m:rPr>
                          <m:sty m:val="p"/>
                        </m:rPr>
                        <a:rPr lang="en-US" altLang="zh-CN" sz="2400">
                          <a:latin typeface="Cambria Math" panose="02040503050406030204" pitchFamily="18" charset="0"/>
                        </a:rPr>
                        <m:t>softmax</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e>
                      </m:d>
                      <m:r>
                        <a:rPr lang="en-US" altLang="zh-CN" sz="2400">
                          <a:latin typeface="Cambria Math" panose="02040503050406030204" pitchFamily="18" charset="0"/>
                        </a:rPr>
                        <m:t>=</m:t>
                      </m:r>
                      <m:f>
                        <m:fPr>
                          <m:ctrlPr>
                            <a:rPr lang="zh-CN" altLang="zh-CN" sz="2400" i="1">
                              <a:latin typeface="Cambria Math" panose="02040503050406030204" pitchFamily="18" charset="0"/>
                            </a:rPr>
                          </m:ctrlPr>
                        </m:fPr>
                        <m:num>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𝑒</m:t>
                              </m:r>
                            </m:e>
                            <m:sup>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sup>
                          </m:sSup>
                        </m:num>
                        <m:den>
                          <m:nary>
                            <m:naryPr>
                              <m:chr m:val="∑"/>
                              <m:limLoc m:val="subSup"/>
                              <m:ctrlPr>
                                <a:rPr lang="zh-CN" altLang="zh-CN" sz="2400" i="1">
                                  <a:latin typeface="Cambria Math" panose="02040503050406030204" pitchFamily="18" charset="0"/>
                                </a:rPr>
                              </m:ctrlPr>
                            </m:naryPr>
                            <m:sub>
                              <m: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𝑘</m:t>
                              </m:r>
                            </m:sup>
                            <m:e>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𝑒</m:t>
                                  </m:r>
                                </m:e>
                                <m:sup>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𝑗</m:t>
                                      </m:r>
                                    </m:sub>
                                  </m:sSub>
                                </m:sup>
                              </m:sSup>
                            </m:e>
                          </m:nary>
                        </m:den>
                      </m:f>
                    </m:oMath>
                  </m:oMathPara>
                </a14:m>
                <a:endParaRPr lang="zh-CN" altLang="en-US" sz="2400" b="1" kern="0" noProof="0">
                  <a:ln>
                    <a:noFill/>
                  </a:ln>
                  <a:solidFill>
                    <a:schemeClr val="tx1"/>
                  </a:solidFill>
                  <a:effectLst/>
                  <a:uLnTx/>
                  <a:uFillTx/>
                  <a:latin typeface="Times New Roman" panose="02020603050405020304" pitchFamily="18" charset="0"/>
                  <a:cs typeface="Times New Roman" panose="02020603050405020304" pitchFamily="18" charset="0"/>
                  <a:sym typeface="+mn-ea"/>
                </a:endParaRPr>
              </a:p>
            </p:txBody>
          </p:sp>
        </mc:Choice>
        <mc:Fallback xmlns="">
          <p:sp>
            <p:nvSpPr>
              <p:cNvPr id="162819" name="Rectangle 3"/>
              <p:cNvSpPr>
                <a:spLocks noRot="1" noChangeAspect="1" noMove="1" noResize="1" noEditPoints="1" noAdjustHandles="1" noChangeArrowheads="1" noChangeShapeType="1" noTextEdit="1"/>
              </p:cNvSpPr>
              <p:nvPr/>
            </p:nvSpPr>
            <p:spPr>
              <a:xfrm>
                <a:off x="626110" y="1732280"/>
                <a:ext cx="10616565" cy="1853565"/>
              </a:xfrm>
              <a:prstGeom prst="rect">
                <a:avLst/>
              </a:prstGeom>
              <a:blipFill rotWithShape="1">
                <a:blip r:embed="rId3"/>
                <a:stretch>
                  <a:fillRect l="-48" t="-274" r="-42" b="-240"/>
                </a:stretch>
              </a:blipFill>
              <a:ln w="9525">
                <a:solidFill>
                  <a:srgbClr val="808080"/>
                </a:solidFill>
              </a:ln>
              <a:extLst>
                <a:ext uri="{909E8E84-426E-40DD-AFC4-6F175D3DCCD1}">
                  <a14:hiddenFill xmlns:a14="http://schemas.microsoft.com/office/drawing/2010/main">
                    <a:gradFill rotWithShape="0">
                      <a:gsLst>
                        <a:gs pos="0">
                          <a:srgbClr val="CCFFFF"/>
                        </a:gs>
                        <a:gs pos="50000">
                          <a:schemeClr val="bg1"/>
                        </a:gs>
                        <a:gs pos="100000">
                          <a:srgbClr val="CCFFFF"/>
                        </a:gs>
                      </a:gsLst>
                      <a:lin ang="5400000" scaled="1"/>
                    </a:gradFill>
                  </a14:hiddenFill>
                </a:ext>
              </a:extLst>
            </p:spPr>
            <p:txBody>
              <a:bodyPr/>
              <a:lstStyle/>
              <a:p>
                <a:r>
                  <a:rPr lang="zh-CN" altLang="en-US">
                    <a:noFill/>
                  </a:rPr>
                  <a:t> </a:t>
                </a:r>
              </a:p>
            </p:txBody>
          </p:sp>
        </mc:Fallback>
      </mc:AlternateContent>
      <p:pic>
        <p:nvPicPr>
          <p:cNvPr id="6" name="图片 5"/>
          <p:cNvPicPr/>
          <p:nvPr/>
        </p:nvPicPr>
        <p:blipFill>
          <a:blip r:embed="rId4"/>
          <a:srcRect l="330" t="6563" r="5772" b="4582"/>
          <a:stretch>
            <a:fillRect/>
          </a:stretch>
        </p:blipFill>
        <p:spPr>
          <a:xfrm>
            <a:off x="626745" y="3702685"/>
            <a:ext cx="5146040" cy="296418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3295103" y="2196143"/>
            <a:ext cx="5718175" cy="595313"/>
          </a:xfrm>
          <a:prstGeom prst="rect">
            <a:avLst/>
          </a:prstGeom>
          <a:solidFill>
            <a:srgbClr val="FF6600"/>
          </a:solidFill>
          <a:ln w="6350">
            <a:solidFill>
              <a:schemeClr val="tx1"/>
            </a:solidFill>
            <a:miter lim="800000"/>
          </a:ln>
          <a:effectLst/>
        </p:spPr>
        <p:txBody>
          <a:bodyPr wrap="none" anchor="ctr">
            <a:spAutoFit/>
          </a:bodyPr>
          <a:lstStyle/>
          <a:p>
            <a:pPr>
              <a:defRPr/>
            </a:pPr>
            <a:endParaRPr lang="zh-CN" altLang="en-US"/>
          </a:p>
        </p:txBody>
      </p:sp>
      <p:sp>
        <p:nvSpPr>
          <p:cNvPr id="8" name="Rectangle 4"/>
          <p:cNvSpPr txBox="1"/>
          <p:nvPr/>
        </p:nvSpPr>
        <p:spPr>
          <a:xfrm>
            <a:off x="3295103" y="1541245"/>
            <a:ext cx="6364287" cy="461962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Wingdings" panose="05000000000000000000" pitchFamily="2" charset="2"/>
              <a:buNone/>
            </a:pPr>
            <a:r>
              <a:rPr lang="en-US" altLang="zh-CN" b="1" dirty="0">
                <a:latin typeface="黑体" panose="02010609060101010101" pitchFamily="49" charset="-122"/>
              </a:rPr>
              <a:t>6.1   </a:t>
            </a:r>
            <a:r>
              <a:rPr lang="zh-CN" altLang="en-US" b="1" dirty="0">
                <a:latin typeface="黑体" panose="02010609060101010101" pitchFamily="49" charset="-122"/>
              </a:rPr>
              <a:t>概述</a:t>
            </a:r>
          </a:p>
          <a:p>
            <a:pPr>
              <a:lnSpc>
                <a:spcPct val="120000"/>
              </a:lnSpc>
              <a:buFont typeface="Wingdings" panose="05000000000000000000" pitchFamily="2" charset="2"/>
              <a:buNone/>
            </a:pPr>
            <a:r>
              <a:rPr lang="en-US" altLang="zh-CN" b="1" dirty="0">
                <a:latin typeface="黑体" panose="02010609060101010101" pitchFamily="49" charset="-122"/>
              </a:rPr>
              <a:t>6.2   </a:t>
            </a:r>
            <a:r>
              <a:rPr lang="zh-CN" altLang="en-US" b="1" dirty="0">
                <a:latin typeface="黑体" panose="02010609060101010101" pitchFamily="49" charset="-122"/>
              </a:rPr>
              <a:t>前馈神经网络</a:t>
            </a:r>
            <a:endParaRPr lang="en-US" altLang="zh-CN" b="1" dirty="0">
              <a:latin typeface="黑体" panose="02010609060101010101" pitchFamily="49" charset="-122"/>
            </a:endParaRPr>
          </a:p>
          <a:p>
            <a:pPr>
              <a:lnSpc>
                <a:spcPct val="120000"/>
              </a:lnSpc>
              <a:buFont typeface="Wingdings" panose="05000000000000000000" pitchFamily="2" charset="2"/>
              <a:buNone/>
            </a:pPr>
            <a:r>
              <a:rPr lang="en-US" altLang="zh-CN" b="1" dirty="0">
                <a:latin typeface="黑体" panose="02010609060101010101" pitchFamily="49" charset="-122"/>
              </a:rPr>
              <a:t>6.3   </a:t>
            </a:r>
            <a:r>
              <a:rPr lang="zh-CN" altLang="en-US" b="1" dirty="0">
                <a:latin typeface="黑体" panose="02010609060101010101" pitchFamily="49" charset="-122"/>
              </a:rPr>
              <a:t>几种常见的神经网络</a:t>
            </a:r>
          </a:p>
        </p:txBody>
      </p:sp>
      <p:sp>
        <p:nvSpPr>
          <p:cNvPr id="519171" name="Rectangle 3"/>
          <p:cNvSpPr>
            <a:spLocks noGrp="1"/>
          </p:cNvSpPr>
          <p:nvPr>
            <p:ph type="title"/>
          </p:nvPr>
        </p:nvSpPr>
        <p:spPr>
          <a:xfrm>
            <a:off x="2846936" y="608177"/>
            <a:ext cx="6300787" cy="649288"/>
          </a:xfrm>
        </p:spPr>
        <p:txBody>
          <a:bodyPr>
            <a:normAutofit fontScale="90000"/>
          </a:bodyPr>
          <a:lstStyle/>
          <a:p>
            <a:pPr algn="ctr">
              <a:defRPr/>
            </a:pPr>
            <a:r>
              <a:rPr lang="zh-CN" altLang="en-US" sz="4000">
                <a:solidFill>
                  <a:srgbClr val="800000"/>
                </a:solidFill>
                <a:effectLst>
                  <a:outerShdw blurRad="38100" dist="38100" dir="2700000" algn="tl">
                    <a:srgbClr val="C0C0C0"/>
                  </a:outerShdw>
                </a:effectLst>
                <a:ea typeface="华文隶书" panose="02010800040101010101" pitchFamily="2" charset="-122"/>
              </a:rPr>
              <a:t>主 要 内 容</a:t>
            </a:r>
          </a:p>
        </p:txBody>
      </p:sp>
    </p:spTree>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6.2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前馈神经网络（</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F</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eed</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f</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orward </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eural </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etwork</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3"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nSpc>
                <a:spcPct val="150000"/>
              </a:lnSpc>
              <a:buFont typeface="Wingdings" panose="05000000000000000000" charset="0"/>
              <a:buNone/>
            </a:pP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1</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.基本形式</a:t>
            </a:r>
          </a:p>
        </p:txBody>
      </p:sp>
      <p:grpSp>
        <p:nvGrpSpPr>
          <p:cNvPr id="148" name="组合 147"/>
          <p:cNvGrpSpPr/>
          <p:nvPr/>
        </p:nvGrpSpPr>
        <p:grpSpPr>
          <a:xfrm>
            <a:off x="3110230" y="1881505"/>
            <a:ext cx="5791835" cy="2845435"/>
            <a:chOff x="4921" y="2961"/>
            <a:chExt cx="9121" cy="4481"/>
          </a:xfrm>
        </p:grpSpPr>
        <p:sp>
          <p:nvSpPr>
            <p:cNvPr id="9" name="文本框 8"/>
            <p:cNvSpPr txBox="1"/>
            <p:nvPr/>
          </p:nvSpPr>
          <p:spPr>
            <a:xfrm>
              <a:off x="4921" y="6860"/>
              <a:ext cx="1728" cy="582"/>
            </a:xfrm>
            <a:prstGeom prst="rect">
              <a:avLst/>
            </a:prstGeom>
            <a:noFill/>
          </p:spPr>
          <p:txBody>
            <a:bodyPr wrap="square" rtlCol="0">
              <a:spAutoFit/>
            </a:bodyPr>
            <a:lstStyle/>
            <a:p>
              <a:pPr algn="ctr"/>
              <a:r>
                <a:rPr lang="zh-CN" altLang="en-US" dirty="0">
                  <a:ea typeface="黑体" panose="02010609060101010101" pitchFamily="49" charset="-122"/>
                </a:rPr>
                <a:t>输入层</a:t>
              </a:r>
            </a:p>
          </p:txBody>
        </p:sp>
        <p:sp>
          <p:nvSpPr>
            <p:cNvPr id="10" name="矩形 9"/>
            <p:cNvSpPr/>
            <p:nvPr/>
          </p:nvSpPr>
          <p:spPr>
            <a:xfrm>
              <a:off x="5467" y="3385"/>
              <a:ext cx="636" cy="2608"/>
            </a:xfrm>
            <a:prstGeom prst="rect">
              <a:avLst/>
            </a:prstGeom>
            <a:solidFill>
              <a:schemeClr val="bg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4" name="椭圆 13"/>
            <p:cNvSpPr/>
            <p:nvPr/>
          </p:nvSpPr>
          <p:spPr>
            <a:xfrm>
              <a:off x="5539" y="3687"/>
              <a:ext cx="492" cy="610"/>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5" name="椭圆 14"/>
            <p:cNvSpPr/>
            <p:nvPr/>
          </p:nvSpPr>
          <p:spPr>
            <a:xfrm>
              <a:off x="5539" y="4443"/>
              <a:ext cx="492" cy="610"/>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1" name="椭圆 20"/>
            <p:cNvSpPr/>
            <p:nvPr/>
          </p:nvSpPr>
          <p:spPr>
            <a:xfrm>
              <a:off x="5539" y="5199"/>
              <a:ext cx="492" cy="610"/>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2" name="矩形 21"/>
            <p:cNvSpPr/>
            <p:nvPr/>
          </p:nvSpPr>
          <p:spPr>
            <a:xfrm>
              <a:off x="7627" y="2966"/>
              <a:ext cx="636" cy="3460"/>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5" name="椭圆 24"/>
            <p:cNvSpPr/>
            <p:nvPr/>
          </p:nvSpPr>
          <p:spPr>
            <a:xfrm>
              <a:off x="7699" y="3268"/>
              <a:ext cx="492" cy="610"/>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6" name="椭圆 25"/>
            <p:cNvSpPr/>
            <p:nvPr/>
          </p:nvSpPr>
          <p:spPr>
            <a:xfrm>
              <a:off x="7699" y="4025"/>
              <a:ext cx="492" cy="610"/>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8" name="椭圆 27"/>
            <p:cNvSpPr/>
            <p:nvPr/>
          </p:nvSpPr>
          <p:spPr>
            <a:xfrm>
              <a:off x="7699" y="4781"/>
              <a:ext cx="492" cy="610"/>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30" name="椭圆 29"/>
            <p:cNvSpPr/>
            <p:nvPr/>
          </p:nvSpPr>
          <p:spPr>
            <a:xfrm>
              <a:off x="7699" y="5537"/>
              <a:ext cx="492" cy="610"/>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cxnSp>
          <p:nvCxnSpPr>
            <p:cNvPr id="32" name="直接箭头连接符 31"/>
            <p:cNvCxnSpPr>
              <a:endCxn id="25" idx="2"/>
            </p:cNvCxnSpPr>
            <p:nvPr/>
          </p:nvCxnSpPr>
          <p:spPr>
            <a:xfrm flipV="1">
              <a:off x="6043" y="3573"/>
              <a:ext cx="1656" cy="4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15" idx="6"/>
              <a:endCxn id="25" idx="2"/>
            </p:cNvCxnSpPr>
            <p:nvPr/>
          </p:nvCxnSpPr>
          <p:spPr>
            <a:xfrm flipV="1">
              <a:off x="6031" y="3573"/>
              <a:ext cx="1668" cy="11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1" idx="6"/>
              <a:endCxn id="25" idx="2"/>
            </p:cNvCxnSpPr>
            <p:nvPr/>
          </p:nvCxnSpPr>
          <p:spPr>
            <a:xfrm flipV="1">
              <a:off x="6031" y="3573"/>
              <a:ext cx="1668" cy="19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14" idx="6"/>
              <a:endCxn id="26" idx="2"/>
            </p:cNvCxnSpPr>
            <p:nvPr/>
          </p:nvCxnSpPr>
          <p:spPr>
            <a:xfrm>
              <a:off x="6031" y="3992"/>
              <a:ext cx="1668" cy="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14" idx="6"/>
              <a:endCxn id="28" idx="2"/>
            </p:cNvCxnSpPr>
            <p:nvPr/>
          </p:nvCxnSpPr>
          <p:spPr>
            <a:xfrm>
              <a:off x="6031" y="3992"/>
              <a:ext cx="1668" cy="10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14" idx="6"/>
              <a:endCxn id="30" idx="2"/>
            </p:cNvCxnSpPr>
            <p:nvPr/>
          </p:nvCxnSpPr>
          <p:spPr>
            <a:xfrm>
              <a:off x="6031" y="3992"/>
              <a:ext cx="1668" cy="18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15" idx="6"/>
              <a:endCxn id="26" idx="2"/>
            </p:cNvCxnSpPr>
            <p:nvPr/>
          </p:nvCxnSpPr>
          <p:spPr>
            <a:xfrm flipV="1">
              <a:off x="6031" y="4330"/>
              <a:ext cx="1668" cy="4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15" idx="6"/>
              <a:endCxn id="28" idx="2"/>
            </p:cNvCxnSpPr>
            <p:nvPr/>
          </p:nvCxnSpPr>
          <p:spPr>
            <a:xfrm>
              <a:off x="6031" y="4748"/>
              <a:ext cx="1668" cy="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15" idx="6"/>
              <a:endCxn id="30" idx="2"/>
            </p:cNvCxnSpPr>
            <p:nvPr/>
          </p:nvCxnSpPr>
          <p:spPr>
            <a:xfrm>
              <a:off x="6031" y="4748"/>
              <a:ext cx="1668" cy="10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endCxn id="26" idx="2"/>
            </p:cNvCxnSpPr>
            <p:nvPr/>
          </p:nvCxnSpPr>
          <p:spPr>
            <a:xfrm flipV="1">
              <a:off x="6043" y="4330"/>
              <a:ext cx="1656" cy="11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21" idx="6"/>
              <a:endCxn id="28" idx="2"/>
            </p:cNvCxnSpPr>
            <p:nvPr/>
          </p:nvCxnSpPr>
          <p:spPr>
            <a:xfrm flipV="1">
              <a:off x="6031" y="5086"/>
              <a:ext cx="1668" cy="4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21" idx="6"/>
              <a:endCxn id="30" idx="2"/>
            </p:cNvCxnSpPr>
            <p:nvPr/>
          </p:nvCxnSpPr>
          <p:spPr>
            <a:xfrm>
              <a:off x="6031" y="5504"/>
              <a:ext cx="1668" cy="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25" idx="6"/>
            </p:cNvCxnSpPr>
            <p:nvPr/>
          </p:nvCxnSpPr>
          <p:spPr>
            <a:xfrm flipV="1">
              <a:off x="8146" y="3535"/>
              <a:ext cx="1086" cy="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25" idx="6"/>
            </p:cNvCxnSpPr>
            <p:nvPr/>
          </p:nvCxnSpPr>
          <p:spPr>
            <a:xfrm>
              <a:off x="8146" y="3577"/>
              <a:ext cx="1086" cy="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25" idx="6"/>
            </p:cNvCxnSpPr>
            <p:nvPr/>
          </p:nvCxnSpPr>
          <p:spPr>
            <a:xfrm>
              <a:off x="8146" y="3577"/>
              <a:ext cx="1086" cy="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25" idx="6"/>
            </p:cNvCxnSpPr>
            <p:nvPr/>
          </p:nvCxnSpPr>
          <p:spPr>
            <a:xfrm>
              <a:off x="8146" y="3577"/>
              <a:ext cx="1086" cy="2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26" idx="6"/>
            </p:cNvCxnSpPr>
            <p:nvPr/>
          </p:nvCxnSpPr>
          <p:spPr>
            <a:xfrm flipV="1">
              <a:off x="8146" y="3535"/>
              <a:ext cx="1086" cy="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stCxn id="26" idx="6"/>
            </p:cNvCxnSpPr>
            <p:nvPr/>
          </p:nvCxnSpPr>
          <p:spPr>
            <a:xfrm flipV="1">
              <a:off x="8146" y="4291"/>
              <a:ext cx="1086" cy="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26" idx="6"/>
            </p:cNvCxnSpPr>
            <p:nvPr/>
          </p:nvCxnSpPr>
          <p:spPr>
            <a:xfrm>
              <a:off x="8146" y="4333"/>
              <a:ext cx="1086" cy="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26" idx="6"/>
            </p:cNvCxnSpPr>
            <p:nvPr/>
          </p:nvCxnSpPr>
          <p:spPr>
            <a:xfrm>
              <a:off x="8146" y="4333"/>
              <a:ext cx="1086" cy="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28" idx="6"/>
            </p:cNvCxnSpPr>
            <p:nvPr/>
          </p:nvCxnSpPr>
          <p:spPr>
            <a:xfrm flipV="1">
              <a:off x="8146" y="3535"/>
              <a:ext cx="1086" cy="1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28" idx="6"/>
            </p:cNvCxnSpPr>
            <p:nvPr/>
          </p:nvCxnSpPr>
          <p:spPr>
            <a:xfrm flipV="1">
              <a:off x="8146" y="4291"/>
              <a:ext cx="1086" cy="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28" idx="6"/>
            </p:cNvCxnSpPr>
            <p:nvPr/>
          </p:nvCxnSpPr>
          <p:spPr>
            <a:xfrm flipV="1">
              <a:off x="8146" y="5048"/>
              <a:ext cx="1086" cy="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28" idx="6"/>
            </p:cNvCxnSpPr>
            <p:nvPr/>
          </p:nvCxnSpPr>
          <p:spPr>
            <a:xfrm>
              <a:off x="8146" y="5090"/>
              <a:ext cx="1086" cy="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30" idx="6"/>
            </p:cNvCxnSpPr>
            <p:nvPr/>
          </p:nvCxnSpPr>
          <p:spPr>
            <a:xfrm flipV="1">
              <a:off x="8146" y="3535"/>
              <a:ext cx="1086" cy="2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30" idx="6"/>
            </p:cNvCxnSpPr>
            <p:nvPr/>
          </p:nvCxnSpPr>
          <p:spPr>
            <a:xfrm flipV="1">
              <a:off x="8146" y="4291"/>
              <a:ext cx="1086" cy="1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30" idx="6"/>
            </p:cNvCxnSpPr>
            <p:nvPr/>
          </p:nvCxnSpPr>
          <p:spPr>
            <a:xfrm flipV="1">
              <a:off x="8146" y="5804"/>
              <a:ext cx="1086" cy="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30" idx="6"/>
            </p:cNvCxnSpPr>
            <p:nvPr/>
          </p:nvCxnSpPr>
          <p:spPr>
            <a:xfrm>
              <a:off x="8146" y="5846"/>
              <a:ext cx="1035" cy="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10872" y="2961"/>
              <a:ext cx="636" cy="3460"/>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86" name="椭圆 85"/>
            <p:cNvSpPr/>
            <p:nvPr/>
          </p:nvSpPr>
          <p:spPr>
            <a:xfrm>
              <a:off x="10944" y="3263"/>
              <a:ext cx="492" cy="610"/>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87" name="椭圆 86"/>
            <p:cNvSpPr/>
            <p:nvPr/>
          </p:nvSpPr>
          <p:spPr>
            <a:xfrm>
              <a:off x="10944" y="4019"/>
              <a:ext cx="492" cy="610"/>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88" name="椭圆 87"/>
            <p:cNvSpPr/>
            <p:nvPr/>
          </p:nvSpPr>
          <p:spPr>
            <a:xfrm>
              <a:off x="10944" y="4775"/>
              <a:ext cx="492" cy="610"/>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89" name="椭圆 88"/>
            <p:cNvSpPr/>
            <p:nvPr/>
          </p:nvSpPr>
          <p:spPr>
            <a:xfrm>
              <a:off x="10944" y="5531"/>
              <a:ext cx="492" cy="610"/>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cxnSp>
          <p:nvCxnSpPr>
            <p:cNvPr id="91" name="直接箭头连接符 90"/>
            <p:cNvCxnSpPr>
              <a:endCxn id="86" idx="2"/>
            </p:cNvCxnSpPr>
            <p:nvPr/>
          </p:nvCxnSpPr>
          <p:spPr>
            <a:xfrm>
              <a:off x="9850" y="3156"/>
              <a:ext cx="1094" cy="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a:endCxn id="87" idx="2"/>
            </p:cNvCxnSpPr>
            <p:nvPr/>
          </p:nvCxnSpPr>
          <p:spPr>
            <a:xfrm>
              <a:off x="9826" y="3142"/>
              <a:ext cx="1118" cy="1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a:endCxn id="88" idx="2"/>
            </p:cNvCxnSpPr>
            <p:nvPr/>
          </p:nvCxnSpPr>
          <p:spPr>
            <a:xfrm>
              <a:off x="9802" y="3113"/>
              <a:ext cx="1142" cy="1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a:endCxn id="89" idx="2"/>
            </p:cNvCxnSpPr>
            <p:nvPr/>
          </p:nvCxnSpPr>
          <p:spPr>
            <a:xfrm>
              <a:off x="9814" y="3098"/>
              <a:ext cx="1130" cy="2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a:endCxn id="87" idx="2"/>
            </p:cNvCxnSpPr>
            <p:nvPr/>
          </p:nvCxnSpPr>
          <p:spPr>
            <a:xfrm>
              <a:off x="9808" y="3992"/>
              <a:ext cx="1136" cy="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a:endCxn id="86" idx="2"/>
            </p:cNvCxnSpPr>
            <p:nvPr/>
          </p:nvCxnSpPr>
          <p:spPr>
            <a:xfrm flipV="1">
              <a:off x="9826" y="3568"/>
              <a:ext cx="1118" cy="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endCxn id="88" idx="2"/>
            </p:cNvCxnSpPr>
            <p:nvPr/>
          </p:nvCxnSpPr>
          <p:spPr>
            <a:xfrm>
              <a:off x="9826" y="3959"/>
              <a:ext cx="1118" cy="1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a:endCxn id="89" idx="2"/>
            </p:cNvCxnSpPr>
            <p:nvPr/>
          </p:nvCxnSpPr>
          <p:spPr>
            <a:xfrm>
              <a:off x="9814" y="3969"/>
              <a:ext cx="1130" cy="1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a:stCxn id="84" idx="2"/>
              <a:endCxn id="86" idx="2"/>
            </p:cNvCxnSpPr>
            <p:nvPr/>
          </p:nvCxnSpPr>
          <p:spPr>
            <a:xfrm flipV="1">
              <a:off x="9946" y="3568"/>
              <a:ext cx="998" cy="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a:stCxn id="84" idx="2"/>
              <a:endCxn id="87" idx="2"/>
            </p:cNvCxnSpPr>
            <p:nvPr/>
          </p:nvCxnSpPr>
          <p:spPr>
            <a:xfrm flipV="1">
              <a:off x="9946" y="4324"/>
              <a:ext cx="998" cy="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p:cNvCxnSpPr>
              <a:stCxn id="84" idx="2"/>
              <a:endCxn id="88" idx="2"/>
            </p:cNvCxnSpPr>
            <p:nvPr/>
          </p:nvCxnSpPr>
          <p:spPr>
            <a:xfrm>
              <a:off x="9946" y="4685"/>
              <a:ext cx="998" cy="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a:stCxn id="84" idx="2"/>
              <a:endCxn id="89" idx="2"/>
            </p:cNvCxnSpPr>
            <p:nvPr/>
          </p:nvCxnSpPr>
          <p:spPr>
            <a:xfrm>
              <a:off x="9946" y="4685"/>
              <a:ext cx="998" cy="1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a:endCxn id="86" idx="2"/>
            </p:cNvCxnSpPr>
            <p:nvPr/>
          </p:nvCxnSpPr>
          <p:spPr>
            <a:xfrm flipV="1">
              <a:off x="9862" y="3568"/>
              <a:ext cx="1082" cy="1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p:nvPr/>
          </p:nvCxnSpPr>
          <p:spPr>
            <a:xfrm flipV="1">
              <a:off x="9868" y="4306"/>
              <a:ext cx="1076" cy="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a:endCxn id="88" idx="2"/>
            </p:cNvCxnSpPr>
            <p:nvPr/>
          </p:nvCxnSpPr>
          <p:spPr>
            <a:xfrm flipV="1">
              <a:off x="9850" y="5080"/>
              <a:ext cx="1094" cy="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endCxn id="89" idx="2"/>
            </p:cNvCxnSpPr>
            <p:nvPr/>
          </p:nvCxnSpPr>
          <p:spPr>
            <a:xfrm>
              <a:off x="9850" y="5255"/>
              <a:ext cx="1094" cy="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a:endCxn id="86" idx="2"/>
            </p:cNvCxnSpPr>
            <p:nvPr/>
          </p:nvCxnSpPr>
          <p:spPr>
            <a:xfrm flipV="1">
              <a:off x="9850" y="3568"/>
              <a:ext cx="1094" cy="2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a:endCxn id="87" idx="2"/>
            </p:cNvCxnSpPr>
            <p:nvPr/>
          </p:nvCxnSpPr>
          <p:spPr>
            <a:xfrm flipV="1">
              <a:off x="9850" y="4324"/>
              <a:ext cx="1094" cy="1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a:endCxn id="88" idx="2"/>
            </p:cNvCxnSpPr>
            <p:nvPr/>
          </p:nvCxnSpPr>
          <p:spPr>
            <a:xfrm flipV="1">
              <a:off x="9850" y="5080"/>
              <a:ext cx="1094" cy="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a:endCxn id="89" idx="2"/>
            </p:cNvCxnSpPr>
            <p:nvPr/>
          </p:nvCxnSpPr>
          <p:spPr>
            <a:xfrm flipV="1">
              <a:off x="9850" y="5836"/>
              <a:ext cx="1094" cy="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5" name="矩形 124"/>
            <p:cNvSpPr/>
            <p:nvPr/>
          </p:nvSpPr>
          <p:spPr>
            <a:xfrm>
              <a:off x="12860" y="3755"/>
              <a:ext cx="636" cy="1986"/>
            </a:xfrm>
            <a:prstGeom prst="rect">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26" name="椭圆 125"/>
            <p:cNvSpPr/>
            <p:nvPr/>
          </p:nvSpPr>
          <p:spPr>
            <a:xfrm>
              <a:off x="12932" y="4057"/>
              <a:ext cx="492" cy="610"/>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27" name="椭圆 126"/>
            <p:cNvSpPr/>
            <p:nvPr/>
          </p:nvSpPr>
          <p:spPr>
            <a:xfrm>
              <a:off x="12932" y="4813"/>
              <a:ext cx="492" cy="610"/>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28" name="左大括号 127"/>
            <p:cNvSpPr/>
            <p:nvPr/>
          </p:nvSpPr>
          <p:spPr>
            <a:xfrm rot="16200000">
              <a:off x="9414" y="4961"/>
              <a:ext cx="296" cy="327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29" name="直接箭头连接符 128"/>
            <p:cNvCxnSpPr>
              <a:stCxn id="86" idx="6"/>
              <a:endCxn id="126" idx="2"/>
            </p:cNvCxnSpPr>
            <p:nvPr/>
          </p:nvCxnSpPr>
          <p:spPr>
            <a:xfrm>
              <a:off x="11436" y="3568"/>
              <a:ext cx="1496" cy="794"/>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a:stCxn id="87" idx="6"/>
              <a:endCxn id="126" idx="2"/>
            </p:cNvCxnSpPr>
            <p:nvPr/>
          </p:nvCxnSpPr>
          <p:spPr>
            <a:xfrm>
              <a:off x="11436" y="4324"/>
              <a:ext cx="1496" cy="38"/>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a:stCxn id="88" idx="6"/>
              <a:endCxn id="126" idx="2"/>
            </p:cNvCxnSpPr>
            <p:nvPr/>
          </p:nvCxnSpPr>
          <p:spPr>
            <a:xfrm flipV="1">
              <a:off x="11436" y="4362"/>
              <a:ext cx="1496" cy="718"/>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a:stCxn id="89" idx="6"/>
              <a:endCxn id="126" idx="2"/>
            </p:cNvCxnSpPr>
            <p:nvPr/>
          </p:nvCxnSpPr>
          <p:spPr>
            <a:xfrm flipV="1">
              <a:off x="11436" y="4362"/>
              <a:ext cx="1496" cy="1474"/>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89" idx="6"/>
              <a:endCxn id="127" idx="2"/>
            </p:cNvCxnSpPr>
            <p:nvPr/>
          </p:nvCxnSpPr>
          <p:spPr>
            <a:xfrm flipV="1">
              <a:off x="11436" y="5118"/>
              <a:ext cx="1496" cy="718"/>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a:stCxn id="88" idx="6"/>
              <a:endCxn id="127" idx="2"/>
            </p:cNvCxnSpPr>
            <p:nvPr/>
          </p:nvCxnSpPr>
          <p:spPr>
            <a:xfrm>
              <a:off x="11436" y="5080"/>
              <a:ext cx="1496" cy="38"/>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endCxn id="127" idx="2"/>
            </p:cNvCxnSpPr>
            <p:nvPr/>
          </p:nvCxnSpPr>
          <p:spPr>
            <a:xfrm>
              <a:off x="11454" y="4306"/>
              <a:ext cx="1478" cy="812"/>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endCxn id="127" idx="2"/>
            </p:cNvCxnSpPr>
            <p:nvPr/>
          </p:nvCxnSpPr>
          <p:spPr>
            <a:xfrm>
              <a:off x="11454" y="3568"/>
              <a:ext cx="1478" cy="1550"/>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sp>
          <p:nvSpPr>
            <p:cNvPr id="137" name="文本框 136"/>
            <p:cNvSpPr txBox="1"/>
            <p:nvPr/>
          </p:nvSpPr>
          <p:spPr>
            <a:xfrm>
              <a:off x="8689" y="6860"/>
              <a:ext cx="1728" cy="582"/>
            </a:xfrm>
            <a:prstGeom prst="rect">
              <a:avLst/>
            </a:prstGeom>
            <a:noFill/>
          </p:spPr>
          <p:txBody>
            <a:bodyPr wrap="square" rtlCol="0">
              <a:spAutoFit/>
            </a:bodyPr>
            <a:lstStyle/>
            <a:p>
              <a:pPr algn="ctr"/>
              <a:r>
                <a:rPr lang="zh-CN" altLang="en-US" dirty="0">
                  <a:ea typeface="黑体" panose="02010609060101010101" pitchFamily="49" charset="-122"/>
                </a:rPr>
                <a:t>隐藏层</a:t>
              </a:r>
            </a:p>
          </p:txBody>
        </p:sp>
        <p:sp>
          <p:nvSpPr>
            <p:cNvPr id="138" name="文本框 137"/>
            <p:cNvSpPr txBox="1"/>
            <p:nvPr/>
          </p:nvSpPr>
          <p:spPr>
            <a:xfrm>
              <a:off x="12314" y="6860"/>
              <a:ext cx="1728" cy="582"/>
            </a:xfrm>
            <a:prstGeom prst="rect">
              <a:avLst/>
            </a:prstGeom>
            <a:noFill/>
          </p:spPr>
          <p:txBody>
            <a:bodyPr wrap="square" rtlCol="0">
              <a:spAutoFit/>
            </a:bodyPr>
            <a:lstStyle/>
            <a:p>
              <a:pPr algn="ctr"/>
              <a:r>
                <a:rPr lang="zh-CN" altLang="en-US" dirty="0">
                  <a:ea typeface="黑体" panose="02010609060101010101" pitchFamily="49" charset="-122"/>
                </a:rPr>
                <a:t>输出层</a:t>
              </a:r>
            </a:p>
          </p:txBody>
        </p:sp>
        <p:sp>
          <p:nvSpPr>
            <p:cNvPr id="139" name="矩形 138"/>
            <p:cNvSpPr/>
            <p:nvPr/>
          </p:nvSpPr>
          <p:spPr>
            <a:xfrm>
              <a:off x="9235" y="2982"/>
              <a:ext cx="636" cy="3460"/>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ea typeface="黑体" panose="02010609060101010101" pitchFamily="49" charset="-122"/>
                </a:rPr>
                <a:t>...</a:t>
              </a:r>
            </a:p>
          </p:txBody>
        </p:sp>
      </p:grpSp>
      <p:sp>
        <p:nvSpPr>
          <p:cNvPr id="145" name="文本框 144"/>
          <p:cNvSpPr txBox="1"/>
          <p:nvPr/>
        </p:nvSpPr>
        <p:spPr>
          <a:xfrm>
            <a:off x="2303780" y="5005705"/>
            <a:ext cx="7585075" cy="1337945"/>
          </a:xfrm>
          <a:prstGeom prst="rect">
            <a:avLst/>
          </a:prstGeom>
          <a:noFill/>
        </p:spPr>
        <p:txBody>
          <a:bodyPr wrap="square" rtlCol="0" anchor="t">
            <a:spAutoFit/>
          </a:bodyPr>
          <a:lstStyle/>
          <a:p>
            <a:pPr marL="342900" lvl="0" indent="-342900">
              <a:lnSpc>
                <a:spcPct val="150000"/>
              </a:lnSpc>
              <a:buFont typeface="+mj-lt"/>
              <a:buAutoNum type="arabicPeriod"/>
            </a:pPr>
            <a:r>
              <a:rPr lang="zh-CN" altLang="en-US" dirty="0">
                <a:latin typeface="黑体" panose="02010609060101010101" pitchFamily="49" charset="-122"/>
                <a:ea typeface="黑体" panose="02010609060101010101" pitchFamily="49" charset="-122"/>
                <a:sym typeface="+mn-ea"/>
              </a:rPr>
              <a:t>各个神经元接受前一级的输入，并输出到下一级，模型中没有反馈</a:t>
            </a:r>
            <a:endParaRPr lang="en-US" altLang="zh-CN" b="0" dirty="0">
              <a:latin typeface="Times New Roman" panose="02020603050405020304" pitchFamily="18" charset="0"/>
              <a:cs typeface="Times New Roman" panose="02020603050405020304" pitchFamily="18" charset="0"/>
            </a:endParaRPr>
          </a:p>
          <a:p>
            <a:pPr marL="342900" lvl="0" indent="-342900">
              <a:lnSpc>
                <a:spcPct val="150000"/>
              </a:lnSpc>
              <a:buFont typeface="+mj-lt"/>
              <a:buAutoNum type="arabicPeriod"/>
            </a:pPr>
            <a:r>
              <a:rPr lang="zh-CN" altLang="en-US" dirty="0">
                <a:latin typeface="黑体" panose="02010609060101010101" pitchFamily="49" charset="-122"/>
                <a:ea typeface="黑体" panose="02010609060101010101" pitchFamily="49" charset="-122"/>
                <a:sym typeface="+mn-ea"/>
              </a:rPr>
              <a:t>层与层之间通过“全连接”进行链接，即两个相邻层之间的神经元完全成对连接，但层内的神经元不相互连接</a:t>
            </a:r>
            <a:endParaRPr lang="zh-CN" altLang="en-US"/>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6.2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前馈神经网络（</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F</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eed</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f</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orward </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eural </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etwork</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3"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nSpc>
                <a:spcPct val="150000"/>
              </a:lnSpc>
              <a:buFont typeface="Wingdings" panose="05000000000000000000" charset="0"/>
              <a:buNone/>
            </a:pP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1</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.基本形式</a:t>
            </a:r>
          </a:p>
        </p:txBody>
      </p:sp>
      <p:sp>
        <p:nvSpPr>
          <p:cNvPr id="145" name="文本框 144"/>
          <p:cNvSpPr txBox="1"/>
          <p:nvPr/>
        </p:nvSpPr>
        <p:spPr>
          <a:xfrm>
            <a:off x="2303780" y="5005705"/>
            <a:ext cx="7585075" cy="1337945"/>
          </a:xfrm>
          <a:prstGeom prst="rect">
            <a:avLst/>
          </a:prstGeom>
          <a:noFill/>
        </p:spPr>
        <p:txBody>
          <a:bodyPr wrap="square" rtlCol="0" anchor="t">
            <a:spAutoFit/>
          </a:bodyPr>
          <a:lstStyle/>
          <a:p>
            <a:pPr marL="342900" lvl="0" indent="-342900">
              <a:lnSpc>
                <a:spcPct val="150000"/>
              </a:lnSpc>
              <a:buFont typeface="+mj-lt"/>
              <a:buAutoNum type="arabicPeriod"/>
            </a:pPr>
            <a:r>
              <a:rPr lang="zh-CN" altLang="en-US" dirty="0">
                <a:latin typeface="黑体" panose="02010609060101010101" pitchFamily="49" charset="-122"/>
                <a:ea typeface="黑体" panose="02010609060101010101" pitchFamily="49" charset="-122"/>
                <a:sym typeface="+mn-ea"/>
              </a:rPr>
              <a:t>各个神经元接受前一级的输入，并输出到下一级，模型中没有反馈</a:t>
            </a:r>
            <a:endParaRPr lang="en-US" altLang="zh-CN" b="0" dirty="0">
              <a:latin typeface="Times New Roman" panose="02020603050405020304" pitchFamily="18" charset="0"/>
              <a:cs typeface="Times New Roman" panose="02020603050405020304" pitchFamily="18" charset="0"/>
            </a:endParaRPr>
          </a:p>
          <a:p>
            <a:pPr marL="342900" lvl="0" indent="-342900">
              <a:lnSpc>
                <a:spcPct val="150000"/>
              </a:lnSpc>
              <a:buFont typeface="+mj-lt"/>
              <a:buAutoNum type="arabicPeriod"/>
            </a:pPr>
            <a:r>
              <a:rPr lang="zh-CN" altLang="en-US" dirty="0">
                <a:latin typeface="黑体" panose="02010609060101010101" pitchFamily="49" charset="-122"/>
                <a:ea typeface="黑体" panose="02010609060101010101" pitchFamily="49" charset="-122"/>
                <a:sym typeface="+mn-ea"/>
              </a:rPr>
              <a:t>层与层之间通过“全连接”进行链接，即两个相邻层之间的神经元完全成对连接，但层内的神经元不相互连接</a:t>
            </a:r>
            <a:endParaRPr lang="zh-CN" altLang="en-US"/>
          </a:p>
        </p:txBody>
      </p:sp>
      <p:pic>
        <p:nvPicPr>
          <p:cNvPr id="2" name="图片 1" descr="三层MLP"/>
          <p:cNvPicPr>
            <a:picLocks noChangeAspect="1"/>
          </p:cNvPicPr>
          <p:nvPr/>
        </p:nvPicPr>
        <p:blipFill>
          <a:blip r:embed="rId2"/>
          <a:stretch>
            <a:fillRect/>
          </a:stretch>
        </p:blipFill>
        <p:spPr>
          <a:xfrm>
            <a:off x="3357245" y="1524000"/>
            <a:ext cx="4952365" cy="3444875"/>
          </a:xfrm>
          <a:prstGeom prst="rect">
            <a:avLst/>
          </a:prstGeom>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6.2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前馈神经网络（</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F</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eed</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f</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orward </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eural </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etwork</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3"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nSpc>
                <a:spcPct val="150000"/>
              </a:lnSpc>
              <a:buFont typeface="Wingdings" panose="05000000000000000000" charset="0"/>
              <a:buNone/>
            </a:pP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2</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.参数优化</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梯度下降法</a:t>
            </a:r>
          </a:p>
        </p:txBody>
      </p:sp>
      <p:pic>
        <p:nvPicPr>
          <p:cNvPr id="2050" name="Picture 2"/>
          <p:cNvPicPr>
            <a:picLocks noChangeAspect="1" noChangeArrowheads="1"/>
          </p:cNvPicPr>
          <p:nvPr/>
        </p:nvPicPr>
        <p:blipFill>
          <a:blip r:embed="rId2">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bwMode="auto">
          <a:xfrm>
            <a:off x="694690" y="1881505"/>
            <a:ext cx="6229985" cy="3082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87" name="圆角矩形 286"/>
              <p:cNvSpPr/>
              <p:nvPr/>
            </p:nvSpPr>
            <p:spPr bwMode="auto">
              <a:xfrm>
                <a:off x="6924675" y="1726565"/>
                <a:ext cx="4726305" cy="967105"/>
              </a:xfrm>
              <a:prstGeom prst="roundRect">
                <a:avLst/>
              </a:prstGeom>
              <a:noFill/>
              <a:ln w="9525" cap="flat" cmpd="sng" algn="ctr">
                <a:solidFill>
                  <a:schemeClr val="tx1"/>
                </a:solidFill>
                <a:prstDash val="solid"/>
                <a:headEnd type="none" w="med" len="med"/>
                <a:tailEnd type="none" w="med" len="med"/>
              </a:ln>
              <a:effectLst/>
              <a:extLst>
                <a:ext uri="{909E8E84-426E-40DD-AFC4-6F175D3DCCD1}">
                  <a14:hiddenFill>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14:hiddenFill>
                </a:ext>
              </a:extLst>
            </p:spPr>
            <p:txBody>
              <a:bodyPr wrap="none" tIns="0" bIns="0" anchor="ctr"/>
              <a:lstStyle/>
              <a:p>
                <a:pPr lvl="0" algn="l" fontAlgn="base">
                  <a:spcBef>
                    <a:spcPct val="0"/>
                  </a:spcBef>
                  <a:spcAft>
                    <a:spcPct val="0"/>
                  </a:spcAft>
                  <a:defRPr/>
                </a:pPr>
                <a:r>
                  <a:rPr lang="zh-CN" altLang="en-US" b="1">
                    <a:solidFill>
                      <a:schemeClr val="tx1"/>
                    </a:solidFill>
                    <a:latin typeface="Cambria Math" panose="02040503050406030204"/>
                    <a:ea typeface="黑体" panose="02010609060101010101" pitchFamily="49" charset="-122"/>
                  </a:rPr>
                  <a:t>目标：</a:t>
                </a:r>
                <a:r>
                  <a:rPr lang="zh-CN" altLang="en-US">
                    <a:solidFill>
                      <a:schemeClr val="tx1"/>
                    </a:solidFill>
                    <a:latin typeface="Cambria Math" panose="02040503050406030204"/>
                    <a:ea typeface="黑体" panose="02010609060101010101" pitchFamily="49" charset="-122"/>
                  </a:rPr>
                  <a:t>求</a:t>
                </a:r>
                <a14:m>
                  <m:oMath xmlns:m="http://schemas.openxmlformats.org/officeDocument/2006/math">
                    <m:sSub>
                      <m:sSubPr>
                        <m:ctrlPr>
                          <a:rPr lang="en-US" altLang="zh-CN" i="1" smtClean="0">
                            <a:solidFill>
                              <a:srgbClr val="C00000"/>
                            </a:solidFill>
                            <a:latin typeface="Cambria Math" panose="02040503050406030204" pitchFamily="18" charset="0"/>
                            <a:ea typeface="黑体" panose="02010609060101010101" pitchFamily="49" charset="-122"/>
                          </a:rPr>
                        </m:ctrlPr>
                      </m:sSubPr>
                      <m:e>
                        <m:r>
                          <a:rPr lang="en-US" altLang="zh-CN" i="1">
                            <a:solidFill>
                              <a:srgbClr val="C00000"/>
                            </a:solidFill>
                            <a:latin typeface="Cambria Math" panose="02040503050406030204" pitchFamily="18" charset="0"/>
                            <a:ea typeface="黑体" panose="02010609060101010101" pitchFamily="49" charset="-122"/>
                          </a:rPr>
                          <m:t>𝑤</m:t>
                        </m:r>
                      </m:e>
                      <m:sub>
                        <m:r>
                          <a:rPr lang="en-US" altLang="zh-CN" b="0" i="1" smtClean="0">
                            <a:solidFill>
                              <a:srgbClr val="C00000"/>
                            </a:solidFill>
                            <a:latin typeface="Cambria Math" panose="02040503050406030204"/>
                            <a:ea typeface="黑体" panose="02010609060101010101" pitchFamily="49" charset="-122"/>
                          </a:rPr>
                          <m:t>𝑖𝑗</m:t>
                        </m:r>
                      </m:sub>
                    </m:sSub>
                    <m:r>
                      <a:rPr lang="en-US" altLang="zh-CN" b="0" i="1" smtClean="0">
                        <a:solidFill>
                          <a:srgbClr val="C00000"/>
                        </a:solidFill>
                        <a:latin typeface="Cambria Math" panose="02040503050406030204"/>
                        <a:ea typeface="黑体" panose="02010609060101010101" pitchFamily="49" charset="-122"/>
                      </a:rPr>
                      <m:t>(1</m:t>
                    </m:r>
                    <m:r>
                      <a:rPr lang="en-US" altLang="zh-CN" b="0" i="1" smtClean="0">
                        <a:solidFill>
                          <a:srgbClr val="C00000"/>
                        </a:solidFill>
                        <a:latin typeface="Cambria Math" panose="02040503050406030204"/>
                        <a:ea typeface="Cambria Math" panose="02040503050406030204"/>
                      </a:rPr>
                      <m:t>≤</m:t>
                    </m:r>
                    <m:r>
                      <a:rPr lang="en-US" altLang="zh-CN" b="0" i="1" smtClean="0">
                        <a:solidFill>
                          <a:srgbClr val="C00000"/>
                        </a:solidFill>
                        <a:latin typeface="Cambria Math" panose="02040503050406030204"/>
                        <a:ea typeface="Cambria Math" panose="02040503050406030204"/>
                      </a:rPr>
                      <m:t>𝑖</m:t>
                    </m:r>
                    <m:r>
                      <a:rPr lang="en-US" altLang="zh-CN" b="0" i="1" smtClean="0">
                        <a:solidFill>
                          <a:srgbClr val="C00000"/>
                        </a:solidFill>
                        <a:latin typeface="Cambria Math" panose="02040503050406030204"/>
                        <a:ea typeface="Cambria Math" panose="02040503050406030204"/>
                      </a:rPr>
                      <m:t>≤</m:t>
                    </m:r>
                    <m:r>
                      <a:rPr lang="en-US" altLang="zh-CN" b="0" i="1" smtClean="0">
                        <a:solidFill>
                          <a:srgbClr val="C00000"/>
                        </a:solidFill>
                        <a:latin typeface="Cambria Math" panose="02040503050406030204"/>
                        <a:ea typeface="Cambria Math" panose="02040503050406030204"/>
                      </a:rPr>
                      <m:t>𝑛</m:t>
                    </m:r>
                    <m:r>
                      <a:rPr lang="en-US" altLang="zh-CN" b="0" i="1" smtClean="0">
                        <a:solidFill>
                          <a:srgbClr val="C00000"/>
                        </a:solidFill>
                        <a:latin typeface="Cambria Math" panose="02040503050406030204"/>
                        <a:ea typeface="Cambria Math" panose="02040503050406030204"/>
                      </a:rPr>
                      <m:t>,1≤</m:t>
                    </m:r>
                    <m:r>
                      <a:rPr lang="en-US" altLang="zh-CN" b="0" i="1" smtClean="0">
                        <a:solidFill>
                          <a:srgbClr val="C00000"/>
                        </a:solidFill>
                        <a:latin typeface="Cambria Math" panose="02040503050406030204"/>
                        <a:ea typeface="Cambria Math" panose="02040503050406030204"/>
                      </a:rPr>
                      <m:t>𝑗</m:t>
                    </m:r>
                    <m:r>
                      <a:rPr lang="en-US" altLang="zh-CN" b="0" i="1" smtClean="0">
                        <a:solidFill>
                          <a:srgbClr val="C00000"/>
                        </a:solidFill>
                        <a:latin typeface="Cambria Math" panose="02040503050406030204"/>
                        <a:ea typeface="Cambria Math" panose="02040503050406030204"/>
                      </a:rPr>
                      <m:t>≤</m:t>
                    </m:r>
                    <m:r>
                      <a:rPr lang="en-US" altLang="zh-CN" b="0" i="1" smtClean="0">
                        <a:solidFill>
                          <a:srgbClr val="C00000"/>
                        </a:solidFill>
                        <a:latin typeface="Cambria Math" panose="02040503050406030204"/>
                        <a:ea typeface="Cambria Math" panose="02040503050406030204"/>
                      </a:rPr>
                      <m:t>𝑚</m:t>
                    </m:r>
                    <m:r>
                      <a:rPr lang="en-US" altLang="zh-CN" b="0" i="1" smtClean="0">
                        <a:solidFill>
                          <a:srgbClr val="C00000"/>
                        </a:solidFill>
                        <a:latin typeface="Cambria Math" panose="02040503050406030204"/>
                        <a:ea typeface="黑体" panose="02010609060101010101" pitchFamily="49" charset="-122"/>
                      </a:rPr>
                      <m:t>)</m:t>
                    </m:r>
                  </m:oMath>
                </a14:m>
                <a:endParaRPr kumimoji="0" lang="en-US" altLang="zh-CN"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lvl="0" algn="ctr" fontAlgn="base">
                  <a:spcBef>
                    <a:spcPct val="0"/>
                  </a:spcBef>
                  <a:spcAft>
                    <a:spcPct val="0"/>
                  </a:spcAft>
                  <a:defRPr/>
                </a:pPr>
                <a14:m>
                  <m:oMath xmlns:m="http://schemas.openxmlformats.org/officeDocument/2006/math">
                    <m:r>
                      <a:rPr lang="en-US" altLang="zh-CN" i="1">
                        <a:solidFill>
                          <a:srgbClr val="C00000"/>
                        </a:solidFill>
                        <a:latin typeface="Cambria Math" panose="02040503050406030204"/>
                        <a:ea typeface="Cambria Math" panose="02040503050406030204"/>
                      </a:rPr>
                      <m:t>𝑛</m:t>
                    </m:r>
                  </m:oMath>
                </a14:m>
                <a:r>
                  <a:rPr kumimoji="0" lang="zh-CN" altLang="en-US"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rPr>
                  <a:t>为神经网络层数、</a:t>
                </a:r>
                <a:r>
                  <a:rPr lang="en-US" altLang="zh-CN" dirty="0">
                    <a:solidFill>
                      <a:srgbClr val="C00000"/>
                    </a:solidFill>
                    <a:ea typeface="Cambria Math" panose="02040503050406030204"/>
                  </a:rPr>
                  <a:t> </a:t>
                </a:r>
                <a14:m>
                  <m:oMath xmlns:m="http://schemas.openxmlformats.org/officeDocument/2006/math">
                    <m:r>
                      <a:rPr lang="en-US" altLang="zh-CN" b="0" i="1" smtClean="0">
                        <a:solidFill>
                          <a:srgbClr val="C00000"/>
                        </a:solidFill>
                        <a:latin typeface="Cambria Math" panose="02040503050406030204"/>
                        <a:ea typeface="Cambria Math" panose="02040503050406030204"/>
                      </a:rPr>
                      <m:t>𝑚</m:t>
                    </m:r>
                  </m:oMath>
                </a14:m>
                <a:r>
                  <a:rPr kumimoji="0" lang="zh-CN" altLang="en-US"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rPr>
                  <a:t>为每层中神经元个数</a:t>
                </a:r>
                <a:endParaRPr kumimoji="0" lang="en-US" altLang="zh-CN"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mc:Choice>
        <mc:Fallback xmlns="">
          <p:sp>
            <p:nvSpPr>
              <p:cNvPr id="287" name="圆角矩形 286"/>
              <p:cNvSpPr>
                <a:spLocks noRot="1" noChangeAspect="1" noMove="1" noResize="1" noEditPoints="1" noAdjustHandles="1" noChangeArrowheads="1" noChangeShapeType="1" noTextEdit="1"/>
              </p:cNvSpPr>
              <p:nvPr/>
            </p:nvSpPr>
            <p:spPr bwMode="auto">
              <a:xfrm>
                <a:off x="6924675" y="1726565"/>
                <a:ext cx="4726305" cy="967105"/>
              </a:xfrm>
              <a:prstGeom prst="roundRect">
                <a:avLst/>
              </a:prstGeom>
              <a:blipFill rotWithShape="1">
                <a:blip r:embed="rId3"/>
                <a:stretch>
                  <a:fillRect l="-107" t="-525" r="-94" b="-460"/>
                </a:stretch>
              </a:blipFill>
              <a:ln w="9525" cap="flat" cmpd="sng" algn="ctr">
                <a:solidFill>
                  <a:schemeClr val="tx1"/>
                </a:solidFill>
                <a:prstDash val="solid"/>
                <a:headEnd type="none" w="med" len="med"/>
                <a:tailEnd type="none" w="med" len="med"/>
              </a:ln>
              <a:effectLst/>
              <a:extLst>
                <a:ext uri="{909E8E84-426E-40DD-AFC4-6F175D3DCCD1}">
                  <a14:hiddenFill xmlns:a14="http://schemas.microsoft.com/office/drawing/2010/main">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14:hiddenFill>
                </a:ext>
              </a:extLst>
            </p:spPr>
            <p:txBody>
              <a:bodyPr/>
              <a:lstStyle/>
              <a:p>
                <a:r>
                  <a:rPr lang="zh-CN" altLang="en-US">
                    <a:noFill/>
                  </a:rPr>
                  <a:t> </a:t>
                </a:r>
              </a:p>
            </p:txBody>
          </p:sp>
        </mc:Fallback>
      </mc:AlternateContent>
      <p:sp>
        <p:nvSpPr>
          <p:cNvPr id="2" name="圆角矩形 1"/>
          <p:cNvSpPr/>
          <p:nvPr/>
        </p:nvSpPr>
        <p:spPr bwMode="auto">
          <a:xfrm>
            <a:off x="6924675" y="3309620"/>
            <a:ext cx="4726305" cy="967105"/>
          </a:xfrm>
          <a:prstGeom prst="roundRect">
            <a:avLst/>
          </a:prstGeom>
          <a:solidFill>
            <a:schemeClr val="accent4">
              <a:lumMod val="20000"/>
              <a:lumOff val="80000"/>
            </a:schemeClr>
          </a:solidFill>
          <a:ln w="9525" cap="flat" cmpd="sng" algn="ctr">
            <a:solidFill>
              <a:schemeClr val="tx1"/>
            </a:solidFill>
            <a:prstDash val="solid"/>
            <a:headEnd type="none" w="med" len="med"/>
            <a:tailEnd type="none" w="med" len="med"/>
          </a:ln>
          <a:effectLst/>
        </p:spPr>
        <p:txBody>
          <a:bodyPr wrap="none" tIns="0" bIns="0" anchor="ctr"/>
          <a:lstStyle/>
          <a:p>
            <a:pPr lvl="0" algn="ctr" fontAlgn="base">
              <a:spcBef>
                <a:spcPct val="0"/>
              </a:spcBef>
              <a:spcAft>
                <a:spcPct val="0"/>
              </a:spcAft>
              <a:defRPr/>
            </a:pPr>
            <a:r>
              <a:rPr lang="zh-CN" altLang="en-US" sz="2400" b="1">
                <a:solidFill>
                  <a:schemeClr val="tx1"/>
                </a:solidFill>
                <a:latin typeface="Cambria Math" panose="02040503050406030204"/>
                <a:ea typeface="黑体" panose="02010609060101010101" pitchFamily="49" charset="-122"/>
              </a:rPr>
              <a:t>梯度下降算法</a:t>
            </a:r>
          </a:p>
        </p:txBody>
      </p:sp>
      <p:sp>
        <p:nvSpPr>
          <p:cNvPr id="37" name="上箭头 36"/>
          <p:cNvSpPr/>
          <p:nvPr/>
        </p:nvSpPr>
        <p:spPr>
          <a:xfrm>
            <a:off x="9124315" y="2760980"/>
            <a:ext cx="327025" cy="481330"/>
          </a:xfrm>
          <a:prstGeom prst="upArrow">
            <a:avLst/>
          </a:prstGeom>
          <a:noFill/>
          <a:ln w="25400" cap="flat" cmpd="sng" algn="ctr">
            <a:solidFill>
              <a:srgbClr val="4F81BD"/>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algn="ctr"/>
            <a:endParaRPr lang="zh-CN" altLang="en-US" dirty="0">
              <a:ea typeface="黑体" panose="02010609060101010101" pitchFamily="49" charset="-122"/>
            </a:endParaRPr>
          </a:p>
        </p:txBody>
      </p:sp>
      <mc:AlternateContent xmlns:mc="http://schemas.openxmlformats.org/markup-compatibility/2006" xmlns:a14="http://schemas.microsoft.com/office/drawing/2010/main">
        <mc:Choice Requires="a14">
          <p:sp>
            <p:nvSpPr>
              <p:cNvPr id="162819" name="Rectangle 3"/>
              <p:cNvSpPr>
                <a:spLocks noGrp="1" noChangeArrowheads="1"/>
              </p:cNvSpPr>
              <p:nvPr/>
            </p:nvSpPr>
            <p:spPr>
              <a:xfrm>
                <a:off x="527050" y="4892675"/>
                <a:ext cx="11263630" cy="1873885"/>
              </a:xfrm>
              <a:prstGeom prst="rect">
                <a:avLst/>
              </a:prstGeom>
              <a:noFill/>
              <a:ln w="9525">
                <a:solidFill>
                  <a:srgbClr val="808080"/>
                </a:solidFill>
              </a:ln>
              <a:extLst>
                <a:ext uri="{909E8E84-426E-40DD-AFC4-6F175D3DCCD1}">
                  <a14:hiddenFill>
                    <a:gradFill rotWithShape="0">
                      <a:gsLst>
                        <a:gs pos="0">
                          <a:srgbClr val="CCFFFF"/>
                        </a:gs>
                        <a:gs pos="50000">
                          <a:schemeClr val="bg1"/>
                        </a:gs>
                        <a:gs pos="100000">
                          <a:srgbClr val="CCFFFF"/>
                        </a:gs>
                      </a:gsLst>
                      <a:lin ang="5400000" scaled="1"/>
                    </a:gradFill>
                  </a14:hiddenFill>
                </a:ext>
              </a:extLst>
            </p:spPr>
            <p:txBody>
              <a:bodyPr vert="horz" wrap="square" lIns="91440" tIns="45720" rIns="91440" bIns="45720" numCol="1" anchor="t" anchorCtr="0" compatLnSpc="1"/>
              <a:lstStyle>
                <a:lvl1pPr marL="469900" indent="-469900" algn="just" rtl="0" fontAlgn="base">
                  <a:lnSpc>
                    <a:spcPct val="120000"/>
                  </a:lnSpc>
                  <a:spcBef>
                    <a:spcPct val="3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0" algn="l">
                  <a:lnSpc>
                    <a:spcPct val="95000"/>
                  </a:lnSpc>
                  <a:spcBef>
                    <a:spcPct val="5000"/>
                  </a:spcBef>
                  <a:buSzTx/>
                  <a:buFont typeface="Wingdings" panose="05000000000000000000" pitchFamily="2" charset="2"/>
                  <a:buNone/>
                </a:pPr>
                <a:r>
                  <a:rPr lang="en-US" altLang="zh-CN" sz="2000" dirty="0" err="1">
                    <a:sym typeface="+mn-ea"/>
                  </a:rPr>
                  <a:t>假设损失函数</a:t>
                </a:r>
                <a14:m>
                  <m:oMath xmlns:m="http://schemas.openxmlformats.org/officeDocument/2006/math">
                    <m:r>
                      <a:rPr lang="en-US" altLang="zh-CN" sz="2000" dirty="0" err="1">
                        <a:latin typeface="Cambria Math" panose="02040503050406030204" pitchFamily="18" charset="0"/>
                      </a:rPr>
                      <m:t>𝑓</m:t>
                    </m:r>
                    <m:d>
                      <m:dPr>
                        <m:ctrlPr>
                          <a:rPr lang="en-US" altLang="zh-CN" sz="2000" i="1" dirty="0" err="1">
                            <a:latin typeface="Cambria Math" panose="02040503050406030204" pitchFamily="18" charset="0"/>
                          </a:rPr>
                        </m:ctrlPr>
                      </m:dPr>
                      <m:e>
                        <m:r>
                          <a:rPr lang="en-US" altLang="zh-CN" sz="2000" dirty="0" err="1">
                            <a:latin typeface="Cambria Math" panose="02040503050406030204" pitchFamily="18" charset="0"/>
                          </a:rPr>
                          <m:t>𝑥</m:t>
                        </m:r>
                      </m:e>
                    </m:d>
                  </m:oMath>
                </a14:m>
                <a:r>
                  <a:rPr lang="en-US" altLang="zh-CN" sz="2000" dirty="0" err="1">
                    <a:sym typeface="+mn-ea"/>
                  </a:rPr>
                  <a:t>是连续可微的多元变量函数，其泰勒展开如下(</a:t>
                </a:r>
                <a14:m>
                  <m:oMath xmlns:m="http://schemas.openxmlformats.org/officeDocument/2006/math">
                    <m:r>
                      <a:rPr lang="en-US" altLang="zh-CN" sz="2000" dirty="0" err="1">
                        <a:latin typeface="Cambria Math" panose="02040503050406030204" pitchFamily="18" charset="0"/>
                      </a:rPr>
                      <m:t>∆</m:t>
                    </m:r>
                    <m:r>
                      <a:rPr lang="en-US" altLang="zh-CN" sz="2000" dirty="0" err="1">
                        <a:latin typeface="Cambria Math" panose="02040503050406030204" pitchFamily="18" charset="0"/>
                      </a:rPr>
                      <m:t>𝑥</m:t>
                    </m:r>
                  </m:oMath>
                </a14:m>
                <a:r>
                  <a:rPr lang="en-US" altLang="zh-CN" sz="2000" dirty="0" err="1">
                    <a:sym typeface="+mn-ea"/>
                  </a:rPr>
                  <a:t>是微小的增量)：</a:t>
                </a:r>
              </a:p>
              <a:p>
                <a:pPr marL="0" algn="ctr">
                  <a:lnSpc>
                    <a:spcPct val="95000"/>
                  </a:lnSpc>
                  <a:spcBef>
                    <a:spcPct val="5000"/>
                  </a:spcBef>
                  <a:buSzTx/>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a:rPr>
                        <m:t>𝑓</m:t>
                      </m:r>
                      <m:d>
                        <m:dPr>
                          <m:ctrlPr>
                            <a:rPr lang="zh-CN" altLang="zh-CN" sz="2000" i="1">
                              <a:latin typeface="Cambria Math" panose="02040503050406030204" pitchFamily="18" charset="0"/>
                            </a:rPr>
                          </m:ctrlPr>
                        </m:dPr>
                        <m:e>
                          <m:r>
                            <a:rPr lang="en-US" altLang="zh-CN" sz="2000" i="1">
                              <a:latin typeface="Cambria Math" panose="02040503050406030204"/>
                            </a:rPr>
                            <m:t>𝑥</m:t>
                          </m:r>
                          <m:r>
                            <a:rPr lang="en-US" altLang="zh-CN" sz="2000" i="1">
                              <a:latin typeface="Cambria Math" panose="02040503050406030204"/>
                            </a:rPr>
                            <m:t>+</m:t>
                          </m:r>
                          <m:r>
                            <a:rPr lang="en-US" altLang="zh-CN" sz="2000">
                              <a:latin typeface="Cambria Math" panose="02040503050406030204"/>
                            </a:rPr>
                            <m:t>∆</m:t>
                          </m:r>
                          <m:r>
                            <a:rPr lang="en-US" altLang="zh-CN" sz="2000" i="1">
                              <a:latin typeface="Cambria Math" panose="02040503050406030204"/>
                            </a:rPr>
                            <m:t>𝑥</m:t>
                          </m:r>
                        </m:e>
                      </m:d>
                      <m:r>
                        <a:rPr lang="en-US" altLang="zh-CN" sz="2000">
                          <a:latin typeface="Cambria Math" panose="02040503050406030204"/>
                        </a:rPr>
                        <m:t>=</m:t>
                      </m:r>
                      <m:r>
                        <a:rPr lang="en-US" altLang="zh-CN" sz="2000" i="1">
                          <a:latin typeface="Cambria Math" panose="02040503050406030204"/>
                        </a:rPr>
                        <m:t>𝑓</m:t>
                      </m:r>
                      <m:d>
                        <m:dPr>
                          <m:ctrlPr>
                            <a:rPr lang="zh-CN" altLang="zh-CN" sz="2000" i="1">
                              <a:latin typeface="Cambria Math" panose="02040503050406030204" pitchFamily="18" charset="0"/>
                            </a:rPr>
                          </m:ctrlPr>
                        </m:dPr>
                        <m:e>
                          <m:r>
                            <a:rPr lang="en-US" altLang="zh-CN" sz="2000" i="1">
                              <a:latin typeface="Cambria Math" panose="02040503050406030204"/>
                            </a:rPr>
                            <m:t>𝑥</m:t>
                          </m:r>
                        </m:e>
                      </m:d>
                      <m:r>
                        <a:rPr lang="en-US" altLang="zh-CN" sz="2000" i="1">
                          <a:latin typeface="Cambria Math" panose="02040503050406030204"/>
                        </a:rPr>
                        <m:t>+</m:t>
                      </m:r>
                      <m:sSup>
                        <m:sSupPr>
                          <m:ctrlPr>
                            <a:rPr lang="zh-CN" altLang="zh-CN" sz="2000" i="1">
                              <a:latin typeface="Cambria Math" panose="02040503050406030204" pitchFamily="18" charset="0"/>
                            </a:rPr>
                          </m:ctrlPr>
                        </m:sSupPr>
                        <m:e>
                          <m:r>
                            <a:rPr lang="en-US" altLang="zh-CN" sz="2000" i="1">
                              <a:latin typeface="Cambria Math" panose="02040503050406030204"/>
                            </a:rPr>
                            <m:t>𝑓</m:t>
                          </m:r>
                        </m:e>
                        <m:sup>
                          <m:r>
                            <a:rPr lang="en-US" altLang="zh-CN" sz="2000" i="1">
                              <a:latin typeface="Cambria Math" panose="02040503050406030204"/>
                            </a:rPr>
                            <m:t>′</m:t>
                          </m:r>
                        </m:sup>
                      </m:sSup>
                      <m:d>
                        <m:dPr>
                          <m:ctrlPr>
                            <a:rPr lang="zh-CN" altLang="zh-CN" sz="2000" i="1">
                              <a:latin typeface="Cambria Math" panose="02040503050406030204" pitchFamily="18" charset="0"/>
                            </a:rPr>
                          </m:ctrlPr>
                        </m:dPr>
                        <m:e>
                          <m:r>
                            <a:rPr lang="en-US" altLang="zh-CN" sz="2000" i="1">
                              <a:latin typeface="Cambria Math" panose="02040503050406030204"/>
                            </a:rPr>
                            <m:t>𝑥</m:t>
                          </m:r>
                        </m:e>
                      </m:d>
                      <m:r>
                        <a:rPr lang="en-US" altLang="zh-CN" sz="2000" i="1">
                          <a:latin typeface="Cambria Math" panose="02040503050406030204"/>
                        </a:rPr>
                        <m:t>∆</m:t>
                      </m:r>
                      <m:r>
                        <a:rPr lang="en-US" altLang="zh-CN" sz="2000" i="1">
                          <a:latin typeface="Cambria Math" panose="02040503050406030204"/>
                        </a:rPr>
                        <m:t>𝑥</m:t>
                      </m:r>
                      <m:r>
                        <a:rPr lang="en-US" altLang="zh-CN" sz="2000" i="1">
                          <a:latin typeface="Cambria Math" panose="02040503050406030204"/>
                        </a:rPr>
                        <m:t>+</m:t>
                      </m:r>
                      <m:f>
                        <m:fPr>
                          <m:ctrlPr>
                            <a:rPr lang="zh-CN" altLang="zh-CN" sz="2000" i="1">
                              <a:latin typeface="Cambria Math" panose="02040503050406030204" pitchFamily="18" charset="0"/>
                            </a:rPr>
                          </m:ctrlPr>
                        </m:fPr>
                        <m:num>
                          <m:r>
                            <a:rPr lang="en-US" altLang="zh-CN" sz="2000" i="1">
                              <a:latin typeface="Cambria Math" panose="02040503050406030204"/>
                            </a:rPr>
                            <m:t>1</m:t>
                          </m:r>
                        </m:num>
                        <m:den>
                          <m:r>
                            <a:rPr lang="en-US" altLang="zh-CN" sz="2000" i="1">
                              <a:latin typeface="Cambria Math" panose="02040503050406030204"/>
                            </a:rPr>
                            <m:t>2</m:t>
                          </m:r>
                        </m:den>
                      </m:f>
                      <m:sSup>
                        <m:sSupPr>
                          <m:ctrlPr>
                            <a:rPr lang="zh-CN" altLang="zh-CN" sz="2000" i="1">
                              <a:latin typeface="Cambria Math" panose="02040503050406030204" pitchFamily="18" charset="0"/>
                            </a:rPr>
                          </m:ctrlPr>
                        </m:sSupPr>
                        <m:e>
                          <m:r>
                            <a:rPr lang="en-US" altLang="zh-CN" sz="2000" i="1">
                              <a:latin typeface="Cambria Math" panose="02040503050406030204"/>
                            </a:rPr>
                            <m:t>𝑓</m:t>
                          </m:r>
                        </m:e>
                        <m:sup>
                          <m:r>
                            <a:rPr lang="en-US" altLang="zh-CN" sz="2000" i="1">
                              <a:latin typeface="Cambria Math" panose="02040503050406030204"/>
                            </a:rPr>
                            <m:t>′′</m:t>
                          </m:r>
                        </m:sup>
                      </m:sSup>
                      <m:d>
                        <m:dPr>
                          <m:ctrlPr>
                            <a:rPr lang="zh-CN" altLang="zh-CN" sz="2000" i="1">
                              <a:latin typeface="Cambria Math" panose="02040503050406030204" pitchFamily="18" charset="0"/>
                            </a:rPr>
                          </m:ctrlPr>
                        </m:dPr>
                        <m:e>
                          <m:r>
                            <a:rPr lang="en-US" altLang="zh-CN" sz="2000" i="1">
                              <a:latin typeface="Cambria Math" panose="02040503050406030204"/>
                            </a:rPr>
                            <m:t>𝑥</m:t>
                          </m:r>
                        </m:e>
                      </m:d>
                      <m:sSup>
                        <m:sSupPr>
                          <m:ctrlPr>
                            <a:rPr lang="zh-CN" altLang="zh-CN" sz="2000" i="1">
                              <a:latin typeface="Cambria Math" panose="02040503050406030204" pitchFamily="18" charset="0"/>
                            </a:rPr>
                          </m:ctrlPr>
                        </m:sSupPr>
                        <m:e>
                          <m:d>
                            <m:dPr>
                              <m:ctrlPr>
                                <a:rPr lang="zh-CN" altLang="zh-CN" sz="2000" i="1">
                                  <a:latin typeface="Cambria Math" panose="02040503050406030204" pitchFamily="18" charset="0"/>
                                </a:rPr>
                              </m:ctrlPr>
                            </m:dPr>
                            <m:e>
                              <m:r>
                                <a:rPr lang="en-US" altLang="zh-CN" sz="2000" i="1">
                                  <a:latin typeface="Cambria Math" panose="02040503050406030204"/>
                                </a:rPr>
                                <m:t>∆</m:t>
                              </m:r>
                              <m:r>
                                <a:rPr lang="en-US" altLang="zh-CN" sz="2000" i="1">
                                  <a:latin typeface="Cambria Math" panose="02040503050406030204"/>
                                </a:rPr>
                                <m:t>𝑥</m:t>
                              </m:r>
                            </m:e>
                          </m:d>
                        </m:e>
                        <m:sup>
                          <m:r>
                            <a:rPr lang="en-US" altLang="zh-CN" sz="2000" i="1">
                              <a:latin typeface="Cambria Math" panose="02040503050406030204"/>
                            </a:rPr>
                            <m:t>2</m:t>
                          </m:r>
                        </m:sup>
                      </m:sSup>
                      <m:r>
                        <a:rPr lang="en-US" altLang="zh-CN" sz="2000" i="1">
                          <a:latin typeface="Cambria Math" panose="02040503050406030204"/>
                        </a:rPr>
                        <m:t>+…+</m:t>
                      </m:r>
                      <m:f>
                        <m:fPr>
                          <m:ctrlPr>
                            <a:rPr lang="zh-CN" altLang="zh-CN" sz="2000" i="1">
                              <a:latin typeface="Cambria Math" panose="02040503050406030204" pitchFamily="18" charset="0"/>
                            </a:rPr>
                          </m:ctrlPr>
                        </m:fPr>
                        <m:num>
                          <m:r>
                            <a:rPr lang="en-US" altLang="zh-CN" sz="2000" i="1">
                              <a:latin typeface="Cambria Math" panose="02040503050406030204"/>
                            </a:rPr>
                            <m:t>1</m:t>
                          </m:r>
                        </m:num>
                        <m:den>
                          <m:r>
                            <a:rPr lang="en-US" altLang="zh-CN" sz="2000" i="1">
                              <a:latin typeface="Cambria Math" panose="02040503050406030204"/>
                            </a:rPr>
                            <m:t>𝑛</m:t>
                          </m:r>
                          <m:r>
                            <a:rPr lang="en-US" altLang="zh-CN" sz="2000" i="1">
                              <a:latin typeface="Cambria Math" panose="02040503050406030204"/>
                            </a:rPr>
                            <m:t>!</m:t>
                          </m:r>
                        </m:den>
                      </m:f>
                      <m:sSup>
                        <m:sSupPr>
                          <m:ctrlPr>
                            <a:rPr lang="zh-CN" altLang="zh-CN" sz="2000" i="1">
                              <a:latin typeface="Cambria Math" panose="02040503050406030204" pitchFamily="18" charset="0"/>
                            </a:rPr>
                          </m:ctrlPr>
                        </m:sSupPr>
                        <m:e>
                          <m:r>
                            <a:rPr lang="en-US" altLang="zh-CN" sz="2000" i="1">
                              <a:latin typeface="Cambria Math" panose="02040503050406030204"/>
                            </a:rPr>
                            <m:t>𝑓</m:t>
                          </m:r>
                        </m:e>
                        <m:sup>
                          <m:d>
                            <m:dPr>
                              <m:ctrlPr>
                                <a:rPr lang="zh-CN" altLang="zh-CN" sz="2000" i="1">
                                  <a:latin typeface="Cambria Math" panose="02040503050406030204" pitchFamily="18" charset="0"/>
                                </a:rPr>
                              </m:ctrlPr>
                            </m:dPr>
                            <m:e>
                              <m:r>
                                <a:rPr lang="en-US" altLang="zh-CN" sz="2000" i="1">
                                  <a:latin typeface="Cambria Math" panose="02040503050406030204"/>
                                </a:rPr>
                                <m:t>𝑛</m:t>
                              </m:r>
                            </m:e>
                          </m:d>
                        </m:sup>
                      </m:sSup>
                      <m:r>
                        <a:rPr lang="en-US" altLang="zh-CN" sz="2000" i="1">
                          <a:latin typeface="Cambria Math" panose="02040503050406030204"/>
                        </a:rPr>
                        <m:t>(</m:t>
                      </m:r>
                      <m:r>
                        <a:rPr lang="en-US" altLang="zh-CN" sz="2000" i="1">
                          <a:latin typeface="Cambria Math" panose="02040503050406030204"/>
                        </a:rPr>
                        <m:t>𝑥</m:t>
                      </m:r>
                      <m:r>
                        <a:rPr lang="en-US" altLang="zh-CN" sz="2000" i="1">
                          <a:latin typeface="Cambria Math" panose="02040503050406030204"/>
                        </a:rPr>
                        <m:t>) </m:t>
                      </m:r>
                      <m:sSup>
                        <m:sSupPr>
                          <m:ctrlPr>
                            <a:rPr lang="zh-CN" altLang="zh-CN" sz="2000" i="1">
                              <a:latin typeface="Cambria Math" panose="02040503050406030204" pitchFamily="18" charset="0"/>
                            </a:rPr>
                          </m:ctrlPr>
                        </m:sSupPr>
                        <m:e>
                          <m:r>
                            <a:rPr lang="en-US" altLang="zh-CN" sz="2000" i="1">
                              <a:latin typeface="Cambria Math" panose="02040503050406030204"/>
                            </a:rPr>
                            <m:t>(∆</m:t>
                          </m:r>
                          <m:r>
                            <a:rPr lang="en-US" altLang="zh-CN" sz="2000" i="1">
                              <a:latin typeface="Cambria Math" panose="02040503050406030204"/>
                            </a:rPr>
                            <m:t>𝑥</m:t>
                          </m:r>
                          <m:r>
                            <a:rPr lang="en-US" altLang="zh-CN" sz="2000" i="1">
                              <a:latin typeface="Cambria Math" panose="02040503050406030204"/>
                            </a:rPr>
                            <m:t>)</m:t>
                          </m:r>
                        </m:e>
                        <m:sup>
                          <m:r>
                            <a:rPr lang="en-US" altLang="zh-CN" sz="2000" i="1">
                              <a:latin typeface="Cambria Math" panose="02040503050406030204"/>
                            </a:rPr>
                            <m:t>𝑛</m:t>
                          </m:r>
                        </m:sup>
                      </m:sSup>
                    </m:oMath>
                  </m:oMathPara>
                </a14:m>
                <a:endParaRPr lang="zh-CN" altLang="zh-CN" sz="2000" dirty="0"/>
              </a:p>
              <a:p>
                <a:pPr marL="0" indent="0">
                  <a:lnSpc>
                    <a:spcPct val="95000"/>
                  </a:lnSpc>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a:rPr>
                        <m:t>𝑓</m:t>
                      </m:r>
                      <m:d>
                        <m:dPr>
                          <m:ctrlPr>
                            <a:rPr lang="zh-CN" altLang="zh-CN" sz="2000" i="1">
                              <a:latin typeface="Cambria Math" panose="02040503050406030204" pitchFamily="18" charset="0"/>
                            </a:rPr>
                          </m:ctrlPr>
                        </m:dPr>
                        <m:e>
                          <m:r>
                            <a:rPr lang="en-US" altLang="zh-CN" sz="2000" i="1">
                              <a:latin typeface="Cambria Math" panose="02040503050406030204"/>
                            </a:rPr>
                            <m:t>𝑥</m:t>
                          </m:r>
                          <m:r>
                            <a:rPr lang="en-US" altLang="zh-CN" sz="2000" i="1">
                              <a:latin typeface="Cambria Math" panose="02040503050406030204"/>
                            </a:rPr>
                            <m:t>+</m:t>
                          </m:r>
                          <m:r>
                            <a:rPr lang="en-US" altLang="zh-CN" sz="2000">
                              <a:latin typeface="Cambria Math" panose="02040503050406030204"/>
                            </a:rPr>
                            <m:t>∆</m:t>
                          </m:r>
                          <m:r>
                            <a:rPr lang="en-US" altLang="zh-CN" sz="2000" i="1">
                              <a:latin typeface="Cambria Math" panose="02040503050406030204"/>
                            </a:rPr>
                            <m:t>𝑥</m:t>
                          </m:r>
                        </m:e>
                      </m:d>
                      <m:r>
                        <a:rPr lang="en-US" altLang="zh-CN" sz="2000" i="1">
                          <a:latin typeface="Cambria Math" panose="02040503050406030204"/>
                        </a:rPr>
                        <m:t>−</m:t>
                      </m:r>
                      <m:r>
                        <a:rPr lang="en-US" altLang="zh-CN" sz="2000" i="1">
                          <a:latin typeface="Cambria Math" panose="02040503050406030204"/>
                        </a:rPr>
                        <m:t>𝑓</m:t>
                      </m:r>
                      <m:d>
                        <m:dPr>
                          <m:ctrlPr>
                            <a:rPr lang="zh-CN" altLang="zh-CN" sz="2000" i="1">
                              <a:latin typeface="Cambria Math" panose="02040503050406030204" pitchFamily="18" charset="0"/>
                            </a:rPr>
                          </m:ctrlPr>
                        </m:dPr>
                        <m:e>
                          <m:r>
                            <a:rPr lang="en-US" altLang="zh-CN" sz="2000" i="1">
                              <a:latin typeface="Cambria Math" panose="02040503050406030204"/>
                            </a:rPr>
                            <m:t>𝑥</m:t>
                          </m:r>
                        </m:e>
                      </m:d>
                      <m:r>
                        <a:rPr lang="en-US" altLang="zh-CN" sz="2000" i="1">
                          <a:latin typeface="Cambria Math" panose="02040503050406030204"/>
                        </a:rPr>
                        <m:t>≈(</m:t>
                      </m:r>
                      <m:sSup>
                        <m:sSupPr>
                          <m:ctrlPr>
                            <a:rPr lang="zh-CN" altLang="zh-CN" sz="2000" i="1">
                              <a:latin typeface="Cambria Math" panose="02040503050406030204" pitchFamily="18" charset="0"/>
                            </a:rPr>
                          </m:ctrlPr>
                        </m:sSupPr>
                        <m:e>
                          <m:r>
                            <a:rPr lang="en-US" altLang="zh-CN" sz="2000">
                              <a:latin typeface="Cambria Math" panose="02040503050406030204"/>
                            </a:rPr>
                            <m:t>𝛻</m:t>
                          </m:r>
                          <m:r>
                            <a:rPr lang="en-US" altLang="zh-CN" sz="2000" i="1">
                              <a:latin typeface="Cambria Math" panose="02040503050406030204"/>
                            </a:rPr>
                            <m:t>𝑓</m:t>
                          </m:r>
                          <m:r>
                            <a:rPr lang="en-US" altLang="zh-CN" sz="2000" i="1">
                              <a:latin typeface="Cambria Math" panose="02040503050406030204"/>
                            </a:rPr>
                            <m:t>(</m:t>
                          </m:r>
                          <m:r>
                            <a:rPr lang="en-US" altLang="zh-CN" sz="2000" i="1">
                              <a:latin typeface="Cambria Math" panose="02040503050406030204"/>
                            </a:rPr>
                            <m:t>𝑥</m:t>
                          </m:r>
                          <m:r>
                            <a:rPr lang="en-US" altLang="zh-CN" sz="2000" i="1">
                              <a:latin typeface="Cambria Math" panose="02040503050406030204"/>
                            </a:rPr>
                            <m:t>))</m:t>
                          </m:r>
                        </m:e>
                        <m:sup>
                          <m:r>
                            <a:rPr lang="en-US" altLang="zh-CN" sz="2000" i="1">
                              <a:latin typeface="Cambria Math" panose="02040503050406030204"/>
                            </a:rPr>
                            <m:t>𝑇</m:t>
                          </m:r>
                        </m:sup>
                      </m:sSup>
                      <m:r>
                        <a:rPr lang="en-US" altLang="zh-CN" sz="2000" i="1">
                          <a:latin typeface="Cambria Math" panose="02040503050406030204"/>
                        </a:rPr>
                        <m:t>∆</m:t>
                      </m:r>
                      <m:r>
                        <a:rPr lang="en-US" altLang="zh-CN" sz="2000" i="1">
                          <a:latin typeface="Cambria Math" panose="02040503050406030204"/>
                        </a:rPr>
                        <m:t>𝑥</m:t>
                      </m:r>
                      <m:r>
                        <a:rPr lang="en-US" altLang="zh-CN" sz="2000" i="1">
                          <a:latin typeface="Cambria Math" panose="02040503050406030204"/>
                        </a:rPr>
                        <m:t>=</m:t>
                      </m:r>
                      <m:d>
                        <m:dPr>
                          <m:begChr m:val="‖"/>
                          <m:endChr m:val="‖"/>
                          <m:ctrlPr>
                            <a:rPr lang="zh-CN" altLang="zh-CN" sz="2000" i="1">
                              <a:latin typeface="Cambria Math" panose="02040503050406030204" pitchFamily="18" charset="0"/>
                            </a:rPr>
                          </m:ctrlPr>
                        </m:dPr>
                        <m:e>
                          <m:r>
                            <a:rPr lang="en-US" altLang="zh-CN" sz="2000">
                              <a:latin typeface="Cambria Math" panose="02040503050406030204" pitchFamily="18" charset="0"/>
                            </a:rPr>
                            <m:t>𝛻</m:t>
                          </m:r>
                          <m:r>
                            <a:rPr lang="en-US" altLang="zh-CN" sz="2000" i="1">
                              <a:latin typeface="Cambria Math" panose="02040503050406030204" pitchFamily="18" charset="0"/>
                            </a:rPr>
                            <m:t>𝑓</m:t>
                          </m:r>
                          <m:r>
                            <a:rPr lang="en-US" altLang="zh-CN" sz="2000" i="1">
                              <a:latin typeface="Cambria Math" panose="02040503050406030204" pitchFamily="18" charset="0"/>
                            </a:rPr>
                            <m:t>(</m:t>
                          </m:r>
                          <m:r>
                            <a:rPr lang="en-US" altLang="zh-CN" sz="2000" b="1" i="1">
                              <a:latin typeface="Cambria Math" panose="02040503050406030204" pitchFamily="18" charset="0"/>
                            </a:rPr>
                            <m:t>𝒙</m:t>
                          </m:r>
                          <m:r>
                            <a:rPr lang="en-US" altLang="zh-CN" sz="2000" i="1">
                              <a:latin typeface="Cambria Math" panose="02040503050406030204" pitchFamily="18" charset="0"/>
                            </a:rPr>
                            <m:t>)</m:t>
                          </m:r>
                        </m:e>
                      </m:d>
                      <m:d>
                        <m:dPr>
                          <m:begChr m:val="‖"/>
                          <m:endChr m:val="‖"/>
                          <m:ctrlPr>
                            <a:rPr lang="zh-CN" altLang="zh-CN" sz="2000" i="1">
                              <a:latin typeface="Cambria Math" panose="02040503050406030204" pitchFamily="18" charset="0"/>
                            </a:rPr>
                          </m:ctrlPr>
                        </m:dPr>
                        <m:e>
                          <m:r>
                            <a:rPr lang="en-US" altLang="zh-CN" sz="2000" i="1">
                              <a:latin typeface="Cambria Math" panose="02040503050406030204" pitchFamily="18" charset="0"/>
                            </a:rPr>
                            <m:t>∆</m:t>
                          </m:r>
                          <m:r>
                            <a:rPr lang="en-US" altLang="zh-CN" sz="2000" b="1" i="1">
                              <a:latin typeface="Cambria Math" panose="02040503050406030204" pitchFamily="18" charset="0"/>
                            </a:rPr>
                            <m:t>𝒙</m:t>
                          </m:r>
                        </m:e>
                      </m:d>
                      <m:func>
                        <m:funcPr>
                          <m:ctrlPr>
                            <a:rPr lang="zh-CN" altLang="zh-CN" sz="2000" i="1">
                              <a:latin typeface="Cambria Math" panose="02040503050406030204" pitchFamily="18" charset="0"/>
                            </a:rPr>
                          </m:ctrlPr>
                        </m:funcPr>
                        <m:fName>
                          <m:r>
                            <m:rPr>
                              <m:sty m:val="p"/>
                            </m:rPr>
                            <a:rPr lang="en-US" altLang="zh-CN" sz="2000">
                              <a:latin typeface="Cambria Math" panose="02040503050406030204" pitchFamily="18" charset="0"/>
                            </a:rPr>
                            <m:t>cos</m:t>
                          </m:r>
                        </m:fName>
                        <m:e>
                          <m:r>
                            <m:rPr>
                              <m:sty m:val="p"/>
                            </m:rPr>
                            <a:rPr lang="en-US" altLang="zh-CN" sz="2000">
                              <a:latin typeface="Cambria Math" panose="02040503050406030204" pitchFamily="18" charset="0"/>
                            </a:rPr>
                            <m:t>θ</m:t>
                          </m:r>
                        </m:e>
                      </m:func>
                    </m:oMath>
                  </m:oMathPara>
                </a14:m>
                <a:endParaRPr lang="en-US" altLang="zh-CN" sz="2000">
                  <a:latin typeface="Cambria Math" panose="02040503050406030204" pitchFamily="18" charset="0"/>
                </a:endParaRPr>
              </a:p>
              <a:p>
                <a:pPr marL="0" indent="0">
                  <a:lnSpc>
                    <a:spcPct val="95000"/>
                  </a:lnSpc>
                  <a:buNone/>
                </a:pPr>
                <a:r>
                  <a:rPr lang="zh-CN" altLang="en-US" sz="2000" dirty="0">
                    <a:latin typeface="+mn-ea"/>
                    <a:cs typeface="+mn-ea"/>
                    <a:sym typeface="+mn-ea"/>
                  </a:rPr>
                  <a:t>当</a:t>
                </a:r>
                <a14:m>
                  <m:oMath xmlns:m="http://schemas.openxmlformats.org/officeDocument/2006/math">
                    <m:r>
                      <m:rPr>
                        <m:sty m:val="p"/>
                      </m:rPr>
                      <a:rPr lang="zh-CN" altLang="en-US" sz="2000" dirty="0" smtClean="0">
                        <a:latin typeface="Cambria Math" panose="02040503050406030204" pitchFamily="18" charset="0"/>
                        <a:cs typeface="Cambria Math" panose="02040503050406030204" pitchFamily="18" charset="0"/>
                      </a:rPr>
                      <m:t>θ</m:t>
                    </m:r>
                    <m:r>
                      <a:rPr lang="zh-CN" altLang="en-US" sz="2000" dirty="0" smtClean="0">
                        <a:latin typeface="Cambria Math" panose="02040503050406030204" pitchFamily="18" charset="0"/>
                        <a:ea typeface="MS Mincho" charset="0"/>
                        <a:cs typeface="Cambria Math" panose="02040503050406030204" pitchFamily="18" charset="0"/>
                      </a:rPr>
                      <m:t>=</m:t>
                    </m:r>
                    <m:sSup>
                      <m:sSupPr>
                        <m:ctrlPr>
                          <a:rPr lang="zh-CN" altLang="en-US" sz="2000" i="1" dirty="0" smtClean="0">
                            <a:latin typeface="Cambria Math" panose="02040503050406030204" pitchFamily="18" charset="0"/>
                            <a:cs typeface="Cambria Math" panose="02040503050406030204" pitchFamily="18" charset="0"/>
                          </a:rPr>
                        </m:ctrlPr>
                      </m:sSupPr>
                      <m:e>
                        <m:r>
                          <a:rPr lang="zh-CN" altLang="en-US" sz="2000" dirty="0" smtClean="0">
                            <a:latin typeface="Cambria Math" panose="02040503050406030204" pitchFamily="18" charset="0"/>
                            <a:ea typeface="MS Mincho" charset="0"/>
                            <a:cs typeface="Cambria Math" panose="02040503050406030204" pitchFamily="18" charset="0"/>
                          </a:rPr>
                          <m:t>180</m:t>
                        </m:r>
                      </m:e>
                      <m:sup>
                        <m:r>
                          <a:rPr lang="zh-CN" altLang="en-US" sz="2000" dirty="0" smtClean="0">
                            <a:latin typeface="Cambria Math" panose="02040503050406030204" pitchFamily="18" charset="0"/>
                            <a:ea typeface="MS Mincho" charset="0"/>
                            <a:cs typeface="Cambria Math" panose="02040503050406030204" pitchFamily="18" charset="0"/>
                          </a:rPr>
                          <m:t>∘</m:t>
                        </m:r>
                      </m:sup>
                    </m:sSup>
                  </m:oMath>
                </a14:m>
                <a:r>
                  <a:rPr lang="zh-CN" altLang="en-US" sz="2000" dirty="0">
                    <a:latin typeface="+mn-ea"/>
                    <a:cs typeface="+mn-ea"/>
                    <a:sym typeface="+mn-ea"/>
                  </a:rPr>
                  <a:t>时，</a:t>
                </a:r>
                <a14:m>
                  <m:oMath xmlns:m="http://schemas.openxmlformats.org/officeDocument/2006/math">
                    <m:r>
                      <a:rPr lang="zh-CN" altLang="en-US" sz="2000" dirty="0" smtClean="0">
                        <a:latin typeface="Cambria Math" panose="02040503050406030204" pitchFamily="18" charset="0"/>
                        <a:cs typeface="Cambria Math" panose="02040503050406030204" pitchFamily="18" charset="0"/>
                      </a:rPr>
                      <m:t>𝑓</m:t>
                    </m:r>
                    <m:d>
                      <m:dPr>
                        <m:ctrlPr>
                          <a:rPr lang="zh-CN" altLang="en-US" sz="2000" i="1" dirty="0" smtClean="0">
                            <a:latin typeface="Cambria Math" panose="02040503050406030204" pitchFamily="18" charset="0"/>
                            <a:cs typeface="Cambria Math" panose="02040503050406030204" pitchFamily="18" charset="0"/>
                          </a:rPr>
                        </m:ctrlPr>
                      </m:dPr>
                      <m:e>
                        <m:r>
                          <a:rPr lang="zh-CN" altLang="en-US" sz="2000" dirty="0" smtClean="0">
                            <a:latin typeface="Cambria Math" panose="02040503050406030204" pitchFamily="18" charset="0"/>
                            <a:cs typeface="Cambria Math" panose="02040503050406030204" pitchFamily="18" charset="0"/>
                          </a:rPr>
                          <m:t>𝒙</m:t>
                        </m:r>
                        <m:r>
                          <a:rPr lang="zh-CN" altLang="en-US" sz="2000" dirty="0" smtClean="0">
                            <a:latin typeface="Cambria Math" panose="02040503050406030204" pitchFamily="18" charset="0"/>
                            <a:ea typeface="MS Mincho" charset="0"/>
                            <a:cs typeface="Cambria Math" panose="02040503050406030204" pitchFamily="18" charset="0"/>
                          </a:rPr>
                          <m:t>+∆</m:t>
                        </m:r>
                        <m:r>
                          <a:rPr lang="zh-CN" altLang="en-US" sz="2000" dirty="0" smtClean="0">
                            <a:latin typeface="Cambria Math" panose="02040503050406030204" pitchFamily="18" charset="0"/>
                            <a:cs typeface="Cambria Math" panose="02040503050406030204" pitchFamily="18" charset="0"/>
                          </a:rPr>
                          <m:t>𝒙</m:t>
                        </m:r>
                      </m:e>
                    </m:d>
                    <m:r>
                      <a:rPr lang="zh-CN" altLang="en-US" sz="2000" dirty="0" smtClean="0">
                        <a:latin typeface="Cambria Math" panose="02040503050406030204" pitchFamily="18" charset="0"/>
                        <a:ea typeface="MS Mincho" charset="0"/>
                        <a:cs typeface="Cambria Math" panose="02040503050406030204" pitchFamily="18" charset="0"/>
                      </a:rPr>
                      <m:t>−</m:t>
                    </m:r>
                    <m:r>
                      <a:rPr lang="zh-CN" altLang="en-US" sz="2000" dirty="0" smtClean="0">
                        <a:latin typeface="Cambria Math" panose="02040503050406030204" pitchFamily="18" charset="0"/>
                        <a:cs typeface="Cambria Math" panose="02040503050406030204" pitchFamily="18" charset="0"/>
                      </a:rPr>
                      <m:t>𝑓</m:t>
                    </m:r>
                    <m:d>
                      <m:dPr>
                        <m:ctrlPr>
                          <a:rPr lang="zh-CN" altLang="en-US" sz="2000" i="1" dirty="0" smtClean="0">
                            <a:latin typeface="Cambria Math" panose="02040503050406030204" pitchFamily="18" charset="0"/>
                            <a:cs typeface="Cambria Math" panose="02040503050406030204" pitchFamily="18" charset="0"/>
                          </a:rPr>
                        </m:ctrlPr>
                      </m:dPr>
                      <m:e>
                        <m:r>
                          <a:rPr lang="zh-CN" altLang="en-US" sz="2000" dirty="0" smtClean="0">
                            <a:latin typeface="Cambria Math" panose="02040503050406030204" pitchFamily="18" charset="0"/>
                            <a:cs typeface="Cambria Math" panose="02040503050406030204" pitchFamily="18" charset="0"/>
                          </a:rPr>
                          <m:t>𝒙</m:t>
                        </m:r>
                      </m:e>
                    </m:d>
                    <m:r>
                      <a:rPr lang="zh-CN" altLang="en-US" sz="2000" dirty="0" smtClean="0">
                        <a:latin typeface="Cambria Math" panose="02040503050406030204" pitchFamily="18" charset="0"/>
                        <a:ea typeface="MS Mincho" charset="0"/>
                        <a:cs typeface="Cambria Math" panose="02040503050406030204" pitchFamily="18" charset="0"/>
                      </a:rPr>
                      <m:t>=−</m:t>
                    </m:r>
                    <m:d>
                      <m:dPr>
                        <m:begChr m:val="‖"/>
                        <m:endChr m:val="‖"/>
                        <m:ctrlPr>
                          <a:rPr lang="zh-CN" altLang="en-US" sz="2000" i="1" dirty="0" smtClean="0">
                            <a:latin typeface="Cambria Math" panose="02040503050406030204" pitchFamily="18" charset="0"/>
                            <a:cs typeface="Cambria Math" panose="02040503050406030204" pitchFamily="18" charset="0"/>
                          </a:rPr>
                        </m:ctrlPr>
                      </m:dPr>
                      <m:e>
                        <m:r>
                          <a:rPr lang="zh-CN" altLang="en-US" sz="2000" dirty="0" smtClean="0">
                            <a:latin typeface="Cambria Math" panose="02040503050406030204" pitchFamily="18" charset="0"/>
                            <a:ea typeface="MS Mincho" charset="0"/>
                            <a:cs typeface="Cambria Math" panose="02040503050406030204" pitchFamily="18" charset="0"/>
                          </a:rPr>
                          <m:t>∆</m:t>
                        </m:r>
                        <m:r>
                          <a:rPr lang="zh-CN" altLang="en-US" sz="2000" dirty="0" smtClean="0">
                            <a:latin typeface="Cambria Math" panose="02040503050406030204" pitchFamily="18" charset="0"/>
                            <a:cs typeface="Cambria Math" panose="02040503050406030204" pitchFamily="18" charset="0"/>
                          </a:rPr>
                          <m:t>𝒙</m:t>
                        </m:r>
                      </m:e>
                    </m:d>
                    <m:d>
                      <m:dPr>
                        <m:begChr m:val="‖"/>
                        <m:endChr m:val="‖"/>
                        <m:ctrlPr>
                          <a:rPr lang="zh-CN" altLang="en-US" sz="2000" i="1" dirty="0" smtClean="0">
                            <a:latin typeface="Cambria Math" panose="02040503050406030204" pitchFamily="18" charset="0"/>
                            <a:cs typeface="Cambria Math" panose="02040503050406030204" pitchFamily="18" charset="0"/>
                          </a:rPr>
                        </m:ctrlPr>
                      </m:dPr>
                      <m:e>
                        <m:r>
                          <a:rPr lang="zh-CN" altLang="en-US" sz="2000" dirty="0" smtClean="0">
                            <a:latin typeface="Cambria Math" panose="02040503050406030204" pitchFamily="18" charset="0"/>
                            <a:ea typeface="MS Mincho" charset="0"/>
                            <a:cs typeface="Cambria Math" panose="02040503050406030204" pitchFamily="18" charset="0"/>
                          </a:rPr>
                          <m:t>𝛻</m:t>
                        </m:r>
                        <m:r>
                          <a:rPr lang="zh-CN" altLang="en-US" sz="2000" dirty="0" smtClean="0">
                            <a:latin typeface="Cambria Math" panose="02040503050406030204" pitchFamily="18" charset="0"/>
                            <a:cs typeface="Cambria Math" panose="02040503050406030204" pitchFamily="18" charset="0"/>
                          </a:rPr>
                          <m:t>𝑓</m:t>
                        </m:r>
                        <m:r>
                          <a:rPr lang="zh-CN" altLang="en-US" sz="2000" dirty="0" smtClean="0">
                            <a:latin typeface="Cambria Math" panose="02040503050406030204" pitchFamily="18" charset="0"/>
                            <a:ea typeface="MS Mincho" charset="0"/>
                            <a:cs typeface="Cambria Math" panose="02040503050406030204" pitchFamily="18" charset="0"/>
                          </a:rPr>
                          <m:t>(</m:t>
                        </m:r>
                        <m:r>
                          <a:rPr lang="zh-CN" altLang="en-US" sz="2000" dirty="0" smtClean="0">
                            <a:latin typeface="Cambria Math" panose="02040503050406030204" pitchFamily="18" charset="0"/>
                            <a:cs typeface="Cambria Math" panose="02040503050406030204" pitchFamily="18" charset="0"/>
                          </a:rPr>
                          <m:t>𝒙</m:t>
                        </m:r>
                        <m:r>
                          <a:rPr lang="zh-CN" altLang="en-US" sz="2000" dirty="0" smtClean="0">
                            <a:latin typeface="Cambria Math" panose="02040503050406030204" pitchFamily="18" charset="0"/>
                            <a:ea typeface="MS Mincho" charset="0"/>
                            <a:cs typeface="Cambria Math" panose="02040503050406030204" pitchFamily="18" charset="0"/>
                          </a:rPr>
                          <m:t>)</m:t>
                        </m:r>
                      </m:e>
                    </m:d>
                  </m:oMath>
                </a14:m>
                <a:r>
                  <a:rPr lang="zh-CN" altLang="en-US" sz="2000" dirty="0">
                    <a:latin typeface="+mn-ea"/>
                    <a:cs typeface="+mn-ea"/>
                    <a:sym typeface="+mn-ea"/>
                  </a:rPr>
                  <a:t>，沿着损失函数梯度的反方向选取</a:t>
                </a:r>
                <a14:m>
                  <m:oMath xmlns:m="http://schemas.openxmlformats.org/officeDocument/2006/math">
                    <m:r>
                      <a:rPr lang="zh-CN" altLang="en-US" sz="2000" dirty="0" smtClean="0">
                        <a:latin typeface="Cambria Math" panose="02040503050406030204" pitchFamily="18" charset="0"/>
                        <a:cs typeface="Cambria Math" panose="02040503050406030204" pitchFamily="18" charset="0"/>
                      </a:rPr>
                      <m:t>𝒙</m:t>
                    </m:r>
                  </m:oMath>
                </a14:m>
                <a:r>
                  <a:rPr lang="zh-CN" altLang="en-US" sz="2000" dirty="0">
                    <a:latin typeface="+mn-ea"/>
                    <a:cs typeface="+mn-ea"/>
                    <a:sym typeface="+mn-ea"/>
                  </a:rPr>
                  <a:t>的增量</a:t>
                </a:r>
                <a14:m>
                  <m:oMath xmlns:m="http://schemas.openxmlformats.org/officeDocument/2006/math">
                    <m:r>
                      <a:rPr lang="zh-CN" altLang="en-US" sz="2000" dirty="0" smtClean="0">
                        <a:latin typeface="Cambria Math" panose="02040503050406030204" pitchFamily="18" charset="0"/>
                        <a:ea typeface="MS Mincho" charset="0"/>
                        <a:cs typeface="Cambria Math" panose="02040503050406030204" pitchFamily="18" charset="0"/>
                      </a:rPr>
                      <m:t>∆</m:t>
                    </m:r>
                    <m:r>
                      <a:rPr lang="zh-CN" altLang="en-US" sz="2000" dirty="0" smtClean="0">
                        <a:latin typeface="Cambria Math" panose="02040503050406030204" pitchFamily="18" charset="0"/>
                        <a:cs typeface="Cambria Math" panose="02040503050406030204" pitchFamily="18" charset="0"/>
                      </a:rPr>
                      <m:t>𝒙</m:t>
                    </m:r>
                  </m:oMath>
                </a14:m>
                <a:r>
                  <a:rPr lang="zh-CN" altLang="en-US" sz="2000" dirty="0">
                    <a:latin typeface="+mn-ea"/>
                    <a:cs typeface="+mn-ea"/>
                    <a:sym typeface="+mn-ea"/>
                  </a:rPr>
                  <a:t>就会保证损失误差下降最多、下降最快，</a:t>
                </a:r>
                <a:r>
                  <a:rPr lang="zh-CN" altLang="zh-CN" sz="2000" dirty="0">
                    <a:latin typeface="+mn-ea"/>
                    <a:cs typeface="+mn-ea"/>
                    <a:sym typeface="+mn-ea"/>
                  </a:rPr>
                  <a:t>在实际中引入（可固定）步长</a:t>
                </a:r>
                <a14:m>
                  <m:oMath xmlns:m="http://schemas.openxmlformats.org/officeDocument/2006/math">
                    <m:r>
                      <a:rPr lang="en-US" altLang="zh-CN" sz="2000" i="1">
                        <a:latin typeface="Cambria Math" panose="02040503050406030204" pitchFamily="18" charset="0"/>
                        <a:cs typeface="Cambria Math" panose="02040503050406030204" pitchFamily="18" charset="0"/>
                      </a:rPr>
                      <m:t>𝜂</m:t>
                    </m:r>
                  </m:oMath>
                </a14:m>
                <a:r>
                  <a:rPr lang="zh-CN" altLang="zh-CN" sz="2000" dirty="0">
                    <a:latin typeface="+mn-ea"/>
                    <a:cs typeface="+mn-ea"/>
                    <a:sym typeface="+mn-ea"/>
                  </a:rPr>
                  <a:t>，用</a:t>
                </a:r>
                <a14:m>
                  <m:oMath xmlns:m="http://schemas.openxmlformats.org/officeDocument/2006/math">
                    <m:r>
                      <a:rPr lang="en-US" altLang="zh-CN" sz="2000" b="1" i="1">
                        <a:latin typeface="Cambria Math" panose="02040503050406030204" pitchFamily="18" charset="0"/>
                        <a:cs typeface="Cambria Math" panose="02040503050406030204" pitchFamily="18" charset="0"/>
                      </a:rPr>
                      <m:t>𝒙</m:t>
                    </m:r>
                    <m:r>
                      <a:rPr lang="en-US" altLang="zh-CN" sz="2000" b="1" i="1">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𝜂</m:t>
                    </m:r>
                    <m:r>
                      <a:rPr lang="en-US" altLang="zh-CN" sz="2000">
                        <a:latin typeface="Cambria Math" panose="02040503050406030204" pitchFamily="18" charset="0"/>
                        <a:ea typeface="MS Mincho" charset="0"/>
                        <a:cs typeface="Cambria Math" panose="02040503050406030204" pitchFamily="18" charset="0"/>
                      </a:rPr>
                      <m:t>𝛻</m:t>
                    </m:r>
                    <m:r>
                      <a:rPr lang="en-US" altLang="zh-CN" sz="2000" i="1">
                        <a:latin typeface="Cambria Math" panose="02040503050406030204" pitchFamily="18" charset="0"/>
                        <a:cs typeface="Cambria Math" panose="02040503050406030204" pitchFamily="18" charset="0"/>
                      </a:rPr>
                      <m:t>𝑓</m:t>
                    </m:r>
                    <m:r>
                      <a:rPr lang="en-US" altLang="zh-CN" sz="2000" i="1">
                        <a:latin typeface="Cambria Math" panose="02040503050406030204" pitchFamily="18" charset="0"/>
                        <a:ea typeface="MS Mincho" charset="0"/>
                        <a:cs typeface="Cambria Math" panose="02040503050406030204" pitchFamily="18" charset="0"/>
                      </a:rPr>
                      <m:t>(</m:t>
                    </m:r>
                    <m:r>
                      <a:rPr lang="en-US" altLang="zh-CN" sz="2000" b="1" i="1">
                        <a:latin typeface="Cambria Math" panose="02040503050406030204" pitchFamily="18" charset="0"/>
                        <a:cs typeface="Cambria Math" panose="02040503050406030204" pitchFamily="18" charset="0"/>
                      </a:rPr>
                      <m:t>𝒙</m:t>
                    </m:r>
                    <m:r>
                      <a:rPr lang="en-US" altLang="zh-CN" sz="2000" i="1">
                        <a:latin typeface="Cambria Math" panose="02040503050406030204" pitchFamily="18" charset="0"/>
                        <a:ea typeface="MS Mincho" charset="0"/>
                        <a:cs typeface="Cambria Math" panose="02040503050406030204" pitchFamily="18" charset="0"/>
                      </a:rPr>
                      <m:t>)</m:t>
                    </m:r>
                  </m:oMath>
                </a14:m>
                <a:r>
                  <a:rPr lang="zh-CN" altLang="zh-CN" sz="2000" dirty="0">
                    <a:latin typeface="+mn-ea"/>
                    <a:cs typeface="+mn-ea"/>
                    <a:sym typeface="+mn-ea"/>
                  </a:rPr>
                  <a:t>来更新</a:t>
                </a:r>
                <a14:m>
                  <m:oMath xmlns:m="http://schemas.openxmlformats.org/officeDocument/2006/math">
                    <m:r>
                      <a:rPr lang="en-US" altLang="zh-CN" sz="2000" b="1" i="1">
                        <a:latin typeface="Cambria Math" panose="02040503050406030204" pitchFamily="18" charset="0"/>
                        <a:cs typeface="Cambria Math" panose="02040503050406030204" pitchFamily="18" charset="0"/>
                      </a:rPr>
                      <m:t>𝒙</m:t>
                    </m:r>
                  </m:oMath>
                </a14:m>
                <a:endParaRPr lang="zh-CN" altLang="en-US" sz="2000" kern="0" noProof="0">
                  <a:ln>
                    <a:noFill/>
                  </a:ln>
                  <a:solidFill>
                    <a:schemeClr val="tx1"/>
                  </a:solidFill>
                  <a:effectLst/>
                  <a:uLnTx/>
                  <a:uFillTx/>
                  <a:latin typeface="+mn-ea"/>
                  <a:cs typeface="+mn-ea"/>
                  <a:sym typeface="+mn-ea"/>
                </a:endParaRPr>
              </a:p>
            </p:txBody>
          </p:sp>
        </mc:Choice>
        <mc:Fallback xmlns="">
          <p:sp>
            <p:nvSpPr>
              <p:cNvPr id="162819" name="Rectangle 3"/>
              <p:cNvSpPr>
                <a:spLocks noRot="1" noChangeAspect="1" noMove="1" noResize="1" noEditPoints="1" noAdjustHandles="1" noChangeArrowheads="1" noChangeShapeType="1" noTextEdit="1"/>
              </p:cNvSpPr>
              <p:nvPr/>
            </p:nvSpPr>
            <p:spPr>
              <a:xfrm>
                <a:off x="527050" y="4892675"/>
                <a:ext cx="11263630" cy="1873885"/>
              </a:xfrm>
              <a:prstGeom prst="rect">
                <a:avLst/>
              </a:prstGeom>
              <a:blipFill rotWithShape="1">
                <a:blip r:embed="rId4"/>
                <a:stretch>
                  <a:fillRect l="-45" t="-271" r="-39" b="-237"/>
                </a:stretch>
              </a:blipFill>
              <a:ln w="9525">
                <a:solidFill>
                  <a:srgbClr val="808080"/>
                </a:solidFill>
              </a:ln>
              <a:extLst>
                <a:ext uri="{909E8E84-426E-40DD-AFC4-6F175D3DCCD1}">
                  <a14:hiddenFill xmlns:a14="http://schemas.microsoft.com/office/drawing/2010/main">
                    <a:gradFill rotWithShape="0">
                      <a:gsLst>
                        <a:gs pos="0">
                          <a:srgbClr val="CCFFFF"/>
                        </a:gs>
                        <a:gs pos="50000">
                          <a:schemeClr val="bg1"/>
                        </a:gs>
                        <a:gs pos="100000">
                          <a:srgbClr val="CCFFFF"/>
                        </a:gs>
                      </a:gsLst>
                      <a:lin ang="5400000" scaled="1"/>
                    </a:gradFill>
                  </a14:hiddenFill>
                </a:ext>
              </a:extLst>
            </p:spPr>
            <p:txBody>
              <a:bodyPr/>
              <a:lstStyle/>
              <a:p>
                <a:r>
                  <a:rPr lang="zh-CN" altLang="en-US">
                    <a:noFill/>
                  </a:rPr>
                  <a:t> </a:t>
                </a:r>
              </a:p>
            </p:txBody>
          </p:sp>
        </mc:Fallback>
      </mc:AlternateContent>
      <p:sp>
        <p:nvSpPr>
          <p:cNvPr id="5" name="上箭头 4"/>
          <p:cNvSpPr/>
          <p:nvPr/>
        </p:nvSpPr>
        <p:spPr>
          <a:xfrm rot="10800000">
            <a:off x="9124315" y="4344035"/>
            <a:ext cx="327025" cy="481330"/>
          </a:xfrm>
          <a:prstGeom prst="upArrow">
            <a:avLst/>
          </a:prstGeom>
          <a:noFill/>
          <a:ln w="25400" cap="flat" cmpd="sng" algn="ctr">
            <a:solidFill>
              <a:srgbClr val="4F81BD"/>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algn="ctr"/>
            <a:endParaRPr lang="zh-CN" altLang="en-US" dirty="0">
              <a:ea typeface="黑体" panose="02010609060101010101" pitchFamily="49"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6.2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前馈神经网络（</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F</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eed</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f</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orward </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eural </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etwork</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3"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nSpc>
                <a:spcPct val="150000"/>
              </a:lnSpc>
              <a:buFont typeface="Wingdings" panose="05000000000000000000" charset="0"/>
              <a:buNone/>
            </a:pP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2</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.参数优化</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误差反向传播（Error Back Propagation, BP）</a:t>
            </a:r>
          </a:p>
        </p:txBody>
      </p:sp>
      <p:sp>
        <p:nvSpPr>
          <p:cNvPr id="145" name="文本框 144"/>
          <p:cNvSpPr txBox="1"/>
          <p:nvPr/>
        </p:nvSpPr>
        <p:spPr>
          <a:xfrm>
            <a:off x="1580515" y="5062855"/>
            <a:ext cx="8719185" cy="1337945"/>
          </a:xfrm>
          <a:prstGeom prst="rect">
            <a:avLst/>
          </a:prstGeom>
          <a:noFill/>
        </p:spPr>
        <p:txBody>
          <a:bodyPr wrap="square" rtlCol="0" anchor="t">
            <a:spAutoFit/>
          </a:bodyPr>
          <a:lstStyle/>
          <a:p>
            <a:pPr marL="342900" lvl="0" indent="-342900">
              <a:lnSpc>
                <a:spcPct val="150000"/>
              </a:lnSpc>
              <a:buFont typeface="+mj-lt"/>
              <a:buAutoNum type="arabicPeriod"/>
            </a:pPr>
            <a:r>
              <a:rPr lang="en-US" altLang="zh-CN" dirty="0">
                <a:latin typeface="+mn-ea"/>
                <a:cs typeface="+mn-ea"/>
                <a:sym typeface="+mn-ea"/>
              </a:rPr>
              <a:t>BP</a:t>
            </a:r>
            <a:r>
              <a:rPr lang="zh-CN" altLang="en-US" dirty="0">
                <a:latin typeface="+mn-ea"/>
                <a:cs typeface="+mn-ea"/>
                <a:sym typeface="+mn-ea"/>
              </a:rPr>
              <a:t>算法是一种将输出层误差反向传播给隐藏层进行参数更新的方法</a:t>
            </a:r>
            <a:endParaRPr lang="en-US" altLang="zh-CN" b="0" dirty="0">
              <a:latin typeface="+mn-ea"/>
              <a:cs typeface="+mn-ea"/>
            </a:endParaRPr>
          </a:p>
          <a:p>
            <a:pPr marL="342900" lvl="0" indent="-342900">
              <a:lnSpc>
                <a:spcPct val="150000"/>
              </a:lnSpc>
              <a:buFont typeface="+mj-lt"/>
              <a:buAutoNum type="arabicPeriod"/>
            </a:pPr>
            <a:r>
              <a:rPr lang="zh-CN" altLang="en-US" dirty="0">
                <a:latin typeface="+mn-ea"/>
                <a:cs typeface="+mn-ea"/>
                <a:sym typeface="+mn-ea"/>
              </a:rPr>
              <a:t>将误差从后向前传递，将误差分摊给各层所有单元，从而获得各层单元所产生的误差，进而依据这个误差来让各层单元负起各自责任、修正各单元参数</a:t>
            </a:r>
            <a:endParaRPr lang="zh-CN" altLang="en-US">
              <a:latin typeface="+mn-ea"/>
              <a:cs typeface="+mn-ea"/>
            </a:endParaRPr>
          </a:p>
        </p:txBody>
      </p:sp>
      <p:grpSp>
        <p:nvGrpSpPr>
          <p:cNvPr id="61" name="组合 60"/>
          <p:cNvGrpSpPr/>
          <p:nvPr/>
        </p:nvGrpSpPr>
        <p:grpSpPr>
          <a:xfrm>
            <a:off x="1579880" y="1709756"/>
            <a:ext cx="8720455" cy="3205144"/>
            <a:chOff x="2488" y="2571"/>
            <a:chExt cx="13733" cy="5047"/>
          </a:xfrm>
        </p:grpSpPr>
        <p:sp>
          <p:nvSpPr>
            <p:cNvPr id="5" name="圆角矩形 4"/>
            <p:cNvSpPr/>
            <p:nvPr/>
          </p:nvSpPr>
          <p:spPr>
            <a:xfrm>
              <a:off x="2488" y="4244"/>
              <a:ext cx="673" cy="1881"/>
            </a:xfrm>
            <a:prstGeom prst="roundRect">
              <a:avLst/>
            </a:prstGeom>
            <a:solidFill>
              <a:srgbClr val="FFFF00"/>
            </a:solidFill>
            <a:ln w="25400" cap="flat" cmpd="sng" algn="ctr">
              <a:solidFill>
                <a:srgbClr val="4F81BD">
                  <a:shade val="50000"/>
                </a:srgbClr>
              </a:solidFill>
              <a:prstDash val="solid"/>
            </a:ln>
            <a:effectLst/>
          </p:spPr>
          <p:txBody>
            <a:bodyPr rtlCol="0" anchor="ctr"/>
            <a:lstStyle/>
            <a:p>
              <a:pPr algn="ctr"/>
              <a:r>
                <a:rPr lang="zh-CN" altLang="en-US" dirty="0">
                  <a:solidFill>
                    <a:sysClr val="windowText" lastClr="000000"/>
                  </a:solidFill>
                  <a:latin typeface="黑体" panose="02010609060101010101" pitchFamily="49" charset="-122"/>
                  <a:ea typeface="黑体" panose="02010609060101010101" pitchFamily="49" charset="-122"/>
                </a:rPr>
                <a:t>输入</a:t>
              </a:r>
              <a:endParaRPr lang="en-US" altLang="zh-CN" dirty="0">
                <a:solidFill>
                  <a:sysClr val="windowText" lastClr="000000"/>
                </a:solidFill>
                <a:latin typeface="黑体" panose="02010609060101010101" pitchFamily="49" charset="-122"/>
                <a:ea typeface="黑体" panose="02010609060101010101" pitchFamily="49" charset="-122"/>
              </a:endParaRPr>
            </a:p>
            <a:p>
              <a:pPr algn="ctr"/>
              <a:r>
                <a:rPr lang="zh-CN" altLang="en-US" dirty="0">
                  <a:solidFill>
                    <a:sysClr val="windowText" lastClr="000000"/>
                  </a:solidFill>
                  <a:latin typeface="黑体" panose="02010609060101010101" pitchFamily="49" charset="-122"/>
                  <a:ea typeface="黑体" panose="02010609060101010101" pitchFamily="49" charset="-122"/>
                </a:rPr>
                <a:t>数据</a:t>
              </a:r>
            </a:p>
          </p:txBody>
        </p:sp>
        <mc:AlternateContent xmlns:mc="http://schemas.openxmlformats.org/markup-compatibility/2006" xmlns:a14="http://schemas.microsoft.com/office/drawing/2010/main">
          <mc:Choice Requires="a14">
            <p:sp>
              <p:nvSpPr>
                <p:cNvPr id="6" name="圆角矩形 5"/>
                <p:cNvSpPr/>
                <p:nvPr/>
              </p:nvSpPr>
              <p:spPr>
                <a:xfrm>
                  <a:off x="3725" y="4629"/>
                  <a:ext cx="1264" cy="1068"/>
                </a:xfrm>
                <a:prstGeom prst="roundRect">
                  <a:avLst/>
                </a:prstGeom>
                <a:noFill/>
                <a:ln>
                  <a:solidFill>
                    <a:schemeClr val="tx1"/>
                  </a:solidFill>
                </a:ln>
                <a:extLst>
                  <a:ext uri="{909E8E84-426E-40DD-AFC4-6F175D3DCCD1}">
                    <a14:hiddenFill>
                      <a:solidFill>
                        <a:sysClr val="window" lastClr="FFFFFF"/>
                      </a:solidFill>
                    </a14:hiddenFill>
                  </a:ext>
                </a:extLst>
              </p:spPr>
              <p:txBody>
                <a:bodyPr rtlCol="0" anchor="ctr"/>
                <a:lstStyle/>
                <a:p>
                  <a:pPr algn="ctr"/>
                  <a14:m>
                    <m:oMathPara xmlns:m="http://schemas.openxmlformats.org/officeDocument/2006/math">
                      <m:oMathParaPr>
                        <m:jc m:val="centerGroup"/>
                      </m:oMathParaPr>
                      <m:oMath xmlns:m="http://schemas.openxmlformats.org/officeDocument/2006/math">
                        <m:r>
                          <a:rPr lang="en-US" altLang="zh-CN" i="1" smtClean="0">
                            <a:solidFill>
                              <a:sysClr val="windowText" lastClr="000000"/>
                            </a:solidFill>
                            <a:latin typeface="Cambria Math" panose="02040503050406030204"/>
                            <a:ea typeface="Cambria Math" panose="02040503050406030204"/>
                          </a:rPr>
                          <m:t>⋯⋯</m:t>
                        </m:r>
                      </m:oMath>
                    </m:oMathPara>
                  </a14:m>
                  <a:endParaRPr lang="zh-CN" altLang="en-US" dirty="0">
                    <a:solidFill>
                      <a:sysClr val="windowText" lastClr="000000"/>
                    </a:solidFill>
                  </a:endParaRPr>
                </a:p>
              </p:txBody>
            </p:sp>
          </mc:Choice>
          <mc:Fallback xmlns="">
            <p:sp>
              <p:nvSpPr>
                <p:cNvPr id="6" name="圆角矩形 5"/>
                <p:cNvSpPr>
                  <a:spLocks noRot="1" noChangeAspect="1" noMove="1" noResize="1" noEditPoints="1" noAdjustHandles="1" noChangeArrowheads="1" noChangeShapeType="1" noTextEdit="1"/>
                </p:cNvSpPr>
                <p:nvPr/>
              </p:nvSpPr>
              <p:spPr>
                <a:xfrm>
                  <a:off x="3725" y="4629"/>
                  <a:ext cx="1264" cy="1068"/>
                </a:xfrm>
                <a:prstGeom prst="roundRect">
                  <a:avLst/>
                </a:prstGeom>
                <a:blipFill rotWithShape="1">
                  <a:blip r:embed="rId2"/>
                </a:blipFill>
                <a:ln>
                  <a:solidFill>
                    <a:schemeClr val="tx1"/>
                  </a:solidFill>
                </a:ln>
                <a:extLst>
                  <a:ext uri="{909E8E84-426E-40DD-AFC4-6F175D3DCCD1}">
                    <a14:hiddenFill xmlns:a14="http://schemas.microsoft.com/office/drawing/2010/main">
                      <a:solidFill>
                        <a:sysClr val="window" lastClr="FFFFFF"/>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971" y="4873"/>
                  <a:ext cx="1056" cy="58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a:ea typeface="Cambria Math" panose="02040503050406030204"/>
                          </a:rPr>
                          <m:t>⋯⋯</m:t>
                        </m:r>
                      </m:oMath>
                    </m:oMathPara>
                  </a14:m>
                  <a:endParaRPr lang="zh-CN" altLang="en-US" dirty="0">
                    <a:solidFill>
                      <a:sysClr val="windowText" lastClr="000000"/>
                    </a:solidFill>
                    <a:latin typeface="Times New Roman" panose="02020603050405020304" pitchFamily="18" charset="0"/>
                    <a:ea typeface="黑体" panose="02010609060101010101" pitchFamily="49"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4971" y="4873"/>
                  <a:ext cx="1056" cy="582"/>
                </a:xfrm>
                <a:prstGeom prst="rect">
                  <a:avLst/>
                </a:prstGeom>
                <a:blipFill rotWithShape="1">
                  <a:blip r:embed="rId3"/>
                </a:blipFill>
              </p:spPr>
              <p:txBody>
                <a:bodyPr/>
                <a:lstStyle/>
                <a:p>
                  <a:r>
                    <a:rPr lang="zh-CN" altLang="en-US">
                      <a:noFill/>
                    </a:rPr>
                    <a:t> </a:t>
                  </a:r>
                </a:p>
              </p:txBody>
            </p:sp>
          </mc:Fallback>
        </mc:AlternateContent>
        <p:cxnSp>
          <p:nvCxnSpPr>
            <p:cNvPr id="8" name="直接箭头连接符 7"/>
            <p:cNvCxnSpPr/>
            <p:nvPr/>
          </p:nvCxnSpPr>
          <p:spPr>
            <a:xfrm>
              <a:off x="6913" y="4126"/>
              <a:ext cx="1066" cy="465"/>
            </a:xfrm>
            <a:prstGeom prst="straightConnector1">
              <a:avLst/>
            </a:prstGeom>
            <a:noFill/>
            <a:ln w="9525" cap="flat" cmpd="sng" algn="ctr">
              <a:solidFill>
                <a:srgbClr val="4F81BD"/>
              </a:solidFill>
              <a:prstDash val="solid"/>
              <a:tailEnd type="arrow"/>
            </a:ln>
            <a:effectLst/>
          </p:spPr>
        </p:cxnSp>
        <p:sp>
          <p:nvSpPr>
            <p:cNvPr id="2" name="椭圆 1"/>
            <p:cNvSpPr/>
            <p:nvPr/>
          </p:nvSpPr>
          <p:spPr>
            <a:xfrm>
              <a:off x="5985" y="3678"/>
              <a:ext cx="959" cy="669"/>
            </a:xfrm>
            <a:prstGeom prst="ellipse">
              <a:avLst/>
            </a:prstGeom>
            <a:solidFill>
              <a:srgbClr val="FFFF00"/>
            </a:solidFill>
            <a:ln w="25400" cap="flat" cmpd="sng" algn="ctr">
              <a:solidFill>
                <a:srgbClr val="4F81BD"/>
              </a:solidFill>
              <a:prstDash val="solid"/>
            </a:ln>
            <a:effectLst/>
          </p:spPr>
          <p:txBody>
            <a:bodyPr rtlCol="0" anchor="ctr"/>
            <a:lstStyle/>
            <a:p>
              <a:pPr algn="ct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7170" y="3908"/>
                  <a:ext cx="790"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a:cs typeface="Times New Roman" panose="02020603050405020304" pitchFamily="18" charset="0"/>
                              </a:rPr>
                            </m:ctrlPr>
                          </m:sSubPr>
                          <m:e>
                            <m:r>
                              <a:rPr lang="en-US" altLang="zh-CN" b="0" i="1" smtClean="0">
                                <a:latin typeface="Cambria Math" panose="02040503050406030204"/>
                                <a:ea typeface="Cambria Math" panose="02040503050406030204"/>
                                <a:cs typeface="Times New Roman" panose="02020603050405020304" pitchFamily="18" charset="0"/>
                              </a:rPr>
                              <m:t>𝑤</m:t>
                            </m:r>
                          </m:e>
                          <m:sub>
                            <m:r>
                              <a:rPr lang="en-US" altLang="zh-CN" b="0" i="1" smtClean="0">
                                <a:latin typeface="Cambria Math" panose="02040503050406030204"/>
                                <a:ea typeface="Cambria Math" panose="02040503050406030204"/>
                                <a:cs typeface="Times New Roman" panose="02020603050405020304" pitchFamily="18" charset="0"/>
                              </a:rPr>
                              <m:t>1</m:t>
                            </m:r>
                          </m:sub>
                        </m:sSub>
                      </m:oMath>
                    </m:oMathPara>
                  </a14:m>
                  <a:endParaRPr lang="zh-CN" altLang="en-US" dirty="0">
                    <a:solidFill>
                      <a:sysClr val="windowText" lastClr="000000"/>
                    </a:solidFill>
                    <a:latin typeface="Times New Roman" panose="02020603050405020304" pitchFamily="18" charset="0"/>
                    <a:ea typeface="黑体" panose="02010609060101010101" pitchFamily="49"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7170" y="3908"/>
                  <a:ext cx="790" cy="582"/>
                </a:xfrm>
                <a:prstGeom prst="rect">
                  <a:avLst/>
                </a:prstGeom>
                <a:blipFill rotWithShape="1">
                  <a:blip r:embed="rId4"/>
                </a:blipFill>
              </p:spPr>
              <p:txBody>
                <a:bodyPr/>
                <a:lstStyle/>
                <a:p>
                  <a:r>
                    <a:rPr lang="zh-CN" altLang="en-US">
                      <a:noFill/>
                    </a:rPr>
                    <a:t> </a:t>
                  </a:r>
                </a:p>
              </p:txBody>
            </p:sp>
          </mc:Fallback>
        </mc:AlternateContent>
        <p:sp>
          <p:nvSpPr>
            <p:cNvPr id="11" name="椭圆 10"/>
            <p:cNvSpPr/>
            <p:nvPr/>
          </p:nvSpPr>
          <p:spPr>
            <a:xfrm>
              <a:off x="5957" y="4840"/>
              <a:ext cx="959" cy="669"/>
            </a:xfrm>
            <a:prstGeom prst="ellipse">
              <a:avLst/>
            </a:prstGeom>
            <a:solidFill>
              <a:srgbClr val="FFFF00"/>
            </a:solidFill>
            <a:ln w="25400" cap="flat" cmpd="sng" algn="ctr">
              <a:solidFill>
                <a:srgbClr val="4F81BD"/>
              </a:solidFill>
              <a:prstDash val="solid"/>
            </a:ln>
            <a:effectLst/>
          </p:spPr>
          <p:txBody>
            <a:bodyPr rtlCol="0" anchor="ctr"/>
            <a:lstStyle/>
            <a:p>
              <a:pPr algn="ct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椭圆 11"/>
            <p:cNvSpPr/>
            <p:nvPr/>
          </p:nvSpPr>
          <p:spPr>
            <a:xfrm>
              <a:off x="5955" y="5984"/>
              <a:ext cx="959" cy="669"/>
            </a:xfrm>
            <a:prstGeom prst="ellipse">
              <a:avLst/>
            </a:prstGeom>
            <a:solidFill>
              <a:srgbClr val="FFFF00"/>
            </a:solidFill>
            <a:ln w="25400" cap="flat" cmpd="sng" algn="ctr">
              <a:solidFill>
                <a:srgbClr val="4F81BD"/>
              </a:solidFill>
              <a:prstDash val="solid"/>
            </a:ln>
            <a:effectLst/>
          </p:spPr>
          <p:txBody>
            <a:bodyPr rtlCol="0" anchor="ctr"/>
            <a:lstStyle/>
            <a:p>
              <a:pPr algn="ct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3" name="直接箭头连接符 12"/>
            <p:cNvCxnSpPr>
              <a:stCxn id="11" idx="6"/>
            </p:cNvCxnSpPr>
            <p:nvPr/>
          </p:nvCxnSpPr>
          <p:spPr>
            <a:xfrm>
              <a:off x="6916" y="5175"/>
              <a:ext cx="1064" cy="19"/>
            </a:xfrm>
            <a:prstGeom prst="straightConnector1">
              <a:avLst/>
            </a:prstGeom>
            <a:noFill/>
            <a:ln w="9525" cap="flat" cmpd="sng" algn="ctr">
              <a:solidFill>
                <a:srgbClr val="4F81BD"/>
              </a:solidFill>
              <a:prstDash val="solid"/>
              <a:tailEnd type="arrow"/>
            </a:ln>
            <a:effectLst/>
          </p:spPr>
        </p:cxnSp>
        <p:cxnSp>
          <p:nvCxnSpPr>
            <p:cNvPr id="16" name="直接箭头连接符 15"/>
            <p:cNvCxnSpPr>
              <a:stCxn id="12" idx="6"/>
            </p:cNvCxnSpPr>
            <p:nvPr/>
          </p:nvCxnSpPr>
          <p:spPr>
            <a:xfrm flipV="1">
              <a:off x="6914" y="5792"/>
              <a:ext cx="1264" cy="527"/>
            </a:xfrm>
            <a:prstGeom prst="straightConnector1">
              <a:avLst/>
            </a:prstGeom>
            <a:noFill/>
            <a:ln w="9525" cap="flat" cmpd="sng" algn="ctr">
              <a:solidFill>
                <a:srgbClr val="4F81BD"/>
              </a:solidFill>
              <a:prstDash val="solid"/>
              <a:tailEnd type="arrow"/>
            </a:ln>
            <a:effectLst/>
          </p:spPr>
        </p:cxnSp>
        <mc:AlternateContent xmlns:mc="http://schemas.openxmlformats.org/markup-compatibility/2006" xmlns:a14="http://schemas.microsoft.com/office/drawing/2010/main">
          <mc:Choice Requires="a14">
            <p:sp>
              <p:nvSpPr>
                <p:cNvPr id="17" name="矩形 16"/>
                <p:cNvSpPr/>
                <p:nvPr/>
              </p:nvSpPr>
              <p:spPr>
                <a:xfrm>
                  <a:off x="7127" y="4689"/>
                  <a:ext cx="799"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a:cs typeface="Times New Roman" panose="02020603050405020304" pitchFamily="18" charset="0"/>
                              </a:rPr>
                            </m:ctrlPr>
                          </m:sSubPr>
                          <m:e>
                            <m:r>
                              <a:rPr lang="en-US" altLang="zh-CN" b="0" i="1" smtClean="0">
                                <a:latin typeface="Cambria Math" panose="02040503050406030204"/>
                                <a:ea typeface="Cambria Math" panose="02040503050406030204"/>
                                <a:cs typeface="Times New Roman" panose="02020603050405020304" pitchFamily="18" charset="0"/>
                              </a:rPr>
                              <m:t>𝑤</m:t>
                            </m:r>
                          </m:e>
                          <m:sub>
                            <m:r>
                              <a:rPr lang="en-US" altLang="zh-CN" b="0" i="1" smtClean="0">
                                <a:latin typeface="Cambria Math" panose="02040503050406030204"/>
                                <a:ea typeface="Cambria Math" panose="02040503050406030204"/>
                                <a:cs typeface="Times New Roman" panose="02020603050405020304" pitchFamily="18" charset="0"/>
                              </a:rPr>
                              <m:t>2</m:t>
                            </m:r>
                          </m:sub>
                        </m:sSub>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7127" y="4689"/>
                  <a:ext cx="799" cy="582"/>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7181" y="5515"/>
                  <a:ext cx="799"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a:cs typeface="Times New Roman" panose="02020603050405020304" pitchFamily="18" charset="0"/>
                              </a:rPr>
                            </m:ctrlPr>
                          </m:sSubPr>
                          <m:e>
                            <m:r>
                              <a:rPr lang="en-US" altLang="zh-CN" b="0" i="1" smtClean="0">
                                <a:latin typeface="Cambria Math" panose="02040503050406030204"/>
                                <a:ea typeface="Cambria Math" panose="02040503050406030204"/>
                                <a:cs typeface="Times New Roman" panose="02020603050405020304" pitchFamily="18" charset="0"/>
                              </a:rPr>
                              <m:t>𝑤</m:t>
                            </m:r>
                          </m:e>
                          <m:sub>
                            <m:r>
                              <a:rPr lang="en-US" altLang="zh-CN" b="0" i="1" smtClean="0">
                                <a:latin typeface="Cambria Math" panose="02040503050406030204"/>
                                <a:ea typeface="Cambria Math" panose="02040503050406030204"/>
                                <a:cs typeface="Times New Roman" panose="02020603050405020304" pitchFamily="18" charset="0"/>
                              </a:rPr>
                              <m:t>3</m:t>
                            </m:r>
                          </m:sub>
                        </m:sSub>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7181" y="5515"/>
                  <a:ext cx="799" cy="582"/>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5897" y="3123"/>
                  <a:ext cx="1077"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a:cs typeface="Times New Roman" panose="02020603050405020304" pitchFamily="18" charset="0"/>
                              </a:rPr>
                            </m:ctrlPr>
                          </m:sSubPr>
                          <m:e>
                            <m:r>
                              <a:rPr lang="en-US" altLang="zh-CN" i="1">
                                <a:latin typeface="Cambria Math" panose="02040503050406030204"/>
                                <a:ea typeface="Cambria Math" panose="02040503050406030204"/>
                                <a:cs typeface="Times New Roman" panose="02020603050405020304" pitchFamily="18" charset="0"/>
                              </a:rPr>
                              <m:t>𝑜𝑢𝑡</m:t>
                            </m:r>
                          </m:e>
                          <m:sub>
                            <m:r>
                              <a:rPr lang="en-US" altLang="zh-CN" b="0" i="1" smtClean="0">
                                <a:latin typeface="Cambria Math" panose="02040503050406030204"/>
                                <a:ea typeface="Cambria Math" panose="02040503050406030204"/>
                                <a:cs typeface="Times New Roman" panose="02020603050405020304" pitchFamily="18" charset="0"/>
                              </a:rPr>
                              <m:t>1</m:t>
                            </m:r>
                          </m:sub>
                        </m:sSub>
                      </m:oMath>
                    </m:oMathPara>
                  </a14:m>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5897" y="3123"/>
                  <a:ext cx="1077" cy="582"/>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897" y="4410"/>
                  <a:ext cx="1086"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a:cs typeface="Times New Roman" panose="02020603050405020304" pitchFamily="18" charset="0"/>
                              </a:rPr>
                            </m:ctrlPr>
                          </m:sSubPr>
                          <m:e>
                            <m:r>
                              <a:rPr lang="en-US" altLang="zh-CN" i="1">
                                <a:latin typeface="Cambria Math" panose="02040503050406030204"/>
                                <a:ea typeface="Cambria Math" panose="02040503050406030204"/>
                                <a:cs typeface="Times New Roman" panose="02020603050405020304" pitchFamily="18" charset="0"/>
                              </a:rPr>
                              <m:t>𝑜𝑢𝑡</m:t>
                            </m:r>
                          </m:e>
                          <m:sub>
                            <m:r>
                              <a:rPr lang="en-US" altLang="zh-CN" b="0" i="1" smtClean="0">
                                <a:latin typeface="Cambria Math" panose="02040503050406030204"/>
                                <a:ea typeface="Cambria Math" panose="02040503050406030204"/>
                                <a:cs typeface="Times New Roman" panose="02020603050405020304" pitchFamily="18" charset="0"/>
                              </a:rPr>
                              <m:t>2</m:t>
                            </m:r>
                          </m:sub>
                        </m:sSub>
                      </m:oMath>
                    </m:oMathPara>
                  </a14:m>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5897" y="4410"/>
                  <a:ext cx="1086" cy="582"/>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5823" y="5498"/>
                  <a:ext cx="1086"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a:cs typeface="Times New Roman" panose="02020603050405020304" pitchFamily="18" charset="0"/>
                              </a:rPr>
                            </m:ctrlPr>
                          </m:sSubPr>
                          <m:e>
                            <m:r>
                              <a:rPr lang="en-US" altLang="zh-CN" i="1">
                                <a:latin typeface="Cambria Math" panose="02040503050406030204"/>
                                <a:ea typeface="Cambria Math" panose="02040503050406030204"/>
                                <a:cs typeface="Times New Roman" panose="02020603050405020304" pitchFamily="18" charset="0"/>
                              </a:rPr>
                              <m:t>𝑜𝑢𝑡</m:t>
                            </m:r>
                          </m:e>
                          <m:sub>
                            <m:r>
                              <a:rPr lang="en-US" altLang="zh-CN" b="0" i="1" smtClean="0">
                                <a:latin typeface="Cambria Math" panose="02040503050406030204"/>
                                <a:ea typeface="Cambria Math" panose="02040503050406030204"/>
                                <a:cs typeface="Times New Roman" panose="02020603050405020304" pitchFamily="18" charset="0"/>
                              </a:rPr>
                              <m:t>3</m:t>
                            </m:r>
                          </m:sub>
                        </m:sSub>
                      </m:oMath>
                    </m:oMathPara>
                  </a14:m>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5823" y="5498"/>
                  <a:ext cx="1086" cy="582"/>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8289" y="4565"/>
                  <a:ext cx="2561" cy="773"/>
                </a:xfrm>
                <a:prstGeom prst="rect">
                  <a:avLst/>
                </a:prstGeom>
                <a:solidFill>
                  <a:srgbClr val="FFC000"/>
                </a:solidFill>
              </p:spPr>
              <p:txBody>
                <a:bodyPr wrap="none">
                  <a:spAutoFit/>
                </a:bodyPr>
                <a:lstStyle/>
                <a:p>
                  <a:pPr algn="ctr"/>
                  <a14:m>
                    <m:oMathPara xmlns:m="http://schemas.openxmlformats.org/officeDocument/2006/math">
                      <m:oMathParaPr>
                        <m:jc m:val="centerGroup"/>
                      </m:oMathParaPr>
                      <m:oMath xmlns:m="http://schemas.openxmlformats.org/officeDocument/2006/math">
                        <m:r>
                          <a:rPr lang="zh-CN" altLang="en-US" sz="1400" i="1" smtClean="0">
                            <a:latin typeface="Cambria Math" panose="02040503050406030204"/>
                            <a:ea typeface="Cambria Math" panose="02040503050406030204"/>
                            <a:cs typeface="Times New Roman" panose="02020603050405020304" pitchFamily="18" charset="0"/>
                          </a:rPr>
                          <m:t>𝒳</m:t>
                        </m:r>
                        <m:r>
                          <a:rPr lang="en-US" altLang="zh-CN" sz="1400" b="0" i="1" smtClean="0">
                            <a:latin typeface="Cambria Math" panose="02040503050406030204"/>
                            <a:ea typeface="Cambria Math" panose="02040503050406030204"/>
                            <a:cs typeface="Times New Roman" panose="02020603050405020304" pitchFamily="18" charset="0"/>
                          </a:rPr>
                          <m:t>=</m:t>
                        </m:r>
                        <m:nary>
                          <m:naryPr>
                            <m:chr m:val="∑"/>
                            <m:limLoc m:val="subSup"/>
                            <m:supHide m:val="on"/>
                            <m:ctrlPr>
                              <a:rPr lang="en-US" altLang="zh-CN" sz="1400" i="1" smtClean="0">
                                <a:latin typeface="Cambria Math" panose="02040503050406030204" pitchFamily="18" charset="0"/>
                                <a:ea typeface="Cambria Math" panose="02040503050406030204"/>
                                <a:cs typeface="Times New Roman" panose="02020603050405020304" pitchFamily="18" charset="0"/>
                              </a:rPr>
                            </m:ctrlPr>
                          </m:naryPr>
                          <m:sub>
                            <m:r>
                              <m:rPr>
                                <m:brk m:alnAt="9"/>
                              </m:rPr>
                              <a:rPr lang="en-US" altLang="zh-CN" sz="1400" i="1">
                                <a:latin typeface="Cambria Math" panose="02040503050406030204"/>
                                <a:ea typeface="Cambria Math" panose="02040503050406030204"/>
                                <a:cs typeface="Times New Roman" panose="02020603050405020304" pitchFamily="18" charset="0"/>
                              </a:rPr>
                              <m:t>𝑖</m:t>
                            </m:r>
                          </m:sub>
                          <m:sup/>
                          <m:e>
                            <m:sSub>
                              <m:sSubPr>
                                <m:ctrlPr>
                                  <a:rPr lang="en-US" altLang="zh-CN" sz="1400" i="1" smtClean="0">
                                    <a:latin typeface="Cambria Math" panose="02040503050406030204" pitchFamily="18" charset="0"/>
                                    <a:ea typeface="Cambria Math" panose="02040503050406030204"/>
                                    <a:cs typeface="Times New Roman" panose="02020603050405020304" pitchFamily="18" charset="0"/>
                                  </a:rPr>
                                </m:ctrlPr>
                              </m:sSubPr>
                              <m:e>
                                <m:r>
                                  <a:rPr lang="en-US" altLang="zh-CN" sz="1400" b="0" i="1" smtClean="0">
                                    <a:latin typeface="Cambria Math" panose="02040503050406030204"/>
                                    <a:ea typeface="Cambria Math" panose="02040503050406030204"/>
                                    <a:cs typeface="Times New Roman" panose="02020603050405020304" pitchFamily="18" charset="0"/>
                                  </a:rPr>
                                  <m:t>𝑤</m:t>
                                </m:r>
                              </m:e>
                              <m:sub>
                                <m:r>
                                  <a:rPr lang="en-US" altLang="zh-CN" sz="1400" b="0" i="1" smtClean="0">
                                    <a:latin typeface="Cambria Math" panose="02040503050406030204"/>
                                    <a:ea typeface="Cambria Math" panose="02040503050406030204"/>
                                    <a:cs typeface="Times New Roman" panose="02020603050405020304" pitchFamily="18" charset="0"/>
                                  </a:rPr>
                                  <m:t>𝑖</m:t>
                                </m:r>
                              </m:sub>
                            </m:sSub>
                            <m:r>
                              <a:rPr lang="en-US" altLang="zh-CN" sz="1400" i="1" smtClean="0">
                                <a:latin typeface="Cambria Math" panose="02040503050406030204"/>
                                <a:ea typeface="Cambria Math" panose="02040503050406030204"/>
                                <a:cs typeface="Times New Roman" panose="02020603050405020304" pitchFamily="18" charset="0"/>
                              </a:rPr>
                              <m:t>×</m:t>
                            </m:r>
                            <m:sSub>
                              <m:sSubPr>
                                <m:ctrlPr>
                                  <a:rPr lang="en-US" altLang="zh-CN" sz="1400" i="1">
                                    <a:latin typeface="Cambria Math" panose="02040503050406030204" pitchFamily="18" charset="0"/>
                                    <a:ea typeface="Cambria Math" panose="02040503050406030204"/>
                                    <a:cs typeface="Times New Roman" panose="02020603050405020304" pitchFamily="18" charset="0"/>
                                  </a:rPr>
                                </m:ctrlPr>
                              </m:sSubPr>
                              <m:e>
                                <m:r>
                                  <a:rPr lang="en-US" altLang="zh-CN" sz="1400" i="1">
                                    <a:latin typeface="Cambria Math" panose="02040503050406030204"/>
                                    <a:ea typeface="Cambria Math" panose="02040503050406030204"/>
                                    <a:cs typeface="Times New Roman" panose="02020603050405020304" pitchFamily="18" charset="0"/>
                                  </a:rPr>
                                  <m:t>𝑜𝑢𝑡</m:t>
                                </m:r>
                              </m:e>
                              <m:sub>
                                <m:r>
                                  <a:rPr lang="en-US" altLang="zh-CN" sz="1400" i="1">
                                    <a:latin typeface="Cambria Math" panose="02040503050406030204"/>
                                    <a:ea typeface="Cambria Math" panose="02040503050406030204"/>
                                    <a:cs typeface="Times New Roman" panose="02020603050405020304" pitchFamily="18" charset="0"/>
                                  </a:rPr>
                                  <m:t>𝑖</m:t>
                                </m:r>
                              </m:sub>
                            </m:sSub>
                          </m:e>
                        </m:nary>
                      </m:oMath>
                    </m:oMathPara>
                  </a14:m>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4" name="矩形 23"/>
                <p:cNvSpPr>
                  <a:spLocks noRot="1" noChangeAspect="1" noMove="1" noResize="1" noEditPoints="1" noAdjustHandles="1" noChangeArrowheads="1" noChangeShapeType="1" noTextEdit="1"/>
                </p:cNvSpPr>
                <p:nvPr/>
              </p:nvSpPr>
              <p:spPr>
                <a:xfrm>
                  <a:off x="8289" y="4565"/>
                  <a:ext cx="2561" cy="773"/>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11260" y="4550"/>
                  <a:ext cx="2321" cy="880"/>
                </a:xfrm>
                <a:prstGeom prst="rect">
                  <a:avLst/>
                </a:prstGeom>
                <a:solidFill>
                  <a:srgbClr val="FFC000"/>
                </a:solidFill>
              </p:spPr>
              <p:txBody>
                <a:bodyPr wrap="square">
                  <a:spAutoFit/>
                </a:bodyPr>
                <a:lstStyle/>
                <a:p>
                  <a:pPr algn="ct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a:ea typeface="黑体" panose="02010609060101010101" pitchFamily="49" charset="-122"/>
                            <a:cs typeface="Times New Roman" panose="02020603050405020304" pitchFamily="18" charset="0"/>
                          </a:rPr>
                          <m:t>𝒪</m:t>
                        </m:r>
                        <m:r>
                          <a:rPr lang="en-US" altLang="zh-CN" sz="1600" b="0" i="1" smtClean="0">
                            <a:latin typeface="Cambria Math" panose="02040503050406030204"/>
                            <a:ea typeface="黑体" panose="02010609060101010101" pitchFamily="49" charset="-122"/>
                            <a:cs typeface="Times New Roman" panose="02020603050405020304" pitchFamily="18" charset="0"/>
                          </a:rPr>
                          <m:t>=</m:t>
                        </m:r>
                        <m:f>
                          <m:fPr>
                            <m:ctrlPr>
                              <a:rPr lang="en-US" altLang="zh-CN" sz="1600"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0" i="1" smtClean="0">
                                <a:latin typeface="Cambria Math" panose="02040503050406030204"/>
                                <a:ea typeface="黑体" panose="02010609060101010101" pitchFamily="49" charset="-122"/>
                                <a:cs typeface="Times New Roman" panose="02020603050405020304" pitchFamily="18" charset="0"/>
                              </a:rPr>
                              <m:t>1</m:t>
                            </m:r>
                          </m:num>
                          <m:den>
                            <m:r>
                              <a:rPr lang="en-US" altLang="zh-CN" sz="1600" b="0" i="1" smtClean="0">
                                <a:latin typeface="Cambria Math" panose="02040503050406030204"/>
                                <a:ea typeface="黑体" panose="02010609060101010101" pitchFamily="49" charset="-122"/>
                                <a:cs typeface="Times New Roman" panose="02020603050405020304" pitchFamily="18" charset="0"/>
                              </a:rPr>
                              <m:t>1+</m:t>
                            </m:r>
                            <m:sSup>
                              <m:sSupPr>
                                <m:ctrlPr>
                                  <a:rPr lang="en-US" altLang="zh-CN" sz="1600" b="0" i="1" smtClean="0">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600" b="0" i="1" smtClean="0">
                                    <a:latin typeface="Cambria Math" panose="02040503050406030204"/>
                                    <a:ea typeface="黑体" panose="02010609060101010101" pitchFamily="49" charset="-122"/>
                                    <a:cs typeface="Times New Roman" panose="02020603050405020304" pitchFamily="18" charset="0"/>
                                  </a:rPr>
                                  <m:t>𝑒</m:t>
                                </m:r>
                              </m:e>
                              <m:sup>
                                <m:r>
                                  <a:rPr lang="en-US" altLang="zh-CN" sz="1600" b="0" i="1" smtClean="0">
                                    <a:latin typeface="Cambria Math" panose="02040503050406030204"/>
                                    <a:ea typeface="黑体" panose="02010609060101010101" pitchFamily="49" charset="-122"/>
                                    <a:cs typeface="Times New Roman" panose="02020603050405020304" pitchFamily="18" charset="0"/>
                                  </a:rPr>
                                  <m:t>−</m:t>
                                </m:r>
                                <m:r>
                                  <a:rPr lang="zh-CN" altLang="en-US" sz="1600" i="1">
                                    <a:latin typeface="Cambria Math" panose="02040503050406030204"/>
                                    <a:ea typeface="Cambria Math" panose="02040503050406030204"/>
                                    <a:cs typeface="Times New Roman" panose="02020603050405020304" pitchFamily="18" charset="0"/>
                                  </a:rPr>
                                  <m:t>𝒳</m:t>
                                </m:r>
                              </m:sup>
                            </m:sSup>
                          </m:den>
                        </m:f>
                      </m:oMath>
                    </m:oMathPara>
                  </a14:m>
                  <a:endParaRPr lang="zh-CN" altLang="en-US" sz="1600" dirty="0">
                    <a:solidFill>
                      <a:sysClr val="window" lastClr="FFFFFF"/>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7" name="矩形 26"/>
                <p:cNvSpPr>
                  <a:spLocks noRot="1" noChangeAspect="1" noMove="1" noResize="1" noEditPoints="1" noAdjustHandles="1" noChangeArrowheads="1" noChangeShapeType="1" noTextEdit="1"/>
                </p:cNvSpPr>
                <p:nvPr/>
              </p:nvSpPr>
              <p:spPr>
                <a:xfrm>
                  <a:off x="11260" y="4550"/>
                  <a:ext cx="2321" cy="880"/>
                </a:xfrm>
                <a:prstGeom prst="rect">
                  <a:avLst/>
                </a:prstGeom>
                <a:blipFill rotWithShape="1">
                  <a:blip r:embed="rId11"/>
                </a:blipFill>
              </p:spPr>
              <p:txBody>
                <a:bodyPr/>
                <a:lstStyle/>
                <a:p>
                  <a:r>
                    <a:rPr lang="zh-CN" altLang="en-US">
                      <a:noFill/>
                    </a:rPr>
                    <a:t> </a:t>
                  </a:r>
                </a:p>
              </p:txBody>
            </p:sp>
          </mc:Fallback>
        </mc:AlternateContent>
        <p:sp>
          <p:nvSpPr>
            <p:cNvPr id="29" name="椭圆 28"/>
            <p:cNvSpPr/>
            <p:nvPr/>
          </p:nvSpPr>
          <p:spPr>
            <a:xfrm>
              <a:off x="7980" y="3678"/>
              <a:ext cx="6028" cy="2806"/>
            </a:xfrm>
            <a:prstGeom prst="ellipse">
              <a:avLst/>
            </a:prstGeom>
            <a:noFill/>
            <a:ln w="25400" cap="flat" cmpd="sng" algn="ctr">
              <a:solidFill>
                <a:srgbClr val="4F81BD">
                  <a:shade val="50000"/>
                </a:srgbClr>
              </a:solidFill>
              <a:prstDash val="solid"/>
            </a:ln>
            <a:effectLst/>
          </p:spPr>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1" name="矩形 30"/>
                <p:cNvSpPr/>
                <p:nvPr/>
              </p:nvSpPr>
              <p:spPr>
                <a:xfrm>
                  <a:off x="10528" y="6364"/>
                  <a:ext cx="931"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ea typeface="Cambria Math" panose="02040503050406030204"/>
                            <a:cs typeface="Times New Roman" panose="02020603050405020304" pitchFamily="18" charset="0"/>
                          </a:rPr>
                          <m:t>𝑜𝑢𝑡</m:t>
                        </m:r>
                      </m:oMath>
                    </m:oMathPara>
                  </a14:m>
                  <a:endParaRPr lang="en-US" altLang="zh-CN" b="0" dirty="0">
                    <a:solidFill>
                      <a:sysClr val="window" lastClr="FFFFFF"/>
                    </a:solidFill>
                    <a:latin typeface="Times New Roman" panose="02020603050405020304" pitchFamily="18" charset="0"/>
                    <a:ea typeface="Cambria Math" panose="02040503050406030204"/>
                    <a:cs typeface="Times New Roman" panose="02020603050405020304" pitchFamily="18" charset="0"/>
                  </a:endParaRPr>
                </a:p>
              </p:txBody>
            </p:sp>
          </mc:Choice>
          <mc:Fallback xmlns="">
            <p:sp>
              <p:nvSpPr>
                <p:cNvPr id="31" name="矩形 30"/>
                <p:cNvSpPr>
                  <a:spLocks noRot="1" noChangeAspect="1" noMove="1" noResize="1" noEditPoints="1" noAdjustHandles="1" noChangeArrowheads="1" noChangeShapeType="1" noTextEdit="1"/>
                </p:cNvSpPr>
                <p:nvPr/>
              </p:nvSpPr>
              <p:spPr>
                <a:xfrm>
                  <a:off x="10528" y="6364"/>
                  <a:ext cx="931" cy="582"/>
                </a:xfrm>
                <a:prstGeom prst="rect">
                  <a:avLst/>
                </a:prstGeom>
                <a:blipFill rotWithShape="1">
                  <a:blip r:embed="rId12"/>
                </a:blipFill>
              </p:spPr>
              <p:txBody>
                <a:bodyPr/>
                <a:lstStyle/>
                <a:p>
                  <a:r>
                    <a:rPr lang="zh-CN" altLang="en-US">
                      <a:noFill/>
                    </a:rPr>
                    <a:t> </a:t>
                  </a:r>
                </a:p>
              </p:txBody>
            </p:sp>
          </mc:Fallback>
        </mc:AlternateContent>
        <p:sp>
          <p:nvSpPr>
            <p:cNvPr id="33" name="右箭头 32"/>
            <p:cNvSpPr/>
            <p:nvPr/>
          </p:nvSpPr>
          <p:spPr>
            <a:xfrm>
              <a:off x="10842" y="4803"/>
              <a:ext cx="379" cy="184"/>
            </a:xfrm>
            <a:prstGeom prst="rightArrow">
              <a:avLst/>
            </a:prstGeom>
            <a:noFill/>
            <a:ln w="25400" cap="flat" cmpd="sng" algn="ctr">
              <a:solidFill>
                <a:srgbClr val="4F81BD">
                  <a:shade val="50000"/>
                </a:srgbClr>
              </a:solidFill>
              <a:prstDash val="solid"/>
            </a:ln>
            <a:effectLst/>
          </p:spPr>
          <p:txBody>
            <a:bodyPr rtlCol="0" anchor="ctr"/>
            <a:lstStyle/>
            <a:p>
              <a:pPr algn="ctr"/>
              <a:endParaRPr lang="zh-CN" altLang="en-US"/>
            </a:p>
          </p:txBody>
        </p:sp>
        <p:sp>
          <p:nvSpPr>
            <p:cNvPr id="35" name="右箭头 34"/>
            <p:cNvSpPr/>
            <p:nvPr/>
          </p:nvSpPr>
          <p:spPr>
            <a:xfrm>
              <a:off x="3264" y="5071"/>
              <a:ext cx="379" cy="184"/>
            </a:xfrm>
            <a:prstGeom prst="rightArrow">
              <a:avLst/>
            </a:prstGeom>
            <a:noFill/>
            <a:ln w="25400" cap="flat" cmpd="sng" algn="ctr">
              <a:solidFill>
                <a:srgbClr val="4F81BD">
                  <a:shade val="50000"/>
                </a:srgbClr>
              </a:solidFill>
              <a:prstDash val="solid"/>
            </a:ln>
            <a:effectLst/>
          </p:spPr>
          <p:txBody>
            <a:bodyPr rtlCol="0" anchor="ctr"/>
            <a:lstStyle/>
            <a:p>
              <a:pPr algn="ctr"/>
              <a:endParaRPr lang="zh-CN" altLang="en-US"/>
            </a:p>
          </p:txBody>
        </p:sp>
        <p:sp>
          <p:nvSpPr>
            <p:cNvPr id="37" name="右箭头 36"/>
            <p:cNvSpPr/>
            <p:nvPr/>
          </p:nvSpPr>
          <p:spPr>
            <a:xfrm>
              <a:off x="14008" y="4845"/>
              <a:ext cx="567" cy="349"/>
            </a:xfrm>
            <a:prstGeom prst="rightArrow">
              <a:avLst/>
            </a:prstGeom>
            <a:noFill/>
            <a:ln w="25400" cap="flat" cmpd="sng" algn="ctr">
              <a:solidFill>
                <a:srgbClr val="4F81BD">
                  <a:shade val="50000"/>
                </a:srgbClr>
              </a:solidFill>
              <a:prstDash val="solid"/>
            </a:ln>
            <a:effectLst/>
          </p:spPr>
          <p:txBody>
            <a:bodyPr rtlCol="0" anchor="ctr"/>
            <a:lstStyle/>
            <a:p>
              <a:pPr algn="ctr"/>
              <a:endParaRPr lang="zh-CN" altLang="en-US"/>
            </a:p>
          </p:txBody>
        </p:sp>
        <p:sp>
          <p:nvSpPr>
            <p:cNvPr id="40" name="右箭头 39"/>
            <p:cNvSpPr/>
            <p:nvPr/>
          </p:nvSpPr>
          <p:spPr>
            <a:xfrm rot="10800000">
              <a:off x="13966" y="5657"/>
              <a:ext cx="661" cy="214"/>
            </a:xfrm>
            <a:prstGeom prst="rightArrow">
              <a:avLst/>
            </a:prstGeom>
            <a:noFill/>
            <a:ln w="25400" cap="flat" cmpd="sng" algn="ctr">
              <a:solidFill>
                <a:srgbClr val="4F81BD">
                  <a:shade val="50000"/>
                </a:srgbClr>
              </a:solidFill>
              <a:prstDash val="sysDash"/>
            </a:ln>
            <a:effectLst/>
          </p:spPr>
          <p:txBody>
            <a:bodyPr rtlCol="0" anchor="ctr"/>
            <a:lstStyle/>
            <a:p>
              <a:pPr algn="ctr"/>
              <a:endParaRPr lang="zh-CN" altLang="en-US"/>
            </a:p>
          </p:txBody>
        </p:sp>
        <p:sp>
          <p:nvSpPr>
            <p:cNvPr id="42" name="矩形 41"/>
            <p:cNvSpPr/>
            <p:nvPr/>
          </p:nvSpPr>
          <p:spPr>
            <a:xfrm>
              <a:off x="14577" y="4747"/>
              <a:ext cx="1644" cy="58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predicted</a:t>
              </a:r>
              <a:endParaRPr lang="zh-CN" altLang="en-US" dirty="0">
                <a:latin typeface="Times New Roman" panose="02020603050405020304" pitchFamily="18" charset="0"/>
                <a:cs typeface="Times New Roman" panose="02020603050405020304" pitchFamily="18" charset="0"/>
              </a:endParaRPr>
            </a:p>
          </p:txBody>
        </p:sp>
        <p:sp>
          <p:nvSpPr>
            <p:cNvPr id="45" name="矩形 44"/>
            <p:cNvSpPr/>
            <p:nvPr/>
          </p:nvSpPr>
          <p:spPr>
            <a:xfrm>
              <a:off x="11479" y="5377"/>
              <a:ext cx="1652" cy="824"/>
            </a:xfrm>
            <a:prstGeom prst="rect">
              <a:avLst/>
            </a:prstGeom>
          </p:spPr>
          <p:txBody>
            <a:bodyPr wrap="square">
              <a:spAutoFit/>
            </a:bodyPr>
            <a:lstStyle/>
            <a:p>
              <a:pPr algn="ct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Sigmoid</a:t>
              </a:r>
            </a:p>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激活函数</a:t>
              </a:r>
            </a:p>
          </p:txBody>
        </p:sp>
        <mc:AlternateContent xmlns:mc="http://schemas.openxmlformats.org/markup-compatibility/2006" xmlns:a14="http://schemas.microsoft.com/office/drawing/2010/main">
          <mc:Choice Requires="a14">
            <p:sp>
              <p:nvSpPr>
                <p:cNvPr id="48" name="矩形 47"/>
                <p:cNvSpPr/>
                <p:nvPr/>
              </p:nvSpPr>
              <p:spPr>
                <a:xfrm>
                  <a:off x="14610" y="5504"/>
                  <a:ext cx="1028"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ea typeface="黑体" panose="02010609060101010101" pitchFamily="49" charset="-122"/>
                            <a:cs typeface="Times New Roman" panose="02020603050405020304" pitchFamily="18" charset="0"/>
                          </a:rPr>
                          <m:t>𝑙𝑜𝑠𝑠</m:t>
                        </m:r>
                      </m:oMath>
                    </m:oMathPara>
                  </a14:m>
                  <a:endParaRPr lang="zh-CN" altLang="en-US" dirty="0"/>
                </a:p>
              </p:txBody>
            </p:sp>
          </mc:Choice>
          <mc:Fallback xmlns="">
            <p:sp>
              <p:nvSpPr>
                <p:cNvPr id="48" name="矩形 47"/>
                <p:cNvSpPr>
                  <a:spLocks noRot="1" noChangeAspect="1" noMove="1" noResize="1" noEditPoints="1" noAdjustHandles="1" noChangeArrowheads="1" noChangeShapeType="1" noTextEdit="1"/>
                </p:cNvSpPr>
                <p:nvPr/>
              </p:nvSpPr>
              <p:spPr>
                <a:xfrm>
                  <a:off x="14610" y="5504"/>
                  <a:ext cx="1028" cy="582"/>
                </a:xfrm>
                <a:prstGeom prst="rect">
                  <a:avLst/>
                </a:prstGeom>
                <a:blipFill rotWithShape="1">
                  <a:blip r:embed="rId13"/>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9586" y="7085"/>
                  <a:ext cx="5303" cy="5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a:ea typeface="黑体" panose="02010609060101010101" pitchFamily="49" charset="-122"/>
                            <a:cs typeface="Times New Roman" panose="02020603050405020304" pitchFamily="18" charset="0"/>
                          </a:rPr>
                          <m:t>𝑙𝑜𝑠𝑠</m:t>
                        </m:r>
                        <m:r>
                          <a:rPr lang="en-US" altLang="zh-CN" sz="1600" b="0" i="1" smtClean="0">
                            <a:latin typeface="Cambria Math" panose="02040503050406030204"/>
                            <a:ea typeface="黑体" panose="02010609060101010101" pitchFamily="49" charset="-122"/>
                            <a:cs typeface="Times New Roman" panose="02020603050405020304" pitchFamily="18" charset="0"/>
                          </a:rPr>
                          <m:t>=</m:t>
                        </m:r>
                        <m:r>
                          <a:rPr lang="en-US" altLang="zh-CN" sz="1600" b="0" i="1" smtClean="0">
                            <a:latin typeface="Cambria Math" panose="02040503050406030204"/>
                            <a:ea typeface="Cambria Math" panose="02040503050406030204"/>
                            <a:cs typeface="Times New Roman" panose="02020603050405020304" pitchFamily="18" charset="0"/>
                          </a:rPr>
                          <m:t>ℒ</m:t>
                        </m:r>
                        <m:r>
                          <a:rPr lang="zh-CN" altLang="en-US" sz="1600" i="1" smtClean="0">
                            <a:latin typeface="Cambria Math" panose="02040503050406030204"/>
                            <a:ea typeface="黑体" panose="02010609060101010101" pitchFamily="49" charset="-122"/>
                            <a:cs typeface="Times New Roman" panose="02020603050405020304" pitchFamily="18" charset="0"/>
                          </a:rPr>
                          <m:t> </m:t>
                        </m:r>
                        <m:r>
                          <a:rPr lang="en-US" altLang="zh-CN" sz="1600" b="0" i="1" smtClean="0">
                            <a:latin typeface="Cambria Math" panose="02040503050406030204"/>
                            <a:ea typeface="黑体" panose="02010609060101010101" pitchFamily="49" charset="-122"/>
                            <a:cs typeface="Times New Roman" panose="02020603050405020304" pitchFamily="18" charset="0"/>
                          </a:rPr>
                          <m:t>(</m:t>
                        </m:r>
                        <m:r>
                          <a:rPr lang="en-US" altLang="zh-CN" sz="1600" b="0" i="1" smtClean="0">
                            <a:latin typeface="Cambria Math" panose="02040503050406030204"/>
                            <a:ea typeface="黑体" panose="02010609060101010101" pitchFamily="49" charset="-122"/>
                            <a:cs typeface="Times New Roman" panose="02020603050405020304" pitchFamily="18" charset="0"/>
                          </a:rPr>
                          <m:t>𝑝𝑟𝑒𝑑𝑖𝑐𝑡𝑒𝑑</m:t>
                        </m:r>
                        <m:r>
                          <a:rPr lang="en-US" altLang="zh-CN" sz="1600" b="0" i="1" smtClean="0">
                            <a:latin typeface="Cambria Math" panose="02040503050406030204"/>
                            <a:ea typeface="黑体" panose="02010609060101010101" pitchFamily="49" charset="-122"/>
                            <a:cs typeface="Times New Roman" panose="02020603050405020304" pitchFamily="18" charset="0"/>
                          </a:rPr>
                          <m:t>,</m:t>
                        </m:r>
                        <m:r>
                          <a:rPr lang="en-US" altLang="zh-CN" sz="1600" b="0" i="1" smtClean="0">
                            <a:latin typeface="Cambria Math" panose="02040503050406030204"/>
                            <a:ea typeface="黑体" panose="02010609060101010101" pitchFamily="49" charset="-122"/>
                            <a:cs typeface="Times New Roman" panose="02020603050405020304" pitchFamily="18" charset="0"/>
                          </a:rPr>
                          <m:t>𝑔𝑟𝑜𝑢𝑛𝑑𝑡𝑟𝑢𝑡h</m:t>
                        </m:r>
                        <m:r>
                          <a:rPr lang="en-US" altLang="zh-CN" sz="1600" b="0" i="1" smtClean="0">
                            <a:latin typeface="Cambria Math" panose="02040503050406030204"/>
                            <a:ea typeface="黑体" panose="02010609060101010101" pitchFamily="49" charset="-122"/>
                            <a:cs typeface="Times New Roman" panose="02020603050405020304" pitchFamily="18" charset="0"/>
                          </a:rPr>
                          <m:t>)</m:t>
                        </m:r>
                      </m:oMath>
                    </m:oMathPara>
                  </a14:m>
                  <a:endParaRPr lang="zh-CN" altLang="en-US" sz="1600" dirty="0"/>
                </a:p>
              </p:txBody>
            </p:sp>
          </mc:Choice>
          <mc:Fallback xmlns="">
            <p:sp>
              <p:nvSpPr>
                <p:cNvPr id="51" name="矩形 50"/>
                <p:cNvSpPr>
                  <a:spLocks noRot="1" noChangeAspect="1" noMove="1" noResize="1" noEditPoints="1" noAdjustHandles="1" noChangeArrowheads="1" noChangeShapeType="1" noTextEdit="1"/>
                </p:cNvSpPr>
                <p:nvPr/>
              </p:nvSpPr>
              <p:spPr>
                <a:xfrm>
                  <a:off x="9586" y="7085"/>
                  <a:ext cx="5303" cy="533"/>
                </a:xfrm>
                <a:prstGeom prst="rect">
                  <a:avLst/>
                </a:prstGeom>
                <a:blipFill rotWithShape="1">
                  <a:blip r:embed="rId14"/>
                </a:blipFill>
              </p:spPr>
              <p:txBody>
                <a:bodyPr/>
                <a:lstStyle/>
                <a:p>
                  <a:r>
                    <a:rPr lang="zh-CN" altLang="en-US">
                      <a:noFill/>
                    </a:rPr>
                    <a:t> </a:t>
                  </a:r>
                </a:p>
              </p:txBody>
            </p:sp>
          </mc:Fallback>
        </mc:AlternateContent>
        <p:sp>
          <p:nvSpPr>
            <p:cNvPr id="55" name="矩形 54"/>
            <p:cNvSpPr/>
            <p:nvPr/>
          </p:nvSpPr>
          <p:spPr>
            <a:xfrm>
              <a:off x="8897" y="5433"/>
              <a:ext cx="1652" cy="824"/>
            </a:xfrm>
            <a:prstGeom prst="rect">
              <a:avLst/>
            </a:prstGeom>
          </p:spPr>
          <p:txBody>
            <a:bodyPr wrap="square">
              <a:spAutoFit/>
            </a:bodyPr>
            <a:lstStyle/>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线性加权累加</a:t>
              </a:r>
            </a:p>
          </p:txBody>
        </p:sp>
        <p:sp>
          <p:nvSpPr>
            <p:cNvPr id="57" name="右箭头 56"/>
            <p:cNvSpPr/>
            <p:nvPr/>
          </p:nvSpPr>
          <p:spPr>
            <a:xfrm rot="18830508">
              <a:off x="7550" y="3590"/>
              <a:ext cx="636" cy="247"/>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9" name="矩形 58"/>
                <p:cNvSpPr/>
                <p:nvPr/>
              </p:nvSpPr>
              <p:spPr>
                <a:xfrm>
                  <a:off x="8082" y="2571"/>
                  <a:ext cx="3707" cy="10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a:cs typeface="Times New Roman" panose="02020603050405020304" pitchFamily="18" charset="0"/>
                              </a:rPr>
                            </m:ctrlPr>
                          </m:sSubPr>
                          <m:e>
                            <m:sSubSup>
                              <m:sSubSupPr>
                                <m:ctrlPr>
                                  <a:rPr lang="zh-CN" altLang="en-US" i="1">
                                    <a:latin typeface="Cambria Math" panose="02040503050406030204" pitchFamily="18" charset="0"/>
                                  </a:rPr>
                                </m:ctrlPr>
                              </m:sSubSupPr>
                              <m:e>
                                <m:r>
                                  <a:rPr lang="en-US" altLang="zh-CN" i="1">
                                    <a:latin typeface="Cambria Math" panose="02040503050406030204"/>
                                  </a:rPr>
                                  <m:t>𝑤</m:t>
                                </m:r>
                              </m:e>
                              <m:sub>
                                <m:r>
                                  <a:rPr lang="en-US" altLang="zh-CN" i="1">
                                    <a:latin typeface="Cambria Math" panose="02040503050406030204"/>
                                  </a:rPr>
                                  <m:t>1</m:t>
                                </m:r>
                              </m:sub>
                              <m:sup>
                                <m:r>
                                  <a:rPr lang="en-US" altLang="zh-CN" i="1">
                                    <a:latin typeface="Cambria Math" panose="02040503050406030204"/>
                                  </a:rPr>
                                  <m:t>𝑛𝑒𝑤</m:t>
                                </m:r>
                              </m:sup>
                            </m:sSubSup>
                            <m:r>
                              <a:rPr lang="en-US" altLang="zh-CN" b="0" i="1" smtClean="0">
                                <a:latin typeface="Cambria Math" panose="02040503050406030204"/>
                              </a:rPr>
                              <m:t>=</m:t>
                            </m:r>
                            <m:r>
                              <a:rPr lang="en-US" altLang="zh-CN" i="1">
                                <a:latin typeface="Cambria Math" panose="02040503050406030204"/>
                                <a:ea typeface="Cambria Math" panose="02040503050406030204"/>
                                <a:cs typeface="Times New Roman" panose="02020603050405020304" pitchFamily="18" charset="0"/>
                              </a:rPr>
                              <m:t>𝑤</m:t>
                            </m:r>
                          </m:e>
                          <m:sub>
                            <m:r>
                              <a:rPr lang="en-US" altLang="zh-CN" i="1">
                                <a:latin typeface="Cambria Math" panose="02040503050406030204"/>
                                <a:ea typeface="Cambria Math" panose="02040503050406030204"/>
                                <a:cs typeface="Times New Roman" panose="02020603050405020304" pitchFamily="18" charset="0"/>
                              </a:rPr>
                              <m:t>1</m:t>
                            </m:r>
                          </m:sub>
                        </m:sSub>
                        <m:r>
                          <a:rPr lang="en-US" altLang="zh-CN" b="0" i="1" smtClean="0">
                            <a:latin typeface="Cambria Math" panose="02040503050406030204"/>
                            <a:ea typeface="Cambria Math" panose="02040503050406030204"/>
                            <a:cs typeface="Times New Roman" panose="02020603050405020304" pitchFamily="18" charset="0"/>
                          </a:rPr>
                          <m:t>−</m:t>
                        </m:r>
                        <m:r>
                          <a:rPr lang="en-US" altLang="zh-CN" i="1">
                            <a:latin typeface="Cambria Math" panose="02040503050406030204"/>
                          </a:rPr>
                          <m:t>𝜂</m:t>
                        </m:r>
                        <m:r>
                          <a:rPr lang="en-US" altLang="zh-CN" i="1" smtClean="0">
                            <a:latin typeface="Cambria Math" panose="02040503050406030204"/>
                            <a:ea typeface="Cambria Math" panose="02040503050406030204"/>
                          </a:rPr>
                          <m:t>×</m:t>
                        </m:r>
                        <m:f>
                          <m:fPr>
                            <m:ctrlPr>
                              <a:rPr lang="en-US" altLang="zh-CN" i="1" smtClean="0">
                                <a:latin typeface="Cambria Math" panose="02040503050406030204" pitchFamily="18" charset="0"/>
                                <a:ea typeface="Cambria Math" panose="02040503050406030204"/>
                              </a:rPr>
                            </m:ctrlPr>
                          </m:fPr>
                          <m:num>
                            <m:r>
                              <a:rPr lang="zh-CN" altLang="en-US" i="1" smtClean="0">
                                <a:latin typeface="Cambria Math" panose="02040503050406030204"/>
                                <a:ea typeface="Cambria Math" panose="02040503050406030204"/>
                              </a:rPr>
                              <m:t>𝜕</m:t>
                            </m:r>
                            <m:r>
                              <a:rPr lang="en-US" altLang="zh-CN" i="1">
                                <a:latin typeface="Cambria Math" panose="02040503050406030204"/>
                                <a:ea typeface="Cambria Math" panose="02040503050406030204"/>
                                <a:cs typeface="Times New Roman" panose="02020603050405020304" pitchFamily="18" charset="0"/>
                              </a:rPr>
                              <m:t>ℒ</m:t>
                            </m:r>
                          </m:num>
                          <m:den>
                            <m:r>
                              <a:rPr lang="zh-CN" altLang="en-US" i="1">
                                <a:latin typeface="Cambria Math" panose="02040503050406030204"/>
                                <a:ea typeface="Cambria Math" panose="02040503050406030204"/>
                              </a:rPr>
                              <m:t>𝜕</m:t>
                            </m:r>
                            <m:sSub>
                              <m:sSubPr>
                                <m:ctrlPr>
                                  <a:rPr lang="en-US" altLang="zh-CN" i="1">
                                    <a:latin typeface="Cambria Math" panose="02040503050406030204" pitchFamily="18" charset="0"/>
                                    <a:ea typeface="Cambria Math" panose="02040503050406030204"/>
                                    <a:cs typeface="Times New Roman" panose="02020603050405020304" pitchFamily="18" charset="0"/>
                                  </a:rPr>
                                </m:ctrlPr>
                              </m:sSubPr>
                              <m:e>
                                <m:r>
                                  <a:rPr lang="en-US" altLang="zh-CN" i="1">
                                    <a:latin typeface="Cambria Math" panose="02040503050406030204"/>
                                    <a:ea typeface="Cambria Math" panose="02040503050406030204"/>
                                    <a:cs typeface="Times New Roman" panose="02020603050405020304" pitchFamily="18" charset="0"/>
                                  </a:rPr>
                                  <m:t>𝑤</m:t>
                                </m:r>
                              </m:e>
                              <m:sub>
                                <m:r>
                                  <a:rPr lang="en-US" altLang="zh-CN" i="1">
                                    <a:latin typeface="Cambria Math" panose="02040503050406030204"/>
                                    <a:ea typeface="Cambria Math" panose="02040503050406030204"/>
                                    <a:cs typeface="Times New Roman" panose="02020603050405020304" pitchFamily="18" charset="0"/>
                                  </a:rPr>
                                  <m:t>1</m:t>
                                </m:r>
                              </m:sub>
                            </m:sSub>
                          </m:den>
                        </m:f>
                      </m:oMath>
                    </m:oMathPara>
                  </a14:m>
                  <a:endParaRPr lang="zh-CN" altLang="en-US" dirty="0"/>
                </a:p>
              </p:txBody>
            </p:sp>
          </mc:Choice>
          <mc:Fallback xmlns="">
            <p:sp>
              <p:nvSpPr>
                <p:cNvPr id="59" name="矩形 58"/>
                <p:cNvSpPr>
                  <a:spLocks noRot="1" noChangeAspect="1" noMove="1" noResize="1" noEditPoints="1" noAdjustHandles="1" noChangeArrowheads="1" noChangeShapeType="1" noTextEdit="1"/>
                </p:cNvSpPr>
                <p:nvPr/>
              </p:nvSpPr>
              <p:spPr>
                <a:xfrm>
                  <a:off x="8082" y="2571"/>
                  <a:ext cx="3707" cy="1046"/>
                </a:xfrm>
                <a:prstGeom prst="rect">
                  <a:avLst/>
                </a:prstGeom>
                <a:blipFill rotWithShape="1">
                  <a:blip r:embed="rId15"/>
                </a:blipFill>
              </p:spPr>
              <p:txBody>
                <a:bodyPr/>
                <a:lstStyle/>
                <a:p>
                  <a:r>
                    <a:rPr lang="zh-CN" altLang="en-US">
                      <a:noFill/>
                    </a:rPr>
                    <a:t> </a:t>
                  </a:r>
                </a:p>
              </p:txBody>
            </p:sp>
          </mc:Fallback>
        </mc:AlternateContent>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6.2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前馈神经网络（</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F</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eed</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f</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orward </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eural </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etwork</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3"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nSpc>
                <a:spcPct val="150000"/>
              </a:lnSpc>
              <a:buFont typeface="Wingdings" panose="05000000000000000000" charset="0"/>
              <a:buNone/>
            </a:pP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2</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.参数优化</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误差反向传播（Error Back Propagation, BP）</a:t>
            </a:r>
          </a:p>
        </p:txBody>
      </p:sp>
      <mc:AlternateContent xmlns:mc="http://schemas.openxmlformats.org/markup-compatibility/2006" xmlns:a14="http://schemas.microsoft.com/office/drawing/2010/main">
        <mc:Choice Requires="a14">
          <p:sp>
            <p:nvSpPr>
              <p:cNvPr id="145" name="文本框 144"/>
              <p:cNvSpPr txBox="1"/>
              <p:nvPr/>
            </p:nvSpPr>
            <p:spPr>
              <a:xfrm>
                <a:off x="883920" y="5062855"/>
                <a:ext cx="10354945" cy="1571625"/>
              </a:xfrm>
              <a:prstGeom prst="rect">
                <a:avLst/>
              </a:prstGeom>
              <a:noFill/>
            </p:spPr>
            <p:txBody>
              <a:bodyPr wrap="square" rtlCol="0" anchor="t">
                <a:spAutoFit/>
              </a:bodyPr>
              <a:lstStyle/>
              <a:p>
                <a:pPr lvl="0" indent="0">
                  <a:lnSpc>
                    <a:spcPct val="130000"/>
                  </a:lnSpc>
                  <a:buFont typeface="+mj-lt"/>
                  <a:buNone/>
                </a:pPr>
                <a:r>
                  <a:rPr lang="zh-CN" altLang="zh-CN" dirty="0">
                    <a:sym typeface="+mn-ea"/>
                  </a:rPr>
                  <a:t>为了使损失函数</a:t>
                </a:r>
                <a14:m>
                  <m:oMath xmlns:m="http://schemas.openxmlformats.org/officeDocument/2006/math">
                    <m:r>
                      <a:rPr lang="en-US" altLang="zh-CN" i="1">
                        <a:latin typeface="Cambria Math" panose="02040503050406030204" pitchFamily="18" charset="0"/>
                      </a:rPr>
                      <m:t>ℒ</m:t>
                    </m:r>
                  </m:oMath>
                </a14:m>
                <a:r>
                  <a:rPr lang="zh-CN" altLang="zh-CN" dirty="0">
                    <a:sym typeface="+mn-ea"/>
                  </a:rPr>
                  <a:t>取值减少（从而保证模型预测结果与实际结果之间的差距越来越小），需要先求损失函数</a:t>
                </a:r>
                <a14:m>
                  <m:oMath xmlns:m="http://schemas.openxmlformats.org/officeDocument/2006/math">
                    <m:r>
                      <a:rPr lang="en-US" altLang="zh-CN" i="1">
                        <a:latin typeface="Cambria Math" panose="02040503050406030204" pitchFamily="18" charset="0"/>
                      </a:rPr>
                      <m:t>ℒ</m:t>
                    </m:r>
                  </m:oMath>
                </a14:m>
                <a:r>
                  <a:rPr lang="zh-CN" altLang="zh-CN" dirty="0">
                    <a:sym typeface="+mn-ea"/>
                  </a:rPr>
                  <a:t>对</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oMath>
                </a14:m>
                <a:r>
                  <a:rPr lang="zh-CN" altLang="zh-CN" dirty="0">
                    <a:sym typeface="+mn-ea"/>
                  </a:rPr>
                  <a:t>的偏导</a:t>
                </a:r>
                <a14:m>
                  <m:oMath xmlns:m="http://schemas.openxmlformats.org/officeDocument/2006/math">
                    <m:f>
                      <m:fPr>
                        <m:ctrlPr>
                          <a:rPr lang="zh-CN" altLang="zh-CN" i="1">
                            <a:solidFill>
                              <a:srgbClr val="FF0000"/>
                            </a:solidFill>
                            <a:latin typeface="Cambria Math" panose="02040503050406030204" pitchFamily="18" charset="0"/>
                          </a:rPr>
                        </m:ctrlPr>
                      </m:fPr>
                      <m:num>
                        <m:r>
                          <a:rPr lang="en-US" altLang="zh-CN" i="1">
                            <a:solidFill>
                              <a:srgbClr val="FF0000"/>
                            </a:solidFill>
                            <a:latin typeface="Cambria Math" panose="02040503050406030204" pitchFamily="18" charset="0"/>
                          </a:rPr>
                          <m:t>𝑑</m:t>
                        </m:r>
                        <m:r>
                          <a:rPr lang="en-US" altLang="zh-CN" i="1">
                            <a:solidFill>
                              <a:srgbClr val="FF0000"/>
                            </a:solidFill>
                            <a:latin typeface="Cambria Math" panose="02040503050406030204" pitchFamily="18" charset="0"/>
                          </a:rPr>
                          <m:t>ℒ</m:t>
                        </m:r>
                      </m:num>
                      <m:den>
                        <m:r>
                          <a:rPr lang="en-US" altLang="zh-CN" i="1">
                            <a:solidFill>
                              <a:srgbClr val="FF0000"/>
                            </a:solidFill>
                            <a:latin typeface="Cambria Math" panose="02040503050406030204" pitchFamily="18" charset="0"/>
                          </a:rPr>
                          <m:t>𝑑</m:t>
                        </m:r>
                        <m:sSub>
                          <m:sSubPr>
                            <m:ctrlPr>
                              <a:rPr lang="zh-CN"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𝑤</m:t>
                            </m:r>
                          </m:e>
                          <m:sub>
                            <m:r>
                              <a:rPr lang="en-US" altLang="zh-CN" i="1">
                                <a:solidFill>
                                  <a:srgbClr val="FF0000"/>
                                </a:solidFill>
                                <a:latin typeface="Cambria Math" panose="02040503050406030204" pitchFamily="18" charset="0"/>
                              </a:rPr>
                              <m:t>1</m:t>
                            </m:r>
                          </m:sub>
                        </m:sSub>
                      </m:den>
                    </m:f>
                  </m:oMath>
                </a14:m>
                <a:r>
                  <a:rPr lang="zh-CN" altLang="zh-CN" dirty="0">
                    <a:sym typeface="+mn-ea"/>
                  </a:rPr>
                  <a:t>，然后按照损失函数梯度的反方向选取一个微小的增量，来调整</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oMath>
                </a14:m>
                <a:r>
                  <a:rPr lang="zh-CN" altLang="zh-CN" dirty="0">
                    <a:sym typeface="+mn-ea"/>
                  </a:rPr>
                  <a:t>的取值，就能够保证损失函数取值减少。即将</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oMath>
                </a14:m>
                <a:r>
                  <a:rPr lang="zh-CN" altLang="zh-CN" dirty="0">
                    <a:sym typeface="+mn-ea"/>
                  </a:rPr>
                  <a:t>变为</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𝜂</m:t>
                    </m:r>
                    <m:f>
                      <m:fPr>
                        <m:ctrlPr>
                          <a:rPr lang="zh-CN" altLang="zh-CN" i="1">
                            <a:latin typeface="Cambria Math" panose="02040503050406030204" pitchFamily="18" charset="0"/>
                          </a:rPr>
                        </m:ctrlPr>
                      </m:fPr>
                      <m:num>
                        <m:r>
                          <a:rPr lang="en-US" altLang="zh-CN" i="1">
                            <a:latin typeface="Cambria Math" panose="02040503050406030204" pitchFamily="18" charset="0"/>
                          </a:rPr>
                          <m:t>𝑑</m:t>
                        </m:r>
                        <m:r>
                          <a:rPr lang="en-US" altLang="zh-CN" i="1">
                            <a:latin typeface="Cambria Math" panose="02040503050406030204" pitchFamily="18" charset="0"/>
                          </a:rPr>
                          <m:t>ℒ</m:t>
                        </m:r>
                      </m:num>
                      <m:den>
                        <m:r>
                          <a:rPr lang="en-US" altLang="zh-CN" i="1">
                            <a:latin typeface="Cambria Math" panose="02040503050406030204" pitchFamily="18" charset="0"/>
                          </a:rPr>
                          <m:t>𝑑</m:t>
                        </m:r>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den>
                    </m:f>
                  </m:oMath>
                </a14:m>
                <a:r>
                  <a:rPr lang="zh-CN" altLang="zh-CN" dirty="0">
                    <a:sym typeface="+mn-ea"/>
                  </a:rPr>
                  <a:t>后，能使得损失误差减少</a:t>
                </a:r>
                <a:endParaRPr lang="zh-CN" altLang="en-US"/>
              </a:p>
            </p:txBody>
          </p:sp>
        </mc:Choice>
        <mc:Fallback xmlns="">
          <p:sp>
            <p:nvSpPr>
              <p:cNvPr id="145" name="文本框 144"/>
              <p:cNvSpPr txBox="1">
                <a:spLocks noRot="1" noChangeAspect="1" noMove="1" noResize="1" noEditPoints="1" noAdjustHandles="1" noChangeArrowheads="1" noChangeShapeType="1" noTextEdit="1"/>
              </p:cNvSpPr>
              <p:nvPr/>
            </p:nvSpPr>
            <p:spPr>
              <a:xfrm>
                <a:off x="883920" y="5062855"/>
                <a:ext cx="10354945" cy="1571625"/>
              </a:xfrm>
              <a:prstGeom prst="rect">
                <a:avLst/>
              </a:prstGeom>
              <a:blipFill rotWithShape="1">
                <a:blip r:embed="rId2"/>
                <a:stretch>
                  <a:fillRect/>
                </a:stretch>
              </a:blipFill>
            </p:spPr>
            <p:txBody>
              <a:bodyPr/>
              <a:lstStyle/>
              <a:p>
                <a:r>
                  <a:rPr lang="zh-CN" altLang="en-US">
                    <a:noFill/>
                  </a:rPr>
                  <a:t> </a:t>
                </a:r>
              </a:p>
            </p:txBody>
          </p:sp>
        </mc:Fallback>
      </mc:AlternateContent>
      <p:grpSp>
        <p:nvGrpSpPr>
          <p:cNvPr id="61" name="组合 60"/>
          <p:cNvGrpSpPr/>
          <p:nvPr/>
        </p:nvGrpSpPr>
        <p:grpSpPr>
          <a:xfrm>
            <a:off x="1579880" y="1710055"/>
            <a:ext cx="8720455" cy="3204845"/>
            <a:chOff x="2488" y="2571"/>
            <a:chExt cx="13733" cy="5047"/>
          </a:xfrm>
        </p:grpSpPr>
        <p:sp>
          <p:nvSpPr>
            <p:cNvPr id="5" name="圆角矩形 4"/>
            <p:cNvSpPr/>
            <p:nvPr/>
          </p:nvSpPr>
          <p:spPr>
            <a:xfrm>
              <a:off x="2488" y="4244"/>
              <a:ext cx="673" cy="1881"/>
            </a:xfrm>
            <a:prstGeom prst="roundRect">
              <a:avLst/>
            </a:prstGeom>
            <a:solidFill>
              <a:srgbClr val="FFFF00"/>
            </a:solidFill>
            <a:ln w="25400" cap="flat" cmpd="sng" algn="ctr">
              <a:solidFill>
                <a:srgbClr val="4F81BD">
                  <a:shade val="50000"/>
                </a:srgbClr>
              </a:solidFill>
              <a:prstDash val="solid"/>
            </a:ln>
            <a:effectLst/>
          </p:spPr>
          <p:txBody>
            <a:bodyPr rtlCol="0" anchor="ctr"/>
            <a:lstStyle/>
            <a:p>
              <a:pPr algn="ctr"/>
              <a:r>
                <a:rPr lang="zh-CN" altLang="en-US" dirty="0">
                  <a:solidFill>
                    <a:sysClr val="windowText" lastClr="000000"/>
                  </a:solidFill>
                  <a:latin typeface="黑体" panose="02010609060101010101" pitchFamily="49" charset="-122"/>
                  <a:ea typeface="黑体" panose="02010609060101010101" pitchFamily="49" charset="-122"/>
                </a:rPr>
                <a:t>输入</a:t>
              </a:r>
              <a:endParaRPr lang="en-US" altLang="zh-CN" dirty="0">
                <a:solidFill>
                  <a:sysClr val="windowText" lastClr="000000"/>
                </a:solidFill>
                <a:latin typeface="黑体" panose="02010609060101010101" pitchFamily="49" charset="-122"/>
                <a:ea typeface="黑体" panose="02010609060101010101" pitchFamily="49" charset="-122"/>
              </a:endParaRPr>
            </a:p>
            <a:p>
              <a:pPr algn="ctr"/>
              <a:r>
                <a:rPr lang="zh-CN" altLang="en-US" dirty="0">
                  <a:solidFill>
                    <a:sysClr val="windowText" lastClr="000000"/>
                  </a:solidFill>
                  <a:latin typeface="黑体" panose="02010609060101010101" pitchFamily="49" charset="-122"/>
                  <a:ea typeface="黑体" panose="02010609060101010101" pitchFamily="49" charset="-122"/>
                </a:rPr>
                <a:t>数据</a:t>
              </a:r>
            </a:p>
          </p:txBody>
        </p:sp>
        <mc:AlternateContent xmlns:mc="http://schemas.openxmlformats.org/markup-compatibility/2006" xmlns:a14="http://schemas.microsoft.com/office/drawing/2010/main">
          <mc:Choice Requires="a14">
            <p:sp>
              <p:nvSpPr>
                <p:cNvPr id="6" name="圆角矩形 5"/>
                <p:cNvSpPr/>
                <p:nvPr/>
              </p:nvSpPr>
              <p:spPr>
                <a:xfrm>
                  <a:off x="3725" y="4629"/>
                  <a:ext cx="1264" cy="1068"/>
                </a:xfrm>
                <a:prstGeom prst="roundRect">
                  <a:avLst/>
                </a:prstGeom>
                <a:noFill/>
                <a:ln>
                  <a:solidFill>
                    <a:schemeClr val="tx1"/>
                  </a:solidFill>
                </a:ln>
                <a:extLst>
                  <a:ext uri="{909E8E84-426E-40DD-AFC4-6F175D3DCCD1}">
                    <a14:hiddenFill>
                      <a:solidFill>
                        <a:sysClr val="window" lastClr="FFFFFF"/>
                      </a:solidFill>
                    </a14:hiddenFill>
                  </a:ext>
                </a:extLst>
              </p:spPr>
              <p:txBody>
                <a:bodyPr rtlCol="0" anchor="ctr"/>
                <a:lstStyle/>
                <a:p>
                  <a:pPr algn="ctr"/>
                  <a14:m>
                    <m:oMathPara xmlns:m="http://schemas.openxmlformats.org/officeDocument/2006/math">
                      <m:oMathParaPr>
                        <m:jc m:val="centerGroup"/>
                      </m:oMathParaPr>
                      <m:oMath xmlns:m="http://schemas.openxmlformats.org/officeDocument/2006/math">
                        <m:r>
                          <a:rPr lang="en-US" altLang="zh-CN" i="1" smtClean="0">
                            <a:solidFill>
                              <a:sysClr val="windowText" lastClr="000000"/>
                            </a:solidFill>
                            <a:latin typeface="Cambria Math" panose="02040503050406030204"/>
                            <a:ea typeface="Cambria Math" panose="02040503050406030204"/>
                          </a:rPr>
                          <m:t>⋯⋯</m:t>
                        </m:r>
                      </m:oMath>
                    </m:oMathPara>
                  </a14:m>
                  <a:endParaRPr lang="zh-CN" altLang="en-US" dirty="0">
                    <a:solidFill>
                      <a:sysClr val="windowText" lastClr="000000"/>
                    </a:solidFill>
                  </a:endParaRPr>
                </a:p>
              </p:txBody>
            </p:sp>
          </mc:Choice>
          <mc:Fallback xmlns="">
            <p:sp>
              <p:nvSpPr>
                <p:cNvPr id="6" name="圆角矩形 5"/>
                <p:cNvSpPr>
                  <a:spLocks noRot="1" noChangeAspect="1" noMove="1" noResize="1" noEditPoints="1" noAdjustHandles="1" noChangeArrowheads="1" noChangeShapeType="1" noTextEdit="1"/>
                </p:cNvSpPr>
                <p:nvPr/>
              </p:nvSpPr>
              <p:spPr>
                <a:xfrm>
                  <a:off x="3725" y="4629"/>
                  <a:ext cx="1264" cy="1068"/>
                </a:xfrm>
                <a:prstGeom prst="roundRect">
                  <a:avLst/>
                </a:prstGeom>
                <a:blipFill rotWithShape="1">
                  <a:blip r:embed="rId3"/>
                </a:blipFill>
                <a:ln>
                  <a:solidFill>
                    <a:schemeClr val="tx1"/>
                  </a:solidFill>
                </a:ln>
                <a:extLst>
                  <a:ext uri="{909E8E84-426E-40DD-AFC4-6F175D3DCCD1}">
                    <a14:hiddenFill xmlns:a14="http://schemas.microsoft.com/office/drawing/2010/main">
                      <a:solidFill>
                        <a:sysClr val="window" lastClr="FFFFFF"/>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971" y="4873"/>
                  <a:ext cx="1056" cy="58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a:ea typeface="Cambria Math" panose="02040503050406030204"/>
                          </a:rPr>
                          <m:t>⋯⋯</m:t>
                        </m:r>
                      </m:oMath>
                    </m:oMathPara>
                  </a14:m>
                  <a:endParaRPr lang="zh-CN" altLang="en-US" dirty="0">
                    <a:solidFill>
                      <a:sysClr val="windowText" lastClr="000000"/>
                    </a:solidFill>
                    <a:latin typeface="Times New Roman" panose="02020603050405020304" pitchFamily="18" charset="0"/>
                    <a:ea typeface="黑体" panose="02010609060101010101" pitchFamily="49"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4971" y="4873"/>
                  <a:ext cx="1056" cy="582"/>
                </a:xfrm>
                <a:prstGeom prst="rect">
                  <a:avLst/>
                </a:prstGeom>
                <a:blipFill rotWithShape="1">
                  <a:blip r:embed="rId4"/>
                </a:blipFill>
              </p:spPr>
              <p:txBody>
                <a:bodyPr/>
                <a:lstStyle/>
                <a:p>
                  <a:r>
                    <a:rPr lang="zh-CN" altLang="en-US">
                      <a:noFill/>
                    </a:rPr>
                    <a:t> </a:t>
                  </a:r>
                </a:p>
              </p:txBody>
            </p:sp>
          </mc:Fallback>
        </mc:AlternateContent>
        <p:cxnSp>
          <p:nvCxnSpPr>
            <p:cNvPr id="8" name="直接箭头连接符 7"/>
            <p:cNvCxnSpPr/>
            <p:nvPr/>
          </p:nvCxnSpPr>
          <p:spPr>
            <a:xfrm>
              <a:off x="6913" y="4126"/>
              <a:ext cx="1066" cy="465"/>
            </a:xfrm>
            <a:prstGeom prst="straightConnector1">
              <a:avLst/>
            </a:prstGeom>
            <a:noFill/>
            <a:ln w="9525" cap="flat" cmpd="sng" algn="ctr">
              <a:solidFill>
                <a:srgbClr val="4F81BD"/>
              </a:solidFill>
              <a:prstDash val="solid"/>
              <a:tailEnd type="arrow"/>
            </a:ln>
            <a:effectLst/>
          </p:spPr>
        </p:cxnSp>
        <p:sp>
          <p:nvSpPr>
            <p:cNvPr id="2" name="椭圆 1"/>
            <p:cNvSpPr/>
            <p:nvPr/>
          </p:nvSpPr>
          <p:spPr>
            <a:xfrm>
              <a:off x="5985" y="3678"/>
              <a:ext cx="959" cy="669"/>
            </a:xfrm>
            <a:prstGeom prst="ellipse">
              <a:avLst/>
            </a:prstGeom>
            <a:solidFill>
              <a:srgbClr val="FFFF00"/>
            </a:solidFill>
            <a:ln w="25400" cap="flat" cmpd="sng" algn="ctr">
              <a:solidFill>
                <a:srgbClr val="4F81BD"/>
              </a:solidFill>
              <a:prstDash val="solid"/>
            </a:ln>
            <a:effectLst/>
          </p:spPr>
          <p:txBody>
            <a:bodyPr rtlCol="0" anchor="ctr"/>
            <a:lstStyle/>
            <a:p>
              <a:pPr algn="ct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7170" y="3908"/>
                  <a:ext cx="790"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a:cs typeface="Times New Roman" panose="02020603050405020304" pitchFamily="18" charset="0"/>
                              </a:rPr>
                            </m:ctrlPr>
                          </m:sSubPr>
                          <m:e>
                            <m:r>
                              <a:rPr lang="en-US" altLang="zh-CN" b="0" i="1" smtClean="0">
                                <a:latin typeface="Cambria Math" panose="02040503050406030204"/>
                                <a:ea typeface="Cambria Math" panose="02040503050406030204"/>
                                <a:cs typeface="Times New Roman" panose="02020603050405020304" pitchFamily="18" charset="0"/>
                              </a:rPr>
                              <m:t>𝑤</m:t>
                            </m:r>
                          </m:e>
                          <m:sub>
                            <m:r>
                              <a:rPr lang="en-US" altLang="zh-CN" b="0" i="1" smtClean="0">
                                <a:latin typeface="Cambria Math" panose="02040503050406030204"/>
                                <a:ea typeface="Cambria Math" panose="02040503050406030204"/>
                                <a:cs typeface="Times New Roman" panose="02020603050405020304" pitchFamily="18" charset="0"/>
                              </a:rPr>
                              <m:t>1</m:t>
                            </m:r>
                          </m:sub>
                        </m:sSub>
                      </m:oMath>
                    </m:oMathPara>
                  </a14:m>
                  <a:endParaRPr lang="zh-CN" altLang="en-US" dirty="0">
                    <a:solidFill>
                      <a:sysClr val="windowText" lastClr="000000"/>
                    </a:solidFill>
                    <a:latin typeface="Times New Roman" panose="02020603050405020304" pitchFamily="18" charset="0"/>
                    <a:ea typeface="黑体" panose="02010609060101010101" pitchFamily="49"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7170" y="3908"/>
                  <a:ext cx="790" cy="582"/>
                </a:xfrm>
                <a:prstGeom prst="rect">
                  <a:avLst/>
                </a:prstGeom>
                <a:blipFill rotWithShape="1">
                  <a:blip r:embed="rId5"/>
                </a:blipFill>
              </p:spPr>
              <p:txBody>
                <a:bodyPr/>
                <a:lstStyle/>
                <a:p>
                  <a:r>
                    <a:rPr lang="zh-CN" altLang="en-US">
                      <a:noFill/>
                    </a:rPr>
                    <a:t> </a:t>
                  </a:r>
                </a:p>
              </p:txBody>
            </p:sp>
          </mc:Fallback>
        </mc:AlternateContent>
        <p:sp>
          <p:nvSpPr>
            <p:cNvPr id="11" name="椭圆 10"/>
            <p:cNvSpPr/>
            <p:nvPr/>
          </p:nvSpPr>
          <p:spPr>
            <a:xfrm>
              <a:off x="5957" y="4840"/>
              <a:ext cx="959" cy="669"/>
            </a:xfrm>
            <a:prstGeom prst="ellipse">
              <a:avLst/>
            </a:prstGeom>
            <a:solidFill>
              <a:srgbClr val="FFFF00"/>
            </a:solidFill>
            <a:ln w="25400" cap="flat" cmpd="sng" algn="ctr">
              <a:solidFill>
                <a:srgbClr val="4F81BD"/>
              </a:solidFill>
              <a:prstDash val="solid"/>
            </a:ln>
            <a:effectLst/>
          </p:spPr>
          <p:txBody>
            <a:bodyPr rtlCol="0" anchor="ctr"/>
            <a:lstStyle/>
            <a:p>
              <a:pPr algn="ct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椭圆 11"/>
            <p:cNvSpPr/>
            <p:nvPr/>
          </p:nvSpPr>
          <p:spPr>
            <a:xfrm>
              <a:off x="5955" y="5984"/>
              <a:ext cx="959" cy="669"/>
            </a:xfrm>
            <a:prstGeom prst="ellipse">
              <a:avLst/>
            </a:prstGeom>
            <a:solidFill>
              <a:srgbClr val="FFFF00"/>
            </a:solidFill>
            <a:ln w="25400" cap="flat" cmpd="sng" algn="ctr">
              <a:solidFill>
                <a:srgbClr val="4F81BD"/>
              </a:solidFill>
              <a:prstDash val="solid"/>
            </a:ln>
            <a:effectLst/>
          </p:spPr>
          <p:txBody>
            <a:bodyPr rtlCol="0" anchor="ctr"/>
            <a:lstStyle/>
            <a:p>
              <a:pPr algn="ct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3" name="直接箭头连接符 12"/>
            <p:cNvCxnSpPr>
              <a:stCxn id="11" idx="6"/>
            </p:cNvCxnSpPr>
            <p:nvPr/>
          </p:nvCxnSpPr>
          <p:spPr>
            <a:xfrm>
              <a:off x="6916" y="5175"/>
              <a:ext cx="1064" cy="19"/>
            </a:xfrm>
            <a:prstGeom prst="straightConnector1">
              <a:avLst/>
            </a:prstGeom>
            <a:noFill/>
            <a:ln w="9525" cap="flat" cmpd="sng" algn="ctr">
              <a:solidFill>
                <a:srgbClr val="4F81BD"/>
              </a:solidFill>
              <a:prstDash val="solid"/>
              <a:tailEnd type="arrow"/>
            </a:ln>
            <a:effectLst/>
          </p:spPr>
        </p:cxnSp>
        <p:cxnSp>
          <p:nvCxnSpPr>
            <p:cNvPr id="16" name="直接箭头连接符 15"/>
            <p:cNvCxnSpPr>
              <a:stCxn id="12" idx="6"/>
            </p:cNvCxnSpPr>
            <p:nvPr/>
          </p:nvCxnSpPr>
          <p:spPr>
            <a:xfrm flipV="1">
              <a:off x="6914" y="5792"/>
              <a:ext cx="1264" cy="527"/>
            </a:xfrm>
            <a:prstGeom prst="straightConnector1">
              <a:avLst/>
            </a:prstGeom>
            <a:noFill/>
            <a:ln w="9525" cap="flat" cmpd="sng" algn="ctr">
              <a:solidFill>
                <a:srgbClr val="4F81BD"/>
              </a:solidFill>
              <a:prstDash val="solid"/>
              <a:tailEnd type="arrow"/>
            </a:ln>
            <a:effectLst/>
          </p:spPr>
        </p:cxnSp>
        <mc:AlternateContent xmlns:mc="http://schemas.openxmlformats.org/markup-compatibility/2006" xmlns:a14="http://schemas.microsoft.com/office/drawing/2010/main">
          <mc:Choice Requires="a14">
            <p:sp>
              <p:nvSpPr>
                <p:cNvPr id="17" name="矩形 16"/>
                <p:cNvSpPr/>
                <p:nvPr/>
              </p:nvSpPr>
              <p:spPr>
                <a:xfrm>
                  <a:off x="7127" y="4689"/>
                  <a:ext cx="799"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a:cs typeface="Times New Roman" panose="02020603050405020304" pitchFamily="18" charset="0"/>
                              </a:rPr>
                            </m:ctrlPr>
                          </m:sSubPr>
                          <m:e>
                            <m:r>
                              <a:rPr lang="en-US" altLang="zh-CN" b="0" i="1" smtClean="0">
                                <a:latin typeface="Cambria Math" panose="02040503050406030204"/>
                                <a:ea typeface="Cambria Math" panose="02040503050406030204"/>
                                <a:cs typeface="Times New Roman" panose="02020603050405020304" pitchFamily="18" charset="0"/>
                              </a:rPr>
                              <m:t>𝑤</m:t>
                            </m:r>
                          </m:e>
                          <m:sub>
                            <m:r>
                              <a:rPr lang="en-US" altLang="zh-CN" b="0" i="1" smtClean="0">
                                <a:latin typeface="Cambria Math" panose="02040503050406030204"/>
                                <a:ea typeface="Cambria Math" panose="02040503050406030204"/>
                                <a:cs typeface="Times New Roman" panose="02020603050405020304" pitchFamily="18" charset="0"/>
                              </a:rPr>
                              <m:t>2</m:t>
                            </m:r>
                          </m:sub>
                        </m:sSub>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7127" y="4689"/>
                  <a:ext cx="799" cy="582"/>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7181" y="5515"/>
                  <a:ext cx="799"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a:cs typeface="Times New Roman" panose="02020603050405020304" pitchFamily="18" charset="0"/>
                              </a:rPr>
                            </m:ctrlPr>
                          </m:sSubPr>
                          <m:e>
                            <m:r>
                              <a:rPr lang="en-US" altLang="zh-CN" b="0" i="1" smtClean="0">
                                <a:latin typeface="Cambria Math" panose="02040503050406030204"/>
                                <a:ea typeface="Cambria Math" panose="02040503050406030204"/>
                                <a:cs typeface="Times New Roman" panose="02020603050405020304" pitchFamily="18" charset="0"/>
                              </a:rPr>
                              <m:t>𝑤</m:t>
                            </m:r>
                          </m:e>
                          <m:sub>
                            <m:r>
                              <a:rPr lang="en-US" altLang="zh-CN" b="0" i="1" smtClean="0">
                                <a:latin typeface="Cambria Math" panose="02040503050406030204"/>
                                <a:ea typeface="Cambria Math" panose="02040503050406030204"/>
                                <a:cs typeface="Times New Roman" panose="02020603050405020304" pitchFamily="18" charset="0"/>
                              </a:rPr>
                              <m:t>3</m:t>
                            </m:r>
                          </m:sub>
                        </m:sSub>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7181" y="5515"/>
                  <a:ext cx="799" cy="582"/>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5897" y="3123"/>
                  <a:ext cx="1077"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a:cs typeface="Times New Roman" panose="02020603050405020304" pitchFamily="18" charset="0"/>
                              </a:rPr>
                            </m:ctrlPr>
                          </m:sSubPr>
                          <m:e>
                            <m:r>
                              <a:rPr lang="en-US" altLang="zh-CN" i="1">
                                <a:latin typeface="Cambria Math" panose="02040503050406030204"/>
                                <a:ea typeface="Cambria Math" panose="02040503050406030204"/>
                                <a:cs typeface="Times New Roman" panose="02020603050405020304" pitchFamily="18" charset="0"/>
                              </a:rPr>
                              <m:t>𝑜𝑢𝑡</m:t>
                            </m:r>
                          </m:e>
                          <m:sub>
                            <m:r>
                              <a:rPr lang="en-US" altLang="zh-CN" b="0" i="1" smtClean="0">
                                <a:latin typeface="Cambria Math" panose="02040503050406030204"/>
                                <a:ea typeface="Cambria Math" panose="02040503050406030204"/>
                                <a:cs typeface="Times New Roman" panose="02020603050405020304" pitchFamily="18" charset="0"/>
                              </a:rPr>
                              <m:t>1</m:t>
                            </m:r>
                          </m:sub>
                        </m:sSub>
                      </m:oMath>
                    </m:oMathPara>
                  </a14:m>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5897" y="3123"/>
                  <a:ext cx="1077" cy="582"/>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897" y="4410"/>
                  <a:ext cx="1086"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a:cs typeface="Times New Roman" panose="02020603050405020304" pitchFamily="18" charset="0"/>
                              </a:rPr>
                            </m:ctrlPr>
                          </m:sSubPr>
                          <m:e>
                            <m:r>
                              <a:rPr lang="en-US" altLang="zh-CN" i="1">
                                <a:latin typeface="Cambria Math" panose="02040503050406030204"/>
                                <a:ea typeface="Cambria Math" panose="02040503050406030204"/>
                                <a:cs typeface="Times New Roman" panose="02020603050405020304" pitchFamily="18" charset="0"/>
                              </a:rPr>
                              <m:t>𝑜𝑢𝑡</m:t>
                            </m:r>
                          </m:e>
                          <m:sub>
                            <m:r>
                              <a:rPr lang="en-US" altLang="zh-CN" b="0" i="1" smtClean="0">
                                <a:latin typeface="Cambria Math" panose="02040503050406030204"/>
                                <a:ea typeface="Cambria Math" panose="02040503050406030204"/>
                                <a:cs typeface="Times New Roman" panose="02020603050405020304" pitchFamily="18" charset="0"/>
                              </a:rPr>
                              <m:t>2</m:t>
                            </m:r>
                          </m:sub>
                        </m:sSub>
                      </m:oMath>
                    </m:oMathPara>
                  </a14:m>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5897" y="4410"/>
                  <a:ext cx="1086" cy="582"/>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5823" y="5498"/>
                  <a:ext cx="1086"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a:cs typeface="Times New Roman" panose="02020603050405020304" pitchFamily="18" charset="0"/>
                              </a:rPr>
                            </m:ctrlPr>
                          </m:sSubPr>
                          <m:e>
                            <m:r>
                              <a:rPr lang="en-US" altLang="zh-CN" i="1">
                                <a:latin typeface="Cambria Math" panose="02040503050406030204"/>
                                <a:ea typeface="Cambria Math" panose="02040503050406030204"/>
                                <a:cs typeface="Times New Roman" panose="02020603050405020304" pitchFamily="18" charset="0"/>
                              </a:rPr>
                              <m:t>𝑜𝑢𝑡</m:t>
                            </m:r>
                          </m:e>
                          <m:sub>
                            <m:r>
                              <a:rPr lang="en-US" altLang="zh-CN" b="0" i="1" smtClean="0">
                                <a:latin typeface="Cambria Math" panose="02040503050406030204"/>
                                <a:ea typeface="Cambria Math" panose="02040503050406030204"/>
                                <a:cs typeface="Times New Roman" panose="02020603050405020304" pitchFamily="18" charset="0"/>
                              </a:rPr>
                              <m:t>3</m:t>
                            </m:r>
                          </m:sub>
                        </m:sSub>
                      </m:oMath>
                    </m:oMathPara>
                  </a14:m>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5823" y="5498"/>
                  <a:ext cx="1086" cy="582"/>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8289" y="4565"/>
                  <a:ext cx="2561" cy="773"/>
                </a:xfrm>
                <a:prstGeom prst="rect">
                  <a:avLst/>
                </a:prstGeom>
                <a:solidFill>
                  <a:srgbClr val="FFC000"/>
                </a:solidFill>
              </p:spPr>
              <p:txBody>
                <a:bodyPr wrap="none">
                  <a:spAutoFit/>
                </a:bodyPr>
                <a:lstStyle/>
                <a:p>
                  <a:pPr algn="ctr"/>
                  <a14:m>
                    <m:oMathPara xmlns:m="http://schemas.openxmlformats.org/officeDocument/2006/math">
                      <m:oMathParaPr>
                        <m:jc m:val="centerGroup"/>
                      </m:oMathParaPr>
                      <m:oMath xmlns:m="http://schemas.openxmlformats.org/officeDocument/2006/math">
                        <m:r>
                          <a:rPr lang="zh-CN" altLang="en-US" sz="1400" i="1" smtClean="0">
                            <a:latin typeface="Cambria Math" panose="02040503050406030204"/>
                            <a:ea typeface="Cambria Math" panose="02040503050406030204"/>
                            <a:cs typeface="Times New Roman" panose="02020603050405020304" pitchFamily="18" charset="0"/>
                          </a:rPr>
                          <m:t>𝒳</m:t>
                        </m:r>
                        <m:r>
                          <a:rPr lang="en-US" altLang="zh-CN" sz="1400" b="0" i="1" smtClean="0">
                            <a:latin typeface="Cambria Math" panose="02040503050406030204"/>
                            <a:ea typeface="Cambria Math" panose="02040503050406030204"/>
                            <a:cs typeface="Times New Roman" panose="02020603050405020304" pitchFamily="18" charset="0"/>
                          </a:rPr>
                          <m:t>=</m:t>
                        </m:r>
                        <m:nary>
                          <m:naryPr>
                            <m:chr m:val="∑"/>
                            <m:limLoc m:val="subSup"/>
                            <m:supHide m:val="on"/>
                            <m:ctrlPr>
                              <a:rPr lang="en-US" altLang="zh-CN" sz="1400" i="1" smtClean="0">
                                <a:latin typeface="Cambria Math" panose="02040503050406030204" pitchFamily="18" charset="0"/>
                                <a:ea typeface="Cambria Math" panose="02040503050406030204"/>
                                <a:cs typeface="Times New Roman" panose="02020603050405020304" pitchFamily="18" charset="0"/>
                              </a:rPr>
                            </m:ctrlPr>
                          </m:naryPr>
                          <m:sub>
                            <m:r>
                              <m:rPr>
                                <m:brk m:alnAt="9"/>
                              </m:rPr>
                              <a:rPr lang="en-US" altLang="zh-CN" sz="1400" i="1">
                                <a:latin typeface="Cambria Math" panose="02040503050406030204"/>
                                <a:ea typeface="Cambria Math" panose="02040503050406030204"/>
                                <a:cs typeface="Times New Roman" panose="02020603050405020304" pitchFamily="18" charset="0"/>
                              </a:rPr>
                              <m:t>𝑖</m:t>
                            </m:r>
                          </m:sub>
                          <m:sup/>
                          <m:e>
                            <m:sSub>
                              <m:sSubPr>
                                <m:ctrlPr>
                                  <a:rPr lang="en-US" altLang="zh-CN" sz="1400" i="1" smtClean="0">
                                    <a:latin typeface="Cambria Math" panose="02040503050406030204" pitchFamily="18" charset="0"/>
                                    <a:ea typeface="Cambria Math" panose="02040503050406030204"/>
                                    <a:cs typeface="Times New Roman" panose="02020603050405020304" pitchFamily="18" charset="0"/>
                                  </a:rPr>
                                </m:ctrlPr>
                              </m:sSubPr>
                              <m:e>
                                <m:r>
                                  <a:rPr lang="en-US" altLang="zh-CN" sz="1400" b="0" i="1" smtClean="0">
                                    <a:latin typeface="Cambria Math" panose="02040503050406030204"/>
                                    <a:ea typeface="Cambria Math" panose="02040503050406030204"/>
                                    <a:cs typeface="Times New Roman" panose="02020603050405020304" pitchFamily="18" charset="0"/>
                                  </a:rPr>
                                  <m:t>𝑤</m:t>
                                </m:r>
                              </m:e>
                              <m:sub>
                                <m:r>
                                  <a:rPr lang="en-US" altLang="zh-CN" sz="1400" b="0" i="1" smtClean="0">
                                    <a:latin typeface="Cambria Math" panose="02040503050406030204"/>
                                    <a:ea typeface="Cambria Math" panose="02040503050406030204"/>
                                    <a:cs typeface="Times New Roman" panose="02020603050405020304" pitchFamily="18" charset="0"/>
                                  </a:rPr>
                                  <m:t>𝑖</m:t>
                                </m:r>
                              </m:sub>
                            </m:sSub>
                            <m:r>
                              <a:rPr lang="en-US" altLang="zh-CN" sz="1400" i="1" smtClean="0">
                                <a:latin typeface="Cambria Math" panose="02040503050406030204"/>
                                <a:ea typeface="Cambria Math" panose="02040503050406030204"/>
                                <a:cs typeface="Times New Roman" panose="02020603050405020304" pitchFamily="18" charset="0"/>
                              </a:rPr>
                              <m:t>×</m:t>
                            </m:r>
                            <m:sSub>
                              <m:sSubPr>
                                <m:ctrlPr>
                                  <a:rPr lang="en-US" altLang="zh-CN" sz="1400" i="1">
                                    <a:latin typeface="Cambria Math" panose="02040503050406030204" pitchFamily="18" charset="0"/>
                                    <a:ea typeface="Cambria Math" panose="02040503050406030204"/>
                                    <a:cs typeface="Times New Roman" panose="02020603050405020304" pitchFamily="18" charset="0"/>
                                  </a:rPr>
                                </m:ctrlPr>
                              </m:sSubPr>
                              <m:e>
                                <m:r>
                                  <a:rPr lang="en-US" altLang="zh-CN" sz="1400" i="1">
                                    <a:latin typeface="Cambria Math" panose="02040503050406030204"/>
                                    <a:ea typeface="Cambria Math" panose="02040503050406030204"/>
                                    <a:cs typeface="Times New Roman" panose="02020603050405020304" pitchFamily="18" charset="0"/>
                                  </a:rPr>
                                  <m:t>𝑜𝑢𝑡</m:t>
                                </m:r>
                              </m:e>
                              <m:sub>
                                <m:r>
                                  <a:rPr lang="en-US" altLang="zh-CN" sz="1400" i="1">
                                    <a:latin typeface="Cambria Math" panose="02040503050406030204"/>
                                    <a:ea typeface="Cambria Math" panose="02040503050406030204"/>
                                    <a:cs typeface="Times New Roman" panose="02020603050405020304" pitchFamily="18" charset="0"/>
                                  </a:rPr>
                                  <m:t>𝑖</m:t>
                                </m:r>
                              </m:sub>
                            </m:sSub>
                          </m:e>
                        </m:nary>
                      </m:oMath>
                    </m:oMathPara>
                  </a14:m>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4" name="矩形 23"/>
                <p:cNvSpPr>
                  <a:spLocks noRot="1" noChangeAspect="1" noMove="1" noResize="1" noEditPoints="1" noAdjustHandles="1" noChangeArrowheads="1" noChangeShapeType="1" noTextEdit="1"/>
                </p:cNvSpPr>
                <p:nvPr/>
              </p:nvSpPr>
              <p:spPr>
                <a:xfrm>
                  <a:off x="8289" y="4565"/>
                  <a:ext cx="2561" cy="773"/>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11260" y="4550"/>
                  <a:ext cx="2321" cy="880"/>
                </a:xfrm>
                <a:prstGeom prst="rect">
                  <a:avLst/>
                </a:prstGeom>
                <a:solidFill>
                  <a:srgbClr val="FFC000"/>
                </a:solidFill>
              </p:spPr>
              <p:txBody>
                <a:bodyPr wrap="square">
                  <a:spAutoFit/>
                </a:bodyPr>
                <a:lstStyle/>
                <a:p>
                  <a:pPr algn="ct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a:ea typeface="黑体" panose="02010609060101010101" pitchFamily="49" charset="-122"/>
                            <a:cs typeface="Times New Roman" panose="02020603050405020304" pitchFamily="18" charset="0"/>
                          </a:rPr>
                          <m:t>𝒪</m:t>
                        </m:r>
                        <m:r>
                          <a:rPr lang="en-US" altLang="zh-CN" sz="1600" b="0" i="1" smtClean="0">
                            <a:latin typeface="Cambria Math" panose="02040503050406030204"/>
                            <a:ea typeface="黑体" panose="02010609060101010101" pitchFamily="49" charset="-122"/>
                            <a:cs typeface="Times New Roman" panose="02020603050405020304" pitchFamily="18" charset="0"/>
                          </a:rPr>
                          <m:t>=</m:t>
                        </m:r>
                        <m:f>
                          <m:fPr>
                            <m:ctrlPr>
                              <a:rPr lang="en-US" altLang="zh-CN" sz="1600"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0" i="1" smtClean="0">
                                <a:latin typeface="Cambria Math" panose="02040503050406030204"/>
                                <a:ea typeface="黑体" panose="02010609060101010101" pitchFamily="49" charset="-122"/>
                                <a:cs typeface="Times New Roman" panose="02020603050405020304" pitchFamily="18" charset="0"/>
                              </a:rPr>
                              <m:t>1</m:t>
                            </m:r>
                          </m:num>
                          <m:den>
                            <m:r>
                              <a:rPr lang="en-US" altLang="zh-CN" sz="1600" b="0" i="1" smtClean="0">
                                <a:latin typeface="Cambria Math" panose="02040503050406030204"/>
                                <a:ea typeface="黑体" panose="02010609060101010101" pitchFamily="49" charset="-122"/>
                                <a:cs typeface="Times New Roman" panose="02020603050405020304" pitchFamily="18" charset="0"/>
                              </a:rPr>
                              <m:t>1+</m:t>
                            </m:r>
                            <m:sSup>
                              <m:sSupPr>
                                <m:ctrlPr>
                                  <a:rPr lang="en-US" altLang="zh-CN" sz="1600" b="0" i="1" smtClean="0">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600" b="0" i="1" smtClean="0">
                                    <a:latin typeface="Cambria Math" panose="02040503050406030204"/>
                                    <a:ea typeface="黑体" panose="02010609060101010101" pitchFamily="49" charset="-122"/>
                                    <a:cs typeface="Times New Roman" panose="02020603050405020304" pitchFamily="18" charset="0"/>
                                  </a:rPr>
                                  <m:t>𝑒</m:t>
                                </m:r>
                              </m:e>
                              <m:sup>
                                <m:r>
                                  <a:rPr lang="en-US" altLang="zh-CN" sz="1600" b="0" i="1" smtClean="0">
                                    <a:latin typeface="Cambria Math" panose="02040503050406030204"/>
                                    <a:ea typeface="黑体" panose="02010609060101010101" pitchFamily="49" charset="-122"/>
                                    <a:cs typeface="Times New Roman" panose="02020603050405020304" pitchFamily="18" charset="0"/>
                                  </a:rPr>
                                  <m:t>−</m:t>
                                </m:r>
                                <m:r>
                                  <a:rPr lang="zh-CN" altLang="en-US" sz="1600" i="1">
                                    <a:latin typeface="Cambria Math" panose="02040503050406030204"/>
                                    <a:ea typeface="Cambria Math" panose="02040503050406030204"/>
                                    <a:cs typeface="Times New Roman" panose="02020603050405020304" pitchFamily="18" charset="0"/>
                                  </a:rPr>
                                  <m:t>𝒳</m:t>
                                </m:r>
                              </m:sup>
                            </m:sSup>
                          </m:den>
                        </m:f>
                      </m:oMath>
                    </m:oMathPara>
                  </a14:m>
                  <a:endParaRPr lang="zh-CN" altLang="en-US" sz="1600" dirty="0">
                    <a:solidFill>
                      <a:sysClr val="window" lastClr="FFFFFF"/>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7" name="矩形 26"/>
                <p:cNvSpPr>
                  <a:spLocks noRot="1" noChangeAspect="1" noMove="1" noResize="1" noEditPoints="1" noAdjustHandles="1" noChangeArrowheads="1" noChangeShapeType="1" noTextEdit="1"/>
                </p:cNvSpPr>
                <p:nvPr/>
              </p:nvSpPr>
              <p:spPr>
                <a:xfrm>
                  <a:off x="11260" y="4550"/>
                  <a:ext cx="2321" cy="880"/>
                </a:xfrm>
                <a:prstGeom prst="rect">
                  <a:avLst/>
                </a:prstGeom>
                <a:blipFill rotWithShape="1">
                  <a:blip r:embed="rId12"/>
                </a:blipFill>
              </p:spPr>
              <p:txBody>
                <a:bodyPr/>
                <a:lstStyle/>
                <a:p>
                  <a:r>
                    <a:rPr lang="zh-CN" altLang="en-US">
                      <a:noFill/>
                    </a:rPr>
                    <a:t> </a:t>
                  </a:r>
                </a:p>
              </p:txBody>
            </p:sp>
          </mc:Fallback>
        </mc:AlternateContent>
        <p:sp>
          <p:nvSpPr>
            <p:cNvPr id="29" name="椭圆 28"/>
            <p:cNvSpPr/>
            <p:nvPr/>
          </p:nvSpPr>
          <p:spPr>
            <a:xfrm>
              <a:off x="7980" y="3678"/>
              <a:ext cx="6028" cy="2806"/>
            </a:xfrm>
            <a:prstGeom prst="ellipse">
              <a:avLst/>
            </a:prstGeom>
            <a:noFill/>
            <a:ln w="25400" cap="flat" cmpd="sng" algn="ctr">
              <a:solidFill>
                <a:srgbClr val="4F81BD">
                  <a:shade val="50000"/>
                </a:srgbClr>
              </a:solidFill>
              <a:prstDash val="solid"/>
            </a:ln>
            <a:effectLst/>
          </p:spPr>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1" name="矩形 30"/>
                <p:cNvSpPr/>
                <p:nvPr/>
              </p:nvSpPr>
              <p:spPr>
                <a:xfrm>
                  <a:off x="10528" y="6364"/>
                  <a:ext cx="931"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ea typeface="Cambria Math" panose="02040503050406030204"/>
                            <a:cs typeface="Times New Roman" panose="02020603050405020304" pitchFamily="18" charset="0"/>
                          </a:rPr>
                          <m:t>𝑜𝑢𝑡</m:t>
                        </m:r>
                      </m:oMath>
                    </m:oMathPara>
                  </a14:m>
                  <a:endParaRPr lang="en-US" altLang="zh-CN" b="0" dirty="0">
                    <a:solidFill>
                      <a:sysClr val="window" lastClr="FFFFFF"/>
                    </a:solidFill>
                    <a:latin typeface="Times New Roman" panose="02020603050405020304" pitchFamily="18" charset="0"/>
                    <a:ea typeface="Cambria Math" panose="02040503050406030204"/>
                    <a:cs typeface="Times New Roman" panose="02020603050405020304" pitchFamily="18" charset="0"/>
                  </a:endParaRPr>
                </a:p>
              </p:txBody>
            </p:sp>
          </mc:Choice>
          <mc:Fallback xmlns="">
            <p:sp>
              <p:nvSpPr>
                <p:cNvPr id="31" name="矩形 30"/>
                <p:cNvSpPr>
                  <a:spLocks noRot="1" noChangeAspect="1" noMove="1" noResize="1" noEditPoints="1" noAdjustHandles="1" noChangeArrowheads="1" noChangeShapeType="1" noTextEdit="1"/>
                </p:cNvSpPr>
                <p:nvPr/>
              </p:nvSpPr>
              <p:spPr>
                <a:xfrm>
                  <a:off x="10528" y="6364"/>
                  <a:ext cx="931" cy="582"/>
                </a:xfrm>
                <a:prstGeom prst="rect">
                  <a:avLst/>
                </a:prstGeom>
                <a:blipFill rotWithShape="1">
                  <a:blip r:embed="rId13"/>
                </a:blipFill>
              </p:spPr>
              <p:txBody>
                <a:bodyPr/>
                <a:lstStyle/>
                <a:p>
                  <a:r>
                    <a:rPr lang="zh-CN" altLang="en-US">
                      <a:noFill/>
                    </a:rPr>
                    <a:t> </a:t>
                  </a:r>
                </a:p>
              </p:txBody>
            </p:sp>
          </mc:Fallback>
        </mc:AlternateContent>
        <p:sp>
          <p:nvSpPr>
            <p:cNvPr id="33" name="右箭头 32"/>
            <p:cNvSpPr/>
            <p:nvPr/>
          </p:nvSpPr>
          <p:spPr>
            <a:xfrm>
              <a:off x="10842" y="4803"/>
              <a:ext cx="379" cy="184"/>
            </a:xfrm>
            <a:prstGeom prst="rightArrow">
              <a:avLst/>
            </a:prstGeom>
            <a:noFill/>
            <a:ln w="25400" cap="flat" cmpd="sng" algn="ctr">
              <a:solidFill>
                <a:srgbClr val="4F81BD">
                  <a:shade val="50000"/>
                </a:srgbClr>
              </a:solidFill>
              <a:prstDash val="solid"/>
            </a:ln>
            <a:effectLst/>
          </p:spPr>
          <p:txBody>
            <a:bodyPr rtlCol="0" anchor="ctr"/>
            <a:lstStyle/>
            <a:p>
              <a:pPr algn="ctr"/>
              <a:endParaRPr lang="zh-CN" altLang="en-US"/>
            </a:p>
          </p:txBody>
        </p:sp>
        <p:sp>
          <p:nvSpPr>
            <p:cNvPr id="35" name="右箭头 34"/>
            <p:cNvSpPr/>
            <p:nvPr/>
          </p:nvSpPr>
          <p:spPr>
            <a:xfrm>
              <a:off x="3264" y="5071"/>
              <a:ext cx="379" cy="184"/>
            </a:xfrm>
            <a:prstGeom prst="rightArrow">
              <a:avLst/>
            </a:prstGeom>
            <a:noFill/>
            <a:ln w="25400" cap="flat" cmpd="sng" algn="ctr">
              <a:solidFill>
                <a:srgbClr val="4F81BD">
                  <a:shade val="50000"/>
                </a:srgbClr>
              </a:solidFill>
              <a:prstDash val="solid"/>
            </a:ln>
            <a:effectLst/>
          </p:spPr>
          <p:txBody>
            <a:bodyPr rtlCol="0" anchor="ctr"/>
            <a:lstStyle/>
            <a:p>
              <a:pPr algn="ctr"/>
              <a:endParaRPr lang="zh-CN" altLang="en-US"/>
            </a:p>
          </p:txBody>
        </p:sp>
        <p:sp>
          <p:nvSpPr>
            <p:cNvPr id="37" name="右箭头 36"/>
            <p:cNvSpPr/>
            <p:nvPr/>
          </p:nvSpPr>
          <p:spPr>
            <a:xfrm>
              <a:off x="14008" y="4845"/>
              <a:ext cx="567" cy="349"/>
            </a:xfrm>
            <a:prstGeom prst="rightArrow">
              <a:avLst/>
            </a:prstGeom>
            <a:noFill/>
            <a:ln w="25400" cap="flat" cmpd="sng" algn="ctr">
              <a:solidFill>
                <a:srgbClr val="4F81BD">
                  <a:shade val="50000"/>
                </a:srgbClr>
              </a:solidFill>
              <a:prstDash val="solid"/>
            </a:ln>
            <a:effectLst/>
          </p:spPr>
          <p:txBody>
            <a:bodyPr rtlCol="0" anchor="ctr"/>
            <a:lstStyle/>
            <a:p>
              <a:pPr algn="ctr"/>
              <a:endParaRPr lang="zh-CN" altLang="en-US"/>
            </a:p>
          </p:txBody>
        </p:sp>
        <p:sp>
          <p:nvSpPr>
            <p:cNvPr id="40" name="右箭头 39"/>
            <p:cNvSpPr/>
            <p:nvPr/>
          </p:nvSpPr>
          <p:spPr>
            <a:xfrm rot="10800000">
              <a:off x="13966" y="5657"/>
              <a:ext cx="661" cy="214"/>
            </a:xfrm>
            <a:prstGeom prst="rightArrow">
              <a:avLst/>
            </a:prstGeom>
            <a:noFill/>
            <a:ln w="25400" cap="flat" cmpd="sng" algn="ctr">
              <a:solidFill>
                <a:srgbClr val="4F81BD">
                  <a:shade val="50000"/>
                </a:srgbClr>
              </a:solidFill>
              <a:prstDash val="sysDash"/>
            </a:ln>
            <a:effectLst/>
          </p:spPr>
          <p:txBody>
            <a:bodyPr rtlCol="0" anchor="ctr"/>
            <a:lstStyle/>
            <a:p>
              <a:pPr algn="ctr"/>
              <a:endParaRPr lang="zh-CN" altLang="en-US"/>
            </a:p>
          </p:txBody>
        </p:sp>
        <p:sp>
          <p:nvSpPr>
            <p:cNvPr id="42" name="矩形 41"/>
            <p:cNvSpPr/>
            <p:nvPr/>
          </p:nvSpPr>
          <p:spPr>
            <a:xfrm>
              <a:off x="14577" y="4747"/>
              <a:ext cx="1644" cy="58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predicted</a:t>
              </a:r>
              <a:endParaRPr lang="zh-CN" altLang="en-US" dirty="0">
                <a:latin typeface="Times New Roman" panose="02020603050405020304" pitchFamily="18" charset="0"/>
                <a:cs typeface="Times New Roman" panose="02020603050405020304" pitchFamily="18" charset="0"/>
              </a:endParaRPr>
            </a:p>
          </p:txBody>
        </p:sp>
        <p:sp>
          <p:nvSpPr>
            <p:cNvPr id="45" name="矩形 44"/>
            <p:cNvSpPr/>
            <p:nvPr/>
          </p:nvSpPr>
          <p:spPr>
            <a:xfrm>
              <a:off x="11479" y="5377"/>
              <a:ext cx="1652" cy="824"/>
            </a:xfrm>
            <a:prstGeom prst="rect">
              <a:avLst/>
            </a:prstGeom>
          </p:spPr>
          <p:txBody>
            <a:bodyPr wrap="square">
              <a:spAutoFit/>
            </a:bodyPr>
            <a:lstStyle/>
            <a:p>
              <a:pPr algn="ct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Sigmoid</a:t>
              </a:r>
            </a:p>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激活函数</a:t>
              </a:r>
            </a:p>
          </p:txBody>
        </p:sp>
        <mc:AlternateContent xmlns:mc="http://schemas.openxmlformats.org/markup-compatibility/2006" xmlns:a14="http://schemas.microsoft.com/office/drawing/2010/main">
          <mc:Choice Requires="a14">
            <p:sp>
              <p:nvSpPr>
                <p:cNvPr id="48" name="矩形 47"/>
                <p:cNvSpPr/>
                <p:nvPr/>
              </p:nvSpPr>
              <p:spPr>
                <a:xfrm>
                  <a:off x="14610" y="5504"/>
                  <a:ext cx="1028"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ea typeface="黑体" panose="02010609060101010101" pitchFamily="49" charset="-122"/>
                            <a:cs typeface="Times New Roman" panose="02020603050405020304" pitchFamily="18" charset="0"/>
                          </a:rPr>
                          <m:t>𝑙𝑜𝑠𝑠</m:t>
                        </m:r>
                      </m:oMath>
                    </m:oMathPara>
                  </a14:m>
                  <a:endParaRPr lang="zh-CN" altLang="en-US" dirty="0"/>
                </a:p>
              </p:txBody>
            </p:sp>
          </mc:Choice>
          <mc:Fallback xmlns="">
            <p:sp>
              <p:nvSpPr>
                <p:cNvPr id="48" name="矩形 47"/>
                <p:cNvSpPr>
                  <a:spLocks noRot="1" noChangeAspect="1" noMove="1" noResize="1" noEditPoints="1" noAdjustHandles="1" noChangeArrowheads="1" noChangeShapeType="1" noTextEdit="1"/>
                </p:cNvSpPr>
                <p:nvPr/>
              </p:nvSpPr>
              <p:spPr>
                <a:xfrm>
                  <a:off x="14610" y="5504"/>
                  <a:ext cx="1028" cy="582"/>
                </a:xfrm>
                <a:prstGeom prst="rect">
                  <a:avLst/>
                </a:prstGeom>
                <a:blipFill rotWithShape="1">
                  <a:blip r:embed="rId14"/>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9586" y="7085"/>
                  <a:ext cx="5303" cy="5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a:ea typeface="黑体" panose="02010609060101010101" pitchFamily="49" charset="-122"/>
                            <a:cs typeface="Times New Roman" panose="02020603050405020304" pitchFamily="18" charset="0"/>
                          </a:rPr>
                          <m:t>𝑙𝑜𝑠𝑠</m:t>
                        </m:r>
                        <m:r>
                          <a:rPr lang="en-US" altLang="zh-CN" sz="1600" b="0" i="1" smtClean="0">
                            <a:latin typeface="Cambria Math" panose="02040503050406030204"/>
                            <a:ea typeface="黑体" panose="02010609060101010101" pitchFamily="49" charset="-122"/>
                            <a:cs typeface="Times New Roman" panose="02020603050405020304" pitchFamily="18" charset="0"/>
                          </a:rPr>
                          <m:t>=</m:t>
                        </m:r>
                        <m:r>
                          <a:rPr lang="en-US" altLang="zh-CN" sz="1600" b="0" i="1" smtClean="0">
                            <a:latin typeface="Cambria Math" panose="02040503050406030204"/>
                            <a:ea typeface="Cambria Math" panose="02040503050406030204"/>
                            <a:cs typeface="Times New Roman" panose="02020603050405020304" pitchFamily="18" charset="0"/>
                          </a:rPr>
                          <m:t>ℒ</m:t>
                        </m:r>
                        <m:r>
                          <a:rPr lang="zh-CN" altLang="en-US" sz="1600" i="1" smtClean="0">
                            <a:latin typeface="Cambria Math" panose="02040503050406030204"/>
                            <a:ea typeface="黑体" panose="02010609060101010101" pitchFamily="49" charset="-122"/>
                            <a:cs typeface="Times New Roman" panose="02020603050405020304" pitchFamily="18" charset="0"/>
                          </a:rPr>
                          <m:t> </m:t>
                        </m:r>
                        <m:r>
                          <a:rPr lang="en-US" altLang="zh-CN" sz="1600" b="0" i="1" smtClean="0">
                            <a:latin typeface="Cambria Math" panose="02040503050406030204"/>
                            <a:ea typeface="黑体" panose="02010609060101010101" pitchFamily="49" charset="-122"/>
                            <a:cs typeface="Times New Roman" panose="02020603050405020304" pitchFamily="18" charset="0"/>
                          </a:rPr>
                          <m:t>(</m:t>
                        </m:r>
                        <m:r>
                          <a:rPr lang="en-US" altLang="zh-CN" sz="1600" b="0" i="1" smtClean="0">
                            <a:latin typeface="Cambria Math" panose="02040503050406030204"/>
                            <a:ea typeface="黑体" panose="02010609060101010101" pitchFamily="49" charset="-122"/>
                            <a:cs typeface="Times New Roman" panose="02020603050405020304" pitchFamily="18" charset="0"/>
                          </a:rPr>
                          <m:t>𝑝𝑟𝑒𝑑𝑖𝑐𝑡𝑒𝑑</m:t>
                        </m:r>
                        <m:r>
                          <a:rPr lang="en-US" altLang="zh-CN" sz="1600" b="0" i="1" smtClean="0">
                            <a:latin typeface="Cambria Math" panose="02040503050406030204"/>
                            <a:ea typeface="黑体" panose="02010609060101010101" pitchFamily="49" charset="-122"/>
                            <a:cs typeface="Times New Roman" panose="02020603050405020304" pitchFamily="18" charset="0"/>
                          </a:rPr>
                          <m:t>,</m:t>
                        </m:r>
                        <m:r>
                          <a:rPr lang="en-US" altLang="zh-CN" sz="1600" b="0" i="1" smtClean="0">
                            <a:latin typeface="Cambria Math" panose="02040503050406030204"/>
                            <a:ea typeface="黑体" panose="02010609060101010101" pitchFamily="49" charset="-122"/>
                            <a:cs typeface="Times New Roman" panose="02020603050405020304" pitchFamily="18" charset="0"/>
                          </a:rPr>
                          <m:t>𝑔𝑟𝑜𝑢𝑛𝑑𝑡𝑟𝑢𝑡h</m:t>
                        </m:r>
                        <m:r>
                          <a:rPr lang="en-US" altLang="zh-CN" sz="1600" b="0" i="1" smtClean="0">
                            <a:latin typeface="Cambria Math" panose="02040503050406030204"/>
                            <a:ea typeface="黑体" panose="02010609060101010101" pitchFamily="49" charset="-122"/>
                            <a:cs typeface="Times New Roman" panose="02020603050405020304" pitchFamily="18" charset="0"/>
                          </a:rPr>
                          <m:t>)</m:t>
                        </m:r>
                      </m:oMath>
                    </m:oMathPara>
                  </a14:m>
                  <a:endParaRPr lang="zh-CN" altLang="en-US" sz="1600" dirty="0"/>
                </a:p>
              </p:txBody>
            </p:sp>
          </mc:Choice>
          <mc:Fallback xmlns="">
            <p:sp>
              <p:nvSpPr>
                <p:cNvPr id="51" name="矩形 50"/>
                <p:cNvSpPr>
                  <a:spLocks noRot="1" noChangeAspect="1" noMove="1" noResize="1" noEditPoints="1" noAdjustHandles="1" noChangeArrowheads="1" noChangeShapeType="1" noTextEdit="1"/>
                </p:cNvSpPr>
                <p:nvPr/>
              </p:nvSpPr>
              <p:spPr>
                <a:xfrm>
                  <a:off x="9586" y="7085"/>
                  <a:ext cx="5303" cy="533"/>
                </a:xfrm>
                <a:prstGeom prst="rect">
                  <a:avLst/>
                </a:prstGeom>
                <a:blipFill rotWithShape="1">
                  <a:blip r:embed="rId15"/>
                </a:blipFill>
              </p:spPr>
              <p:txBody>
                <a:bodyPr/>
                <a:lstStyle/>
                <a:p>
                  <a:r>
                    <a:rPr lang="zh-CN" altLang="en-US">
                      <a:noFill/>
                    </a:rPr>
                    <a:t> </a:t>
                  </a:r>
                </a:p>
              </p:txBody>
            </p:sp>
          </mc:Fallback>
        </mc:AlternateContent>
        <p:sp>
          <p:nvSpPr>
            <p:cNvPr id="55" name="矩形 54"/>
            <p:cNvSpPr/>
            <p:nvPr/>
          </p:nvSpPr>
          <p:spPr>
            <a:xfrm>
              <a:off x="8897" y="5433"/>
              <a:ext cx="1652" cy="824"/>
            </a:xfrm>
            <a:prstGeom prst="rect">
              <a:avLst/>
            </a:prstGeom>
          </p:spPr>
          <p:txBody>
            <a:bodyPr wrap="square">
              <a:spAutoFit/>
            </a:bodyPr>
            <a:lstStyle/>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线性加权累加</a:t>
              </a:r>
            </a:p>
          </p:txBody>
        </p:sp>
        <p:sp>
          <p:nvSpPr>
            <p:cNvPr id="57" name="右箭头 56"/>
            <p:cNvSpPr/>
            <p:nvPr/>
          </p:nvSpPr>
          <p:spPr>
            <a:xfrm rot="18830508">
              <a:off x="7550" y="3590"/>
              <a:ext cx="636" cy="247"/>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9" name="矩形 58"/>
                <p:cNvSpPr/>
                <p:nvPr/>
              </p:nvSpPr>
              <p:spPr>
                <a:xfrm>
                  <a:off x="8082" y="2571"/>
                  <a:ext cx="3707" cy="10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a:cs typeface="Times New Roman" panose="02020603050405020304" pitchFamily="18" charset="0"/>
                              </a:rPr>
                            </m:ctrlPr>
                          </m:sSubPr>
                          <m:e>
                            <m:sSubSup>
                              <m:sSubSupPr>
                                <m:ctrlPr>
                                  <a:rPr lang="zh-CN" altLang="en-US" i="1">
                                    <a:latin typeface="Cambria Math" panose="02040503050406030204" pitchFamily="18" charset="0"/>
                                  </a:rPr>
                                </m:ctrlPr>
                              </m:sSubSupPr>
                              <m:e>
                                <m:r>
                                  <a:rPr lang="en-US" altLang="zh-CN" i="1">
                                    <a:latin typeface="Cambria Math" panose="02040503050406030204"/>
                                  </a:rPr>
                                  <m:t>𝑤</m:t>
                                </m:r>
                              </m:e>
                              <m:sub>
                                <m:r>
                                  <a:rPr lang="en-US" altLang="zh-CN" i="1">
                                    <a:latin typeface="Cambria Math" panose="02040503050406030204"/>
                                  </a:rPr>
                                  <m:t>1</m:t>
                                </m:r>
                              </m:sub>
                              <m:sup>
                                <m:r>
                                  <a:rPr lang="en-US" altLang="zh-CN" i="1">
                                    <a:latin typeface="Cambria Math" panose="02040503050406030204"/>
                                  </a:rPr>
                                  <m:t>𝑛𝑒𝑤</m:t>
                                </m:r>
                              </m:sup>
                            </m:sSubSup>
                            <m:r>
                              <a:rPr lang="en-US" altLang="zh-CN" b="0" i="1" smtClean="0">
                                <a:latin typeface="Cambria Math" panose="02040503050406030204"/>
                              </a:rPr>
                              <m:t>=</m:t>
                            </m:r>
                            <m:r>
                              <a:rPr lang="en-US" altLang="zh-CN" i="1">
                                <a:latin typeface="Cambria Math" panose="02040503050406030204"/>
                                <a:ea typeface="Cambria Math" panose="02040503050406030204"/>
                                <a:cs typeface="Times New Roman" panose="02020603050405020304" pitchFamily="18" charset="0"/>
                              </a:rPr>
                              <m:t>𝑤</m:t>
                            </m:r>
                          </m:e>
                          <m:sub>
                            <m:r>
                              <a:rPr lang="en-US" altLang="zh-CN" i="1">
                                <a:latin typeface="Cambria Math" panose="02040503050406030204"/>
                                <a:ea typeface="Cambria Math" panose="02040503050406030204"/>
                                <a:cs typeface="Times New Roman" panose="02020603050405020304" pitchFamily="18" charset="0"/>
                              </a:rPr>
                              <m:t>1</m:t>
                            </m:r>
                          </m:sub>
                        </m:sSub>
                        <m:r>
                          <a:rPr lang="en-US" altLang="zh-CN" b="0" i="1" smtClean="0">
                            <a:latin typeface="Cambria Math" panose="02040503050406030204"/>
                            <a:ea typeface="Cambria Math" panose="02040503050406030204"/>
                            <a:cs typeface="Times New Roman" panose="02020603050405020304" pitchFamily="18" charset="0"/>
                          </a:rPr>
                          <m:t>−</m:t>
                        </m:r>
                        <m:r>
                          <a:rPr lang="en-US" altLang="zh-CN" i="1">
                            <a:latin typeface="Cambria Math" panose="02040503050406030204"/>
                          </a:rPr>
                          <m:t>𝜂</m:t>
                        </m:r>
                        <m:r>
                          <a:rPr lang="en-US" altLang="zh-CN" i="1" smtClean="0">
                            <a:latin typeface="Cambria Math" panose="02040503050406030204"/>
                            <a:ea typeface="Cambria Math" panose="02040503050406030204"/>
                          </a:rPr>
                          <m:t>×</m:t>
                        </m:r>
                        <m:f>
                          <m:fPr>
                            <m:ctrlPr>
                              <a:rPr lang="en-US" altLang="zh-CN" i="1" smtClean="0">
                                <a:solidFill>
                                  <a:srgbClr val="FF0000"/>
                                </a:solidFill>
                                <a:latin typeface="Cambria Math" panose="02040503050406030204" pitchFamily="18" charset="0"/>
                                <a:ea typeface="Cambria Math" panose="02040503050406030204"/>
                              </a:rPr>
                            </m:ctrlPr>
                          </m:fPr>
                          <m:num>
                            <m:r>
                              <a:rPr lang="zh-CN" altLang="en-US" i="1" smtClean="0">
                                <a:solidFill>
                                  <a:srgbClr val="FF0000"/>
                                </a:solidFill>
                                <a:latin typeface="Cambria Math" panose="02040503050406030204"/>
                                <a:ea typeface="Cambria Math" panose="02040503050406030204"/>
                              </a:rPr>
                              <m:t>𝜕</m:t>
                            </m:r>
                            <m:r>
                              <a:rPr lang="en-US" altLang="zh-CN" i="1">
                                <a:solidFill>
                                  <a:srgbClr val="FF0000"/>
                                </a:solidFill>
                                <a:latin typeface="Cambria Math" panose="02040503050406030204"/>
                                <a:ea typeface="Cambria Math" panose="02040503050406030204"/>
                                <a:cs typeface="Times New Roman" panose="02020603050405020304" pitchFamily="18" charset="0"/>
                              </a:rPr>
                              <m:t>ℒ</m:t>
                            </m:r>
                          </m:num>
                          <m:den>
                            <m:r>
                              <a:rPr lang="zh-CN" altLang="en-US" i="1">
                                <a:solidFill>
                                  <a:srgbClr val="FF0000"/>
                                </a:solidFill>
                                <a:latin typeface="Cambria Math" panose="02040503050406030204"/>
                                <a:ea typeface="Cambria Math" panose="02040503050406030204"/>
                              </a:rPr>
                              <m:t>𝜕</m:t>
                            </m:r>
                            <m:sSub>
                              <m:sSubPr>
                                <m:ctrlPr>
                                  <a:rPr lang="en-US" altLang="zh-CN" i="1">
                                    <a:solidFill>
                                      <a:srgbClr val="FF0000"/>
                                    </a:solidFill>
                                    <a:latin typeface="Cambria Math" panose="02040503050406030204" pitchFamily="18" charset="0"/>
                                    <a:ea typeface="Cambria Math" panose="02040503050406030204"/>
                                    <a:cs typeface="Times New Roman" panose="02020603050405020304" pitchFamily="18" charset="0"/>
                                  </a:rPr>
                                </m:ctrlPr>
                              </m:sSubPr>
                              <m:e>
                                <m:r>
                                  <a:rPr lang="en-US" altLang="zh-CN" i="1">
                                    <a:solidFill>
                                      <a:srgbClr val="FF0000"/>
                                    </a:solidFill>
                                    <a:latin typeface="Cambria Math" panose="02040503050406030204"/>
                                    <a:ea typeface="Cambria Math" panose="02040503050406030204"/>
                                    <a:cs typeface="Times New Roman" panose="02020603050405020304" pitchFamily="18" charset="0"/>
                                  </a:rPr>
                                  <m:t>𝑤</m:t>
                                </m:r>
                              </m:e>
                              <m:sub>
                                <m:r>
                                  <a:rPr lang="en-US" altLang="zh-CN" i="1">
                                    <a:solidFill>
                                      <a:srgbClr val="FF0000"/>
                                    </a:solidFill>
                                    <a:latin typeface="Cambria Math" panose="02040503050406030204"/>
                                    <a:ea typeface="Cambria Math" panose="02040503050406030204"/>
                                    <a:cs typeface="Times New Roman" panose="02020603050405020304" pitchFamily="18" charset="0"/>
                                  </a:rPr>
                                  <m:t>1</m:t>
                                </m:r>
                              </m:sub>
                            </m:sSub>
                          </m:den>
                        </m:f>
                      </m:oMath>
                    </m:oMathPara>
                  </a14:m>
                  <a:endParaRPr lang="en-US" altLang="zh-CN" i="1" dirty="0">
                    <a:solidFill>
                      <a:srgbClr val="FF0000"/>
                    </a:solidFill>
                    <a:latin typeface="Cambria Math" panose="02040503050406030204"/>
                    <a:ea typeface="Cambria Math" panose="02040503050406030204"/>
                    <a:cs typeface="Cambria Math" panose="02040503050406030204"/>
                  </a:endParaRPr>
                </a:p>
              </p:txBody>
            </p:sp>
          </mc:Choice>
          <mc:Fallback xmlns="">
            <p:sp>
              <p:nvSpPr>
                <p:cNvPr id="59" name="矩形 58"/>
                <p:cNvSpPr>
                  <a:spLocks noRot="1" noChangeAspect="1" noMove="1" noResize="1" noEditPoints="1" noAdjustHandles="1" noChangeArrowheads="1" noChangeShapeType="1" noTextEdit="1"/>
                </p:cNvSpPr>
                <p:nvPr/>
              </p:nvSpPr>
              <p:spPr>
                <a:xfrm>
                  <a:off x="8082" y="2571"/>
                  <a:ext cx="3707" cy="1046"/>
                </a:xfrm>
                <a:prstGeom prst="rect">
                  <a:avLst/>
                </a:prstGeom>
                <a:blipFill rotWithShape="1">
                  <a:blip r:embed="rId16"/>
                </a:blipFill>
              </p:spPr>
              <p:txBody>
                <a:bodyPr/>
                <a:lstStyle/>
                <a:p>
                  <a:r>
                    <a:rPr lang="zh-CN" altLang="en-US">
                      <a:noFill/>
                    </a:rPr>
                    <a:t> </a:t>
                  </a:r>
                </a:p>
              </p:txBody>
            </p:sp>
          </mc:Fallback>
        </mc:AlternateContent>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6.2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前馈神经网络（</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F</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eed</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f</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orward </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eural </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etwork</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3"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nSpc>
                <a:spcPct val="150000"/>
              </a:lnSpc>
              <a:buFont typeface="Wingdings" panose="05000000000000000000" charset="0"/>
              <a:buNone/>
            </a:pP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2</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.参数优化</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误差反向传播（Error Back Propagation, BP）</a:t>
            </a:r>
          </a:p>
        </p:txBody>
      </p:sp>
      <mc:AlternateContent xmlns:mc="http://schemas.openxmlformats.org/markup-compatibility/2006" xmlns:a14="http://schemas.microsoft.com/office/drawing/2010/main">
        <mc:Choice Requires="a14">
          <p:sp>
            <p:nvSpPr>
              <p:cNvPr id="145" name="文本框 144"/>
              <p:cNvSpPr txBox="1"/>
              <p:nvPr/>
            </p:nvSpPr>
            <p:spPr>
              <a:xfrm>
                <a:off x="883920" y="5062855"/>
                <a:ext cx="10354945" cy="1485265"/>
              </a:xfrm>
              <a:prstGeom prst="rect">
                <a:avLst/>
              </a:prstGeom>
              <a:noFill/>
            </p:spPr>
            <p:txBody>
              <a:bodyPr wrap="square" rtlCol="0" anchor="t">
                <a:spAutoFit/>
              </a:bodyPr>
              <a:lstStyle/>
              <a:p>
                <a:pPr lvl="0" indent="0">
                  <a:lnSpc>
                    <a:spcPct val="120000"/>
                  </a:lnSpc>
                  <a:buFont typeface="+mj-lt"/>
                  <a:buNone/>
                </a:pPr>
                <a:r>
                  <a:rPr lang="zh-CN" altLang="zh-CN" b="1" dirty="0">
                    <a:solidFill>
                      <a:srgbClr val="FF0000"/>
                    </a:solidFill>
                    <a:sym typeface="+mn-ea"/>
                  </a:rPr>
                  <a:t>求</a:t>
                </a:r>
                <a14:m>
                  <m:oMath xmlns:m="http://schemas.openxmlformats.org/officeDocument/2006/math">
                    <m:f>
                      <m:fPr>
                        <m:ctrlPr>
                          <a:rPr lang="zh-CN" altLang="zh-CN" b="1" i="1">
                            <a:solidFill>
                              <a:srgbClr val="FF0000"/>
                            </a:solidFill>
                            <a:latin typeface="Cambria Math" panose="02040503050406030204" pitchFamily="18" charset="0"/>
                          </a:rPr>
                        </m:ctrlPr>
                      </m:fPr>
                      <m:num>
                        <m:r>
                          <a:rPr lang="en-US" altLang="zh-CN" b="1" i="1">
                            <a:solidFill>
                              <a:srgbClr val="FF0000"/>
                            </a:solidFill>
                            <a:latin typeface="Cambria Math" panose="02040503050406030204" pitchFamily="18" charset="0"/>
                          </a:rPr>
                          <m:t>𝒅</m:t>
                        </m:r>
                        <m:r>
                          <a:rPr lang="en-US" altLang="zh-CN" b="1" i="1">
                            <a:solidFill>
                              <a:srgbClr val="FF0000"/>
                            </a:solidFill>
                            <a:latin typeface="Cambria Math" panose="02040503050406030204" pitchFamily="18" charset="0"/>
                          </a:rPr>
                          <m:t>𝓛</m:t>
                        </m:r>
                      </m:num>
                      <m:den>
                        <m:r>
                          <a:rPr lang="en-US" altLang="zh-CN" b="1" i="1">
                            <a:solidFill>
                              <a:srgbClr val="FF0000"/>
                            </a:solidFill>
                            <a:latin typeface="Cambria Math" panose="02040503050406030204" pitchFamily="18" charset="0"/>
                          </a:rPr>
                          <m:t>𝒅</m:t>
                        </m:r>
                        <m:sSub>
                          <m:sSubPr>
                            <m:ctrlPr>
                              <a:rPr lang="zh-CN"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𝒘</m:t>
                            </m:r>
                          </m:e>
                          <m:sub>
                            <m:r>
                              <a:rPr lang="en-US" altLang="zh-CN" b="1" i="1">
                                <a:solidFill>
                                  <a:srgbClr val="FF0000"/>
                                </a:solidFill>
                                <a:latin typeface="Cambria Math" panose="02040503050406030204" pitchFamily="18" charset="0"/>
                              </a:rPr>
                              <m:t>𝟏</m:t>
                            </m:r>
                          </m:sub>
                        </m:sSub>
                      </m:den>
                    </m:f>
                  </m:oMath>
                </a14:m>
                <a:r>
                  <a:rPr lang="zh-CN" altLang="en-US" b="1">
                    <a:solidFill>
                      <a:srgbClr val="FF0000"/>
                    </a:solidFill>
                    <a:latin typeface="Cambria Math" panose="02040503050406030204" pitchFamily="18" charset="0"/>
                    <a:sym typeface="+mn-ea"/>
                  </a:rPr>
                  <a:t>：</a:t>
                </a:r>
                <a:r>
                  <a:rPr lang="zh-CN" altLang="zh-CN" dirty="0">
                    <a:sym typeface="+mn-ea"/>
                  </a:rPr>
                  <a:t>由于</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oMath>
                </a14:m>
                <a:r>
                  <a:rPr lang="zh-CN" altLang="zh-CN" dirty="0">
                    <a:sym typeface="+mn-ea"/>
                  </a:rPr>
                  <a:t>与加权累加函数</a:t>
                </a:r>
                <a14:m>
                  <m:oMath xmlns:m="http://schemas.openxmlformats.org/officeDocument/2006/math">
                    <m:r>
                      <a:rPr lang="en-US" altLang="zh-CN" i="1">
                        <a:latin typeface="Cambria Math" panose="02040503050406030204" pitchFamily="18" charset="0"/>
                      </a:rPr>
                      <m:t>𝒳</m:t>
                    </m:r>
                  </m:oMath>
                </a14:m>
                <a:r>
                  <a:rPr lang="zh-CN" altLang="zh-CN" dirty="0">
                    <a:sym typeface="+mn-ea"/>
                  </a:rPr>
                  <a:t>和</a:t>
                </a:r>
                <a:r>
                  <a:rPr lang="en-US" altLang="zh-CN" dirty="0">
                    <a:sym typeface="+mn-ea"/>
                  </a:rPr>
                  <a:t>sigmoid</a:t>
                </a:r>
                <a:r>
                  <a:rPr lang="zh-CN" altLang="zh-CN" dirty="0">
                    <a:sym typeface="+mn-ea"/>
                  </a:rPr>
                  <a:t>函数均有关，因此</a:t>
                </a:r>
                <a14:m>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𝑑</m:t>
                        </m:r>
                        <m:r>
                          <a:rPr lang="en-US" altLang="zh-CN" i="1">
                            <a:latin typeface="Cambria Math" panose="02040503050406030204" pitchFamily="18" charset="0"/>
                          </a:rPr>
                          <m:t>ℒ</m:t>
                        </m:r>
                      </m:num>
                      <m:den>
                        <m:r>
                          <a:rPr lang="en-US" altLang="zh-CN" i="1">
                            <a:latin typeface="Cambria Math" panose="02040503050406030204" pitchFamily="18" charset="0"/>
                          </a:rPr>
                          <m:t>𝑑</m:t>
                        </m:r>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𝑑</m:t>
                        </m:r>
                        <m:r>
                          <a:rPr lang="en-US" altLang="zh-CN" i="1">
                            <a:latin typeface="Cambria Math" panose="02040503050406030204" pitchFamily="18" charset="0"/>
                          </a:rPr>
                          <m:t>ℒ</m:t>
                        </m:r>
                      </m:num>
                      <m:den>
                        <m:r>
                          <a:rPr lang="en-US" altLang="zh-CN" i="1">
                            <a:latin typeface="Cambria Math" panose="02040503050406030204" pitchFamily="18" charset="0"/>
                          </a:rPr>
                          <m:t>𝑑</m:t>
                        </m:r>
                        <m:r>
                          <a:rPr lang="en-US" altLang="zh-CN" i="1">
                            <a:latin typeface="Cambria Math" panose="02040503050406030204" pitchFamily="18" charset="0"/>
                          </a:rPr>
                          <m:t>𝒪</m:t>
                        </m:r>
                      </m:den>
                    </m:f>
                    <m:f>
                      <m:fPr>
                        <m:ctrlPr>
                          <a:rPr lang="zh-CN" altLang="zh-CN" i="1">
                            <a:latin typeface="Cambria Math" panose="02040503050406030204" pitchFamily="18" charset="0"/>
                          </a:rPr>
                        </m:ctrlPr>
                      </m:fPr>
                      <m:num>
                        <m:r>
                          <a:rPr lang="en-US" altLang="zh-CN" i="1">
                            <a:latin typeface="Cambria Math" panose="02040503050406030204" pitchFamily="18" charset="0"/>
                          </a:rPr>
                          <m:t>𝑑</m:t>
                        </m:r>
                        <m:r>
                          <a:rPr lang="en-US" altLang="zh-CN" i="1">
                            <a:latin typeface="Cambria Math" panose="02040503050406030204" pitchFamily="18" charset="0"/>
                          </a:rPr>
                          <m:t>𝒪</m:t>
                        </m:r>
                      </m:num>
                      <m:den>
                        <m:r>
                          <a:rPr lang="en-US" altLang="zh-CN" i="1">
                            <a:latin typeface="Cambria Math" panose="02040503050406030204" pitchFamily="18" charset="0"/>
                          </a:rPr>
                          <m:t>𝑑</m:t>
                        </m:r>
                        <m:r>
                          <a:rPr lang="en-US" altLang="zh-CN" i="1">
                            <a:latin typeface="Cambria Math" panose="02040503050406030204" pitchFamily="18" charset="0"/>
                          </a:rPr>
                          <m:t>𝒳</m:t>
                        </m:r>
                      </m:den>
                    </m:f>
                    <m:f>
                      <m:fPr>
                        <m:ctrlPr>
                          <a:rPr lang="zh-CN" altLang="zh-CN" i="1">
                            <a:latin typeface="Cambria Math" panose="02040503050406030204" pitchFamily="18" charset="0"/>
                          </a:rPr>
                        </m:ctrlPr>
                      </m:fPr>
                      <m:num>
                        <m:r>
                          <a:rPr lang="en-US" altLang="zh-CN" i="1">
                            <a:latin typeface="Cambria Math" panose="02040503050406030204" pitchFamily="18" charset="0"/>
                          </a:rPr>
                          <m:t>𝑑</m:t>
                        </m:r>
                        <m:r>
                          <a:rPr lang="en-US" altLang="zh-CN" i="1">
                            <a:latin typeface="Cambria Math" panose="02040503050406030204" pitchFamily="18" charset="0"/>
                          </a:rPr>
                          <m:t>𝒳</m:t>
                        </m:r>
                      </m:num>
                      <m:den>
                        <m:r>
                          <a:rPr lang="en-US" altLang="zh-CN" i="1">
                            <a:latin typeface="Cambria Math" panose="02040503050406030204" pitchFamily="18" charset="0"/>
                          </a:rPr>
                          <m:t>𝑑</m:t>
                        </m:r>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den>
                    </m:f>
                  </m:oMath>
                </a14:m>
                <a:r>
                  <a:rPr lang="zh-CN" altLang="zh-CN" dirty="0">
                    <a:sym typeface="+mn-ea"/>
                  </a:rPr>
                  <a:t>。在这个链式求导中：</a:t>
                </a:r>
                <a14:m>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𝑑</m:t>
                        </m:r>
                        <m:r>
                          <a:rPr lang="en-US" altLang="zh-CN" i="1">
                            <a:latin typeface="Cambria Math" panose="02040503050406030204" pitchFamily="18" charset="0"/>
                          </a:rPr>
                          <m:t>ℒ</m:t>
                        </m:r>
                      </m:num>
                      <m:den>
                        <m:r>
                          <a:rPr lang="en-US" altLang="zh-CN" i="1">
                            <a:latin typeface="Cambria Math" panose="02040503050406030204" pitchFamily="18" charset="0"/>
                          </a:rPr>
                          <m:t>𝑑</m:t>
                        </m:r>
                        <m:r>
                          <a:rPr lang="en-US" altLang="zh-CN" i="1">
                            <a:latin typeface="Cambria Math" panose="02040503050406030204" pitchFamily="18" charset="0"/>
                          </a:rPr>
                          <m:t>𝒪</m:t>
                        </m:r>
                      </m:den>
                    </m:f>
                  </m:oMath>
                </a14:m>
                <a:r>
                  <a:rPr lang="zh-CN" altLang="zh-CN" dirty="0">
                    <a:sym typeface="+mn-ea"/>
                  </a:rPr>
                  <a:t>与损失函数的定义有关；</a:t>
                </a:r>
                <a14:m>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𝑑</m:t>
                        </m:r>
                        <m:r>
                          <a:rPr lang="en-US" altLang="zh-CN" i="1">
                            <a:latin typeface="Cambria Math" panose="02040503050406030204" pitchFamily="18" charset="0"/>
                          </a:rPr>
                          <m:t>𝒪</m:t>
                        </m:r>
                      </m:num>
                      <m:den>
                        <m:r>
                          <a:rPr lang="en-US" altLang="zh-CN" i="1">
                            <a:latin typeface="Cambria Math" panose="02040503050406030204" pitchFamily="18" charset="0"/>
                          </a:rPr>
                          <m:t>𝑑</m:t>
                        </m:r>
                        <m:r>
                          <a:rPr lang="en-US" altLang="zh-CN" i="1">
                            <a:latin typeface="Cambria Math" panose="02040503050406030204" pitchFamily="18" charset="0"/>
                          </a:rPr>
                          <m:t>𝒳</m:t>
                        </m:r>
                      </m:den>
                    </m:f>
                  </m:oMath>
                </a14:m>
                <a:r>
                  <a:rPr lang="zh-CN" altLang="zh-CN" dirty="0">
                    <a:sym typeface="+mn-ea"/>
                  </a:rPr>
                  <a:t>是对</a:t>
                </a:r>
                <a:r>
                  <a:rPr lang="en-US" altLang="zh-CN" dirty="0">
                    <a:sym typeface="+mn-ea"/>
                  </a:rPr>
                  <a:t>sigmoid</a:t>
                </a:r>
                <a:r>
                  <a:rPr lang="zh-CN" altLang="zh-CN" dirty="0">
                    <a:sym typeface="+mn-ea"/>
                  </a:rPr>
                  <a:t>函数求导，结果为</a:t>
                </a:r>
                <a14:m>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𝒳</m:t>
                            </m:r>
                          </m:sup>
                        </m:sSup>
                      </m:den>
                    </m:f>
                    <m:r>
                      <a:rPr lang="en-US" altLang="zh-CN" i="1">
                        <a:latin typeface="Cambria Math" panose="02040503050406030204" pitchFamily="18" charset="0"/>
                      </a:rPr>
                      <m:t>×(1−</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𝒳</m:t>
                            </m:r>
                          </m:sup>
                        </m:sSup>
                      </m:den>
                    </m:f>
                    <m:r>
                      <a:rPr lang="en-US" altLang="zh-CN">
                        <a:latin typeface="Cambria Math" panose="02040503050406030204" pitchFamily="18" charset="0"/>
                      </a:rPr>
                      <m:t>)</m:t>
                    </m:r>
                  </m:oMath>
                </a14:m>
                <a:r>
                  <a:rPr lang="zh-CN" altLang="en-US">
                    <a:latin typeface="Cambria Math" panose="02040503050406030204" pitchFamily="18" charset="0"/>
                  </a:rPr>
                  <a:t>；</a:t>
                </a:r>
                <a14:m>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𝑑</m:t>
                        </m:r>
                        <m:r>
                          <a:rPr lang="en-US" altLang="zh-CN" i="1">
                            <a:latin typeface="Cambria Math" panose="02040503050406030204" pitchFamily="18" charset="0"/>
                          </a:rPr>
                          <m:t>𝒳</m:t>
                        </m:r>
                      </m:num>
                      <m:den>
                        <m:r>
                          <a:rPr lang="en-US" altLang="zh-CN" i="1">
                            <a:latin typeface="Cambria Math" panose="02040503050406030204" pitchFamily="18" charset="0"/>
                          </a:rPr>
                          <m:t>𝑑</m:t>
                        </m:r>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den>
                    </m:f>
                  </m:oMath>
                </a14:m>
                <a:r>
                  <a:rPr lang="zh-CN" altLang="zh-CN" dirty="0">
                    <a:sym typeface="+mn-ea"/>
                  </a:rPr>
                  <a:t>是加权累加函数</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𝑜𝑢𝑡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𝑜𝑢𝑡</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𝑜𝑢𝑡</m:t>
                        </m:r>
                      </m:e>
                      <m:sub>
                        <m:r>
                          <a:rPr lang="en-US" altLang="zh-CN" i="1">
                            <a:latin typeface="Cambria Math" panose="02040503050406030204" pitchFamily="18" charset="0"/>
                          </a:rPr>
                          <m:t>3</m:t>
                        </m:r>
                      </m:sub>
                    </m:sSub>
                  </m:oMath>
                </a14:m>
                <a:r>
                  <a:rPr lang="zh-CN" altLang="en-US">
                    <a:latin typeface="Cambria Math" panose="02040503050406030204" pitchFamily="18" charset="0"/>
                  </a:rPr>
                  <a:t>对</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oMath>
                </a14:m>
                <a:r>
                  <a:rPr lang="zh-CN" altLang="zh-CN" dirty="0">
                    <a:sym typeface="+mn-ea"/>
                  </a:rPr>
                  <a:t>求导，结果为</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𝑜𝑢𝑡</m:t>
                        </m:r>
                      </m:e>
                      <m:sub>
                        <m:r>
                          <a:rPr lang="en-US" altLang="zh-CN" i="1">
                            <a:latin typeface="Cambria Math" panose="02040503050406030204" pitchFamily="18" charset="0"/>
                          </a:rPr>
                          <m:t>1</m:t>
                        </m:r>
                      </m:sub>
                    </m:sSub>
                  </m:oMath>
                </a14:m>
                <a:endParaRPr lang="zh-CN" altLang="en-US"/>
              </a:p>
            </p:txBody>
          </p:sp>
        </mc:Choice>
        <mc:Fallback xmlns="">
          <p:sp>
            <p:nvSpPr>
              <p:cNvPr id="145" name="文本框 144"/>
              <p:cNvSpPr txBox="1">
                <a:spLocks noRot="1" noChangeAspect="1" noMove="1" noResize="1" noEditPoints="1" noAdjustHandles="1" noChangeArrowheads="1" noChangeShapeType="1" noTextEdit="1"/>
              </p:cNvSpPr>
              <p:nvPr/>
            </p:nvSpPr>
            <p:spPr>
              <a:xfrm>
                <a:off x="883920" y="5062855"/>
                <a:ext cx="10354945" cy="1485265"/>
              </a:xfrm>
              <a:prstGeom prst="rect">
                <a:avLst/>
              </a:prstGeom>
              <a:blipFill rotWithShape="1">
                <a:blip r:embed="rId2"/>
                <a:stretch>
                  <a:fillRect/>
                </a:stretch>
              </a:blipFill>
            </p:spPr>
            <p:txBody>
              <a:bodyPr/>
              <a:lstStyle/>
              <a:p>
                <a:r>
                  <a:rPr lang="zh-CN" altLang="en-US">
                    <a:noFill/>
                  </a:rPr>
                  <a:t> </a:t>
                </a:r>
              </a:p>
            </p:txBody>
          </p:sp>
        </mc:Fallback>
      </mc:AlternateContent>
      <p:grpSp>
        <p:nvGrpSpPr>
          <p:cNvPr id="61" name="组合 60"/>
          <p:cNvGrpSpPr/>
          <p:nvPr/>
        </p:nvGrpSpPr>
        <p:grpSpPr>
          <a:xfrm>
            <a:off x="883920" y="1726565"/>
            <a:ext cx="8720455" cy="3214370"/>
            <a:chOff x="2488" y="2571"/>
            <a:chExt cx="13733" cy="5062"/>
          </a:xfrm>
        </p:grpSpPr>
        <p:sp>
          <p:nvSpPr>
            <p:cNvPr id="5" name="圆角矩形 4"/>
            <p:cNvSpPr/>
            <p:nvPr/>
          </p:nvSpPr>
          <p:spPr>
            <a:xfrm>
              <a:off x="2488" y="4244"/>
              <a:ext cx="673" cy="1881"/>
            </a:xfrm>
            <a:prstGeom prst="roundRect">
              <a:avLst/>
            </a:prstGeom>
            <a:solidFill>
              <a:srgbClr val="FFFF00"/>
            </a:solidFill>
            <a:ln w="25400" cap="flat" cmpd="sng" algn="ctr">
              <a:solidFill>
                <a:srgbClr val="4F81BD">
                  <a:shade val="50000"/>
                </a:srgbClr>
              </a:solidFill>
              <a:prstDash val="solid"/>
            </a:ln>
            <a:effectLst/>
          </p:spPr>
          <p:txBody>
            <a:bodyPr rtlCol="0" anchor="ctr"/>
            <a:lstStyle/>
            <a:p>
              <a:pPr algn="ctr"/>
              <a:r>
                <a:rPr lang="zh-CN" altLang="en-US" dirty="0">
                  <a:solidFill>
                    <a:sysClr val="windowText" lastClr="000000"/>
                  </a:solidFill>
                  <a:latin typeface="黑体" panose="02010609060101010101" pitchFamily="49" charset="-122"/>
                  <a:ea typeface="黑体" panose="02010609060101010101" pitchFamily="49" charset="-122"/>
                </a:rPr>
                <a:t>输入</a:t>
              </a:r>
              <a:endParaRPr lang="en-US" altLang="zh-CN" dirty="0">
                <a:solidFill>
                  <a:sysClr val="windowText" lastClr="000000"/>
                </a:solidFill>
                <a:latin typeface="黑体" panose="02010609060101010101" pitchFamily="49" charset="-122"/>
                <a:ea typeface="黑体" panose="02010609060101010101" pitchFamily="49" charset="-122"/>
              </a:endParaRPr>
            </a:p>
            <a:p>
              <a:pPr algn="ctr"/>
              <a:r>
                <a:rPr lang="zh-CN" altLang="en-US" dirty="0">
                  <a:solidFill>
                    <a:sysClr val="windowText" lastClr="000000"/>
                  </a:solidFill>
                  <a:latin typeface="黑体" panose="02010609060101010101" pitchFamily="49" charset="-122"/>
                  <a:ea typeface="黑体" panose="02010609060101010101" pitchFamily="49" charset="-122"/>
                </a:rPr>
                <a:t>数据</a:t>
              </a:r>
            </a:p>
          </p:txBody>
        </p:sp>
        <mc:AlternateContent xmlns:mc="http://schemas.openxmlformats.org/markup-compatibility/2006" xmlns:a14="http://schemas.microsoft.com/office/drawing/2010/main">
          <mc:Choice Requires="a14">
            <p:sp>
              <p:nvSpPr>
                <p:cNvPr id="6" name="圆角矩形 5"/>
                <p:cNvSpPr/>
                <p:nvPr/>
              </p:nvSpPr>
              <p:spPr>
                <a:xfrm>
                  <a:off x="3725" y="4629"/>
                  <a:ext cx="1264" cy="1068"/>
                </a:xfrm>
                <a:prstGeom prst="roundRect">
                  <a:avLst/>
                </a:prstGeom>
                <a:noFill/>
                <a:ln>
                  <a:solidFill>
                    <a:schemeClr val="tx1"/>
                  </a:solidFill>
                </a:ln>
                <a:extLst>
                  <a:ext uri="{909E8E84-426E-40DD-AFC4-6F175D3DCCD1}">
                    <a14:hiddenFill>
                      <a:solidFill>
                        <a:sysClr val="window" lastClr="FFFFFF"/>
                      </a:solidFill>
                    </a14:hiddenFill>
                  </a:ext>
                </a:extLst>
              </p:spPr>
              <p:txBody>
                <a:bodyPr rtlCol="0" anchor="ctr"/>
                <a:lstStyle/>
                <a:p>
                  <a:pPr algn="ctr"/>
                  <a14:m>
                    <m:oMathPara xmlns:m="http://schemas.openxmlformats.org/officeDocument/2006/math">
                      <m:oMathParaPr>
                        <m:jc m:val="centerGroup"/>
                      </m:oMathParaPr>
                      <m:oMath xmlns:m="http://schemas.openxmlformats.org/officeDocument/2006/math">
                        <m:r>
                          <a:rPr lang="en-US" altLang="zh-CN" i="1" smtClean="0">
                            <a:solidFill>
                              <a:sysClr val="windowText" lastClr="000000"/>
                            </a:solidFill>
                            <a:latin typeface="Cambria Math" panose="02040503050406030204"/>
                            <a:ea typeface="Cambria Math" panose="02040503050406030204"/>
                          </a:rPr>
                          <m:t>⋯⋯</m:t>
                        </m:r>
                      </m:oMath>
                    </m:oMathPara>
                  </a14:m>
                  <a:endParaRPr lang="zh-CN" altLang="en-US" dirty="0">
                    <a:solidFill>
                      <a:sysClr val="windowText" lastClr="000000"/>
                    </a:solidFill>
                  </a:endParaRPr>
                </a:p>
              </p:txBody>
            </p:sp>
          </mc:Choice>
          <mc:Fallback xmlns="">
            <p:sp>
              <p:nvSpPr>
                <p:cNvPr id="6" name="圆角矩形 5"/>
                <p:cNvSpPr>
                  <a:spLocks noRot="1" noChangeAspect="1" noMove="1" noResize="1" noEditPoints="1" noAdjustHandles="1" noChangeArrowheads="1" noChangeShapeType="1" noTextEdit="1"/>
                </p:cNvSpPr>
                <p:nvPr/>
              </p:nvSpPr>
              <p:spPr>
                <a:xfrm>
                  <a:off x="3725" y="4629"/>
                  <a:ext cx="1264" cy="1068"/>
                </a:xfrm>
                <a:prstGeom prst="roundRect">
                  <a:avLst/>
                </a:prstGeom>
                <a:blipFill rotWithShape="1">
                  <a:blip r:embed="rId3"/>
                </a:blipFill>
                <a:ln>
                  <a:solidFill>
                    <a:schemeClr val="tx1"/>
                  </a:solidFill>
                </a:ln>
                <a:extLst>
                  <a:ext uri="{909E8E84-426E-40DD-AFC4-6F175D3DCCD1}">
                    <a14:hiddenFill xmlns:a14="http://schemas.microsoft.com/office/drawing/2010/main">
                      <a:solidFill>
                        <a:sysClr val="window" lastClr="FFFFFF"/>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971" y="4873"/>
                  <a:ext cx="1056" cy="58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a:ea typeface="Cambria Math" panose="02040503050406030204"/>
                          </a:rPr>
                          <m:t>⋯⋯</m:t>
                        </m:r>
                      </m:oMath>
                    </m:oMathPara>
                  </a14:m>
                  <a:endParaRPr lang="zh-CN" altLang="en-US" dirty="0">
                    <a:solidFill>
                      <a:sysClr val="windowText" lastClr="000000"/>
                    </a:solidFill>
                    <a:latin typeface="Times New Roman" panose="02020603050405020304" pitchFamily="18" charset="0"/>
                    <a:ea typeface="黑体" panose="02010609060101010101" pitchFamily="49"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4971" y="4873"/>
                  <a:ext cx="1056" cy="582"/>
                </a:xfrm>
                <a:prstGeom prst="rect">
                  <a:avLst/>
                </a:prstGeom>
                <a:blipFill rotWithShape="1">
                  <a:blip r:embed="rId4"/>
                </a:blipFill>
              </p:spPr>
              <p:txBody>
                <a:bodyPr/>
                <a:lstStyle/>
                <a:p>
                  <a:r>
                    <a:rPr lang="zh-CN" altLang="en-US">
                      <a:noFill/>
                    </a:rPr>
                    <a:t> </a:t>
                  </a:r>
                </a:p>
              </p:txBody>
            </p:sp>
          </mc:Fallback>
        </mc:AlternateContent>
        <p:cxnSp>
          <p:nvCxnSpPr>
            <p:cNvPr id="8" name="直接箭头连接符 7"/>
            <p:cNvCxnSpPr/>
            <p:nvPr/>
          </p:nvCxnSpPr>
          <p:spPr>
            <a:xfrm>
              <a:off x="6913" y="4126"/>
              <a:ext cx="1066" cy="465"/>
            </a:xfrm>
            <a:prstGeom prst="straightConnector1">
              <a:avLst/>
            </a:prstGeom>
            <a:noFill/>
            <a:ln w="9525" cap="flat" cmpd="sng" algn="ctr">
              <a:solidFill>
                <a:srgbClr val="4F81BD"/>
              </a:solidFill>
              <a:prstDash val="solid"/>
              <a:tailEnd type="arrow"/>
            </a:ln>
            <a:effectLst/>
          </p:spPr>
        </p:cxnSp>
        <p:sp>
          <p:nvSpPr>
            <p:cNvPr id="2" name="椭圆 1"/>
            <p:cNvSpPr/>
            <p:nvPr/>
          </p:nvSpPr>
          <p:spPr>
            <a:xfrm>
              <a:off x="5985" y="3678"/>
              <a:ext cx="959" cy="669"/>
            </a:xfrm>
            <a:prstGeom prst="ellipse">
              <a:avLst/>
            </a:prstGeom>
            <a:solidFill>
              <a:srgbClr val="FFFF00"/>
            </a:solidFill>
            <a:ln w="25400" cap="flat" cmpd="sng" algn="ctr">
              <a:solidFill>
                <a:srgbClr val="4F81BD"/>
              </a:solidFill>
              <a:prstDash val="solid"/>
            </a:ln>
            <a:effectLst/>
          </p:spPr>
          <p:txBody>
            <a:bodyPr rtlCol="0" anchor="ctr"/>
            <a:lstStyle/>
            <a:p>
              <a:pPr algn="ct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7170" y="3908"/>
                  <a:ext cx="790"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a:cs typeface="Times New Roman" panose="02020603050405020304" pitchFamily="18" charset="0"/>
                              </a:rPr>
                            </m:ctrlPr>
                          </m:sSubPr>
                          <m:e>
                            <m:r>
                              <a:rPr lang="en-US" altLang="zh-CN" b="0" i="1" smtClean="0">
                                <a:latin typeface="Cambria Math" panose="02040503050406030204"/>
                                <a:ea typeface="Cambria Math" panose="02040503050406030204"/>
                                <a:cs typeface="Times New Roman" panose="02020603050405020304" pitchFamily="18" charset="0"/>
                              </a:rPr>
                              <m:t>𝑤</m:t>
                            </m:r>
                          </m:e>
                          <m:sub>
                            <m:r>
                              <a:rPr lang="en-US" altLang="zh-CN" b="0" i="1" smtClean="0">
                                <a:latin typeface="Cambria Math" panose="02040503050406030204"/>
                                <a:ea typeface="Cambria Math" panose="02040503050406030204"/>
                                <a:cs typeface="Times New Roman" panose="02020603050405020304" pitchFamily="18" charset="0"/>
                              </a:rPr>
                              <m:t>1</m:t>
                            </m:r>
                          </m:sub>
                        </m:sSub>
                      </m:oMath>
                    </m:oMathPara>
                  </a14:m>
                  <a:endParaRPr lang="zh-CN" altLang="en-US" dirty="0">
                    <a:solidFill>
                      <a:sysClr val="windowText" lastClr="000000"/>
                    </a:solidFill>
                    <a:latin typeface="Times New Roman" panose="02020603050405020304" pitchFamily="18" charset="0"/>
                    <a:ea typeface="黑体" panose="02010609060101010101" pitchFamily="49"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7170" y="3908"/>
                  <a:ext cx="790" cy="582"/>
                </a:xfrm>
                <a:prstGeom prst="rect">
                  <a:avLst/>
                </a:prstGeom>
                <a:blipFill rotWithShape="1">
                  <a:blip r:embed="rId5"/>
                </a:blipFill>
              </p:spPr>
              <p:txBody>
                <a:bodyPr/>
                <a:lstStyle/>
                <a:p>
                  <a:r>
                    <a:rPr lang="zh-CN" altLang="en-US">
                      <a:noFill/>
                    </a:rPr>
                    <a:t> </a:t>
                  </a:r>
                </a:p>
              </p:txBody>
            </p:sp>
          </mc:Fallback>
        </mc:AlternateContent>
        <p:sp>
          <p:nvSpPr>
            <p:cNvPr id="11" name="椭圆 10"/>
            <p:cNvSpPr/>
            <p:nvPr/>
          </p:nvSpPr>
          <p:spPr>
            <a:xfrm>
              <a:off x="5957" y="4840"/>
              <a:ext cx="959" cy="669"/>
            </a:xfrm>
            <a:prstGeom prst="ellipse">
              <a:avLst/>
            </a:prstGeom>
            <a:solidFill>
              <a:srgbClr val="FFFF00"/>
            </a:solidFill>
            <a:ln w="25400" cap="flat" cmpd="sng" algn="ctr">
              <a:solidFill>
                <a:srgbClr val="4F81BD"/>
              </a:solidFill>
              <a:prstDash val="solid"/>
            </a:ln>
            <a:effectLst/>
          </p:spPr>
          <p:txBody>
            <a:bodyPr rtlCol="0" anchor="ctr"/>
            <a:lstStyle/>
            <a:p>
              <a:pPr algn="ct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椭圆 11"/>
            <p:cNvSpPr/>
            <p:nvPr/>
          </p:nvSpPr>
          <p:spPr>
            <a:xfrm>
              <a:off x="5955" y="5984"/>
              <a:ext cx="959" cy="669"/>
            </a:xfrm>
            <a:prstGeom prst="ellipse">
              <a:avLst/>
            </a:prstGeom>
            <a:solidFill>
              <a:srgbClr val="FFFF00"/>
            </a:solidFill>
            <a:ln w="25400" cap="flat" cmpd="sng" algn="ctr">
              <a:solidFill>
                <a:srgbClr val="4F81BD"/>
              </a:solidFill>
              <a:prstDash val="solid"/>
            </a:ln>
            <a:effectLst/>
          </p:spPr>
          <p:txBody>
            <a:bodyPr rtlCol="0" anchor="ctr"/>
            <a:lstStyle/>
            <a:p>
              <a:pPr algn="ct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3" name="直接箭头连接符 12"/>
            <p:cNvCxnSpPr>
              <a:stCxn id="11" idx="6"/>
            </p:cNvCxnSpPr>
            <p:nvPr/>
          </p:nvCxnSpPr>
          <p:spPr>
            <a:xfrm>
              <a:off x="6916" y="5175"/>
              <a:ext cx="1064" cy="19"/>
            </a:xfrm>
            <a:prstGeom prst="straightConnector1">
              <a:avLst/>
            </a:prstGeom>
            <a:noFill/>
            <a:ln w="9525" cap="flat" cmpd="sng" algn="ctr">
              <a:solidFill>
                <a:srgbClr val="4F81BD"/>
              </a:solidFill>
              <a:prstDash val="solid"/>
              <a:tailEnd type="arrow"/>
            </a:ln>
            <a:effectLst/>
          </p:spPr>
        </p:cxnSp>
        <p:cxnSp>
          <p:nvCxnSpPr>
            <p:cNvPr id="16" name="直接箭头连接符 15"/>
            <p:cNvCxnSpPr>
              <a:stCxn id="12" idx="6"/>
            </p:cNvCxnSpPr>
            <p:nvPr/>
          </p:nvCxnSpPr>
          <p:spPr>
            <a:xfrm flipV="1">
              <a:off x="6914" y="5792"/>
              <a:ext cx="1264" cy="527"/>
            </a:xfrm>
            <a:prstGeom prst="straightConnector1">
              <a:avLst/>
            </a:prstGeom>
            <a:noFill/>
            <a:ln w="9525" cap="flat" cmpd="sng" algn="ctr">
              <a:solidFill>
                <a:srgbClr val="4F81BD"/>
              </a:solidFill>
              <a:prstDash val="solid"/>
              <a:tailEnd type="arrow"/>
            </a:ln>
            <a:effectLst/>
          </p:spPr>
        </p:cxnSp>
        <mc:AlternateContent xmlns:mc="http://schemas.openxmlformats.org/markup-compatibility/2006" xmlns:a14="http://schemas.microsoft.com/office/drawing/2010/main">
          <mc:Choice Requires="a14">
            <p:sp>
              <p:nvSpPr>
                <p:cNvPr id="17" name="矩形 16"/>
                <p:cNvSpPr/>
                <p:nvPr/>
              </p:nvSpPr>
              <p:spPr>
                <a:xfrm>
                  <a:off x="7127" y="4689"/>
                  <a:ext cx="799"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a:cs typeface="Times New Roman" panose="02020603050405020304" pitchFamily="18" charset="0"/>
                              </a:rPr>
                            </m:ctrlPr>
                          </m:sSubPr>
                          <m:e>
                            <m:r>
                              <a:rPr lang="en-US" altLang="zh-CN" b="0" i="1" smtClean="0">
                                <a:latin typeface="Cambria Math" panose="02040503050406030204"/>
                                <a:ea typeface="Cambria Math" panose="02040503050406030204"/>
                                <a:cs typeface="Times New Roman" panose="02020603050405020304" pitchFamily="18" charset="0"/>
                              </a:rPr>
                              <m:t>𝑤</m:t>
                            </m:r>
                          </m:e>
                          <m:sub>
                            <m:r>
                              <a:rPr lang="en-US" altLang="zh-CN" b="0" i="1" smtClean="0">
                                <a:latin typeface="Cambria Math" panose="02040503050406030204"/>
                                <a:ea typeface="Cambria Math" panose="02040503050406030204"/>
                                <a:cs typeface="Times New Roman" panose="02020603050405020304" pitchFamily="18" charset="0"/>
                              </a:rPr>
                              <m:t>2</m:t>
                            </m:r>
                          </m:sub>
                        </m:sSub>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7127" y="4689"/>
                  <a:ext cx="799" cy="582"/>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7181" y="5515"/>
                  <a:ext cx="799"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a:cs typeface="Times New Roman" panose="02020603050405020304" pitchFamily="18" charset="0"/>
                              </a:rPr>
                            </m:ctrlPr>
                          </m:sSubPr>
                          <m:e>
                            <m:r>
                              <a:rPr lang="en-US" altLang="zh-CN" b="0" i="1" smtClean="0">
                                <a:latin typeface="Cambria Math" panose="02040503050406030204"/>
                                <a:ea typeface="Cambria Math" panose="02040503050406030204"/>
                                <a:cs typeface="Times New Roman" panose="02020603050405020304" pitchFamily="18" charset="0"/>
                              </a:rPr>
                              <m:t>𝑤</m:t>
                            </m:r>
                          </m:e>
                          <m:sub>
                            <m:r>
                              <a:rPr lang="en-US" altLang="zh-CN" b="0" i="1" smtClean="0">
                                <a:latin typeface="Cambria Math" panose="02040503050406030204"/>
                                <a:ea typeface="Cambria Math" panose="02040503050406030204"/>
                                <a:cs typeface="Times New Roman" panose="02020603050405020304" pitchFamily="18" charset="0"/>
                              </a:rPr>
                              <m:t>3</m:t>
                            </m:r>
                          </m:sub>
                        </m:sSub>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7181" y="5515"/>
                  <a:ext cx="799" cy="582"/>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5897" y="3123"/>
                  <a:ext cx="1077"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a:cs typeface="Times New Roman" panose="02020603050405020304" pitchFamily="18" charset="0"/>
                              </a:rPr>
                            </m:ctrlPr>
                          </m:sSubPr>
                          <m:e>
                            <m:r>
                              <a:rPr lang="en-US" altLang="zh-CN" i="1">
                                <a:latin typeface="Cambria Math" panose="02040503050406030204"/>
                                <a:ea typeface="Cambria Math" panose="02040503050406030204"/>
                                <a:cs typeface="Times New Roman" panose="02020603050405020304" pitchFamily="18" charset="0"/>
                              </a:rPr>
                              <m:t>𝑜𝑢𝑡</m:t>
                            </m:r>
                          </m:e>
                          <m:sub>
                            <m:r>
                              <a:rPr lang="en-US" altLang="zh-CN" b="0" i="1" smtClean="0">
                                <a:latin typeface="Cambria Math" panose="02040503050406030204"/>
                                <a:ea typeface="Cambria Math" panose="02040503050406030204"/>
                                <a:cs typeface="Times New Roman" panose="02020603050405020304" pitchFamily="18" charset="0"/>
                              </a:rPr>
                              <m:t>1</m:t>
                            </m:r>
                          </m:sub>
                        </m:sSub>
                      </m:oMath>
                    </m:oMathPara>
                  </a14:m>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5897" y="3123"/>
                  <a:ext cx="1077" cy="582"/>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897" y="4410"/>
                  <a:ext cx="1086"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a:cs typeface="Times New Roman" panose="02020603050405020304" pitchFamily="18" charset="0"/>
                              </a:rPr>
                            </m:ctrlPr>
                          </m:sSubPr>
                          <m:e>
                            <m:r>
                              <a:rPr lang="en-US" altLang="zh-CN" i="1">
                                <a:latin typeface="Cambria Math" panose="02040503050406030204"/>
                                <a:ea typeface="Cambria Math" panose="02040503050406030204"/>
                                <a:cs typeface="Times New Roman" panose="02020603050405020304" pitchFamily="18" charset="0"/>
                              </a:rPr>
                              <m:t>𝑜𝑢𝑡</m:t>
                            </m:r>
                          </m:e>
                          <m:sub>
                            <m:r>
                              <a:rPr lang="en-US" altLang="zh-CN" b="0" i="1" smtClean="0">
                                <a:latin typeface="Cambria Math" panose="02040503050406030204"/>
                                <a:ea typeface="Cambria Math" panose="02040503050406030204"/>
                                <a:cs typeface="Times New Roman" panose="02020603050405020304" pitchFamily="18" charset="0"/>
                              </a:rPr>
                              <m:t>2</m:t>
                            </m:r>
                          </m:sub>
                        </m:sSub>
                      </m:oMath>
                    </m:oMathPara>
                  </a14:m>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5897" y="4410"/>
                  <a:ext cx="1086" cy="582"/>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5823" y="5498"/>
                  <a:ext cx="1086"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a:cs typeface="Times New Roman" panose="02020603050405020304" pitchFamily="18" charset="0"/>
                              </a:rPr>
                            </m:ctrlPr>
                          </m:sSubPr>
                          <m:e>
                            <m:r>
                              <a:rPr lang="en-US" altLang="zh-CN" i="1">
                                <a:latin typeface="Cambria Math" panose="02040503050406030204"/>
                                <a:ea typeface="Cambria Math" panose="02040503050406030204"/>
                                <a:cs typeface="Times New Roman" panose="02020603050405020304" pitchFamily="18" charset="0"/>
                              </a:rPr>
                              <m:t>𝑜𝑢𝑡</m:t>
                            </m:r>
                          </m:e>
                          <m:sub>
                            <m:r>
                              <a:rPr lang="en-US" altLang="zh-CN" b="0" i="1" smtClean="0">
                                <a:latin typeface="Cambria Math" panose="02040503050406030204"/>
                                <a:ea typeface="Cambria Math" panose="02040503050406030204"/>
                                <a:cs typeface="Times New Roman" panose="02020603050405020304" pitchFamily="18" charset="0"/>
                              </a:rPr>
                              <m:t>3</m:t>
                            </m:r>
                          </m:sub>
                        </m:sSub>
                      </m:oMath>
                    </m:oMathPara>
                  </a14:m>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5823" y="5498"/>
                  <a:ext cx="1086" cy="582"/>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8289" y="4565"/>
                  <a:ext cx="2561" cy="773"/>
                </a:xfrm>
                <a:prstGeom prst="rect">
                  <a:avLst/>
                </a:prstGeom>
                <a:solidFill>
                  <a:srgbClr val="FFC000"/>
                </a:solidFill>
              </p:spPr>
              <p:txBody>
                <a:bodyPr wrap="none">
                  <a:spAutoFit/>
                </a:bodyPr>
                <a:lstStyle/>
                <a:p>
                  <a:pPr algn="ctr"/>
                  <a14:m>
                    <m:oMathPara xmlns:m="http://schemas.openxmlformats.org/officeDocument/2006/math">
                      <m:oMathParaPr>
                        <m:jc m:val="centerGroup"/>
                      </m:oMathParaPr>
                      <m:oMath xmlns:m="http://schemas.openxmlformats.org/officeDocument/2006/math">
                        <m:r>
                          <a:rPr lang="zh-CN" altLang="en-US" sz="1400" i="1" smtClean="0">
                            <a:latin typeface="Cambria Math" panose="02040503050406030204"/>
                            <a:ea typeface="Cambria Math" panose="02040503050406030204"/>
                            <a:cs typeface="Times New Roman" panose="02020603050405020304" pitchFamily="18" charset="0"/>
                          </a:rPr>
                          <m:t>𝒳</m:t>
                        </m:r>
                        <m:r>
                          <a:rPr lang="en-US" altLang="zh-CN" sz="1400" b="0" i="1" smtClean="0">
                            <a:latin typeface="Cambria Math" panose="02040503050406030204"/>
                            <a:ea typeface="Cambria Math" panose="02040503050406030204"/>
                            <a:cs typeface="Times New Roman" panose="02020603050405020304" pitchFamily="18" charset="0"/>
                          </a:rPr>
                          <m:t>=</m:t>
                        </m:r>
                        <m:nary>
                          <m:naryPr>
                            <m:chr m:val="∑"/>
                            <m:limLoc m:val="subSup"/>
                            <m:supHide m:val="on"/>
                            <m:ctrlPr>
                              <a:rPr lang="en-US" altLang="zh-CN" sz="1400" i="1" smtClean="0">
                                <a:latin typeface="Cambria Math" panose="02040503050406030204" pitchFamily="18" charset="0"/>
                                <a:ea typeface="Cambria Math" panose="02040503050406030204"/>
                                <a:cs typeface="Times New Roman" panose="02020603050405020304" pitchFamily="18" charset="0"/>
                              </a:rPr>
                            </m:ctrlPr>
                          </m:naryPr>
                          <m:sub>
                            <m:r>
                              <m:rPr>
                                <m:brk m:alnAt="9"/>
                              </m:rPr>
                              <a:rPr lang="en-US" altLang="zh-CN" sz="1400" i="1">
                                <a:latin typeface="Cambria Math" panose="02040503050406030204"/>
                                <a:ea typeface="Cambria Math" panose="02040503050406030204"/>
                                <a:cs typeface="Times New Roman" panose="02020603050405020304" pitchFamily="18" charset="0"/>
                              </a:rPr>
                              <m:t>𝑖</m:t>
                            </m:r>
                          </m:sub>
                          <m:sup/>
                          <m:e>
                            <m:sSub>
                              <m:sSubPr>
                                <m:ctrlPr>
                                  <a:rPr lang="en-US" altLang="zh-CN" sz="1400" i="1" smtClean="0">
                                    <a:latin typeface="Cambria Math" panose="02040503050406030204" pitchFamily="18" charset="0"/>
                                    <a:ea typeface="Cambria Math" panose="02040503050406030204"/>
                                    <a:cs typeface="Times New Roman" panose="02020603050405020304" pitchFamily="18" charset="0"/>
                                  </a:rPr>
                                </m:ctrlPr>
                              </m:sSubPr>
                              <m:e>
                                <m:r>
                                  <a:rPr lang="en-US" altLang="zh-CN" sz="1400" b="0" i="1" smtClean="0">
                                    <a:latin typeface="Cambria Math" panose="02040503050406030204"/>
                                    <a:ea typeface="Cambria Math" panose="02040503050406030204"/>
                                    <a:cs typeface="Times New Roman" panose="02020603050405020304" pitchFamily="18" charset="0"/>
                                  </a:rPr>
                                  <m:t>𝑤</m:t>
                                </m:r>
                              </m:e>
                              <m:sub>
                                <m:r>
                                  <a:rPr lang="en-US" altLang="zh-CN" sz="1400" b="0" i="1" smtClean="0">
                                    <a:latin typeface="Cambria Math" panose="02040503050406030204"/>
                                    <a:ea typeface="Cambria Math" panose="02040503050406030204"/>
                                    <a:cs typeface="Times New Roman" panose="02020603050405020304" pitchFamily="18" charset="0"/>
                                  </a:rPr>
                                  <m:t>𝑖</m:t>
                                </m:r>
                              </m:sub>
                            </m:sSub>
                            <m:r>
                              <a:rPr lang="en-US" altLang="zh-CN" sz="1400" i="1" smtClean="0">
                                <a:latin typeface="Cambria Math" panose="02040503050406030204"/>
                                <a:ea typeface="Cambria Math" panose="02040503050406030204"/>
                                <a:cs typeface="Times New Roman" panose="02020603050405020304" pitchFamily="18" charset="0"/>
                              </a:rPr>
                              <m:t>×</m:t>
                            </m:r>
                            <m:sSub>
                              <m:sSubPr>
                                <m:ctrlPr>
                                  <a:rPr lang="en-US" altLang="zh-CN" sz="1400" i="1">
                                    <a:latin typeface="Cambria Math" panose="02040503050406030204" pitchFamily="18" charset="0"/>
                                    <a:ea typeface="Cambria Math" panose="02040503050406030204"/>
                                    <a:cs typeface="Times New Roman" panose="02020603050405020304" pitchFamily="18" charset="0"/>
                                  </a:rPr>
                                </m:ctrlPr>
                              </m:sSubPr>
                              <m:e>
                                <m:r>
                                  <a:rPr lang="en-US" altLang="zh-CN" sz="1400" i="1">
                                    <a:latin typeface="Cambria Math" panose="02040503050406030204"/>
                                    <a:ea typeface="Cambria Math" panose="02040503050406030204"/>
                                    <a:cs typeface="Times New Roman" panose="02020603050405020304" pitchFamily="18" charset="0"/>
                                  </a:rPr>
                                  <m:t>𝑜𝑢𝑡</m:t>
                                </m:r>
                              </m:e>
                              <m:sub>
                                <m:r>
                                  <a:rPr lang="en-US" altLang="zh-CN" sz="1400" i="1">
                                    <a:latin typeface="Cambria Math" panose="02040503050406030204"/>
                                    <a:ea typeface="Cambria Math" panose="02040503050406030204"/>
                                    <a:cs typeface="Times New Roman" panose="02020603050405020304" pitchFamily="18" charset="0"/>
                                  </a:rPr>
                                  <m:t>𝑖</m:t>
                                </m:r>
                              </m:sub>
                            </m:sSub>
                          </m:e>
                        </m:nary>
                      </m:oMath>
                    </m:oMathPara>
                  </a14:m>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4" name="矩形 23"/>
                <p:cNvSpPr>
                  <a:spLocks noRot="1" noChangeAspect="1" noMove="1" noResize="1" noEditPoints="1" noAdjustHandles="1" noChangeArrowheads="1" noChangeShapeType="1" noTextEdit="1"/>
                </p:cNvSpPr>
                <p:nvPr/>
              </p:nvSpPr>
              <p:spPr>
                <a:xfrm>
                  <a:off x="8289" y="4565"/>
                  <a:ext cx="2561" cy="773"/>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11260" y="4550"/>
                  <a:ext cx="2321" cy="880"/>
                </a:xfrm>
                <a:prstGeom prst="rect">
                  <a:avLst/>
                </a:prstGeom>
                <a:solidFill>
                  <a:srgbClr val="FFC000"/>
                </a:solidFill>
              </p:spPr>
              <p:txBody>
                <a:bodyPr wrap="square">
                  <a:spAutoFit/>
                </a:bodyPr>
                <a:lstStyle/>
                <a:p>
                  <a:pPr algn="ct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a:ea typeface="黑体" panose="02010609060101010101" pitchFamily="49" charset="-122"/>
                            <a:cs typeface="Times New Roman" panose="02020603050405020304" pitchFamily="18" charset="0"/>
                          </a:rPr>
                          <m:t>𝒪</m:t>
                        </m:r>
                        <m:r>
                          <a:rPr lang="en-US" altLang="zh-CN" sz="1600" b="0" i="1" smtClean="0">
                            <a:latin typeface="Cambria Math" panose="02040503050406030204"/>
                            <a:ea typeface="黑体" panose="02010609060101010101" pitchFamily="49" charset="-122"/>
                            <a:cs typeface="Times New Roman" panose="02020603050405020304" pitchFamily="18" charset="0"/>
                          </a:rPr>
                          <m:t>=</m:t>
                        </m:r>
                        <m:f>
                          <m:fPr>
                            <m:ctrlPr>
                              <a:rPr lang="en-US" altLang="zh-CN" sz="1600"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0" i="1" smtClean="0">
                                <a:latin typeface="Cambria Math" panose="02040503050406030204"/>
                                <a:ea typeface="黑体" panose="02010609060101010101" pitchFamily="49" charset="-122"/>
                                <a:cs typeface="Times New Roman" panose="02020603050405020304" pitchFamily="18" charset="0"/>
                              </a:rPr>
                              <m:t>1</m:t>
                            </m:r>
                          </m:num>
                          <m:den>
                            <m:r>
                              <a:rPr lang="en-US" altLang="zh-CN" sz="1600" b="0" i="1" smtClean="0">
                                <a:latin typeface="Cambria Math" panose="02040503050406030204"/>
                                <a:ea typeface="黑体" panose="02010609060101010101" pitchFamily="49" charset="-122"/>
                                <a:cs typeface="Times New Roman" panose="02020603050405020304" pitchFamily="18" charset="0"/>
                              </a:rPr>
                              <m:t>1+</m:t>
                            </m:r>
                            <m:sSup>
                              <m:sSupPr>
                                <m:ctrlPr>
                                  <a:rPr lang="en-US" altLang="zh-CN" sz="1600" b="0" i="1" smtClean="0">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600" b="0" i="1" smtClean="0">
                                    <a:latin typeface="Cambria Math" panose="02040503050406030204"/>
                                    <a:ea typeface="黑体" panose="02010609060101010101" pitchFamily="49" charset="-122"/>
                                    <a:cs typeface="Times New Roman" panose="02020603050405020304" pitchFamily="18" charset="0"/>
                                  </a:rPr>
                                  <m:t>𝑒</m:t>
                                </m:r>
                              </m:e>
                              <m:sup>
                                <m:r>
                                  <a:rPr lang="en-US" altLang="zh-CN" sz="1600" b="0" i="1" smtClean="0">
                                    <a:latin typeface="Cambria Math" panose="02040503050406030204"/>
                                    <a:ea typeface="黑体" panose="02010609060101010101" pitchFamily="49" charset="-122"/>
                                    <a:cs typeface="Times New Roman" panose="02020603050405020304" pitchFamily="18" charset="0"/>
                                  </a:rPr>
                                  <m:t>−</m:t>
                                </m:r>
                                <m:r>
                                  <a:rPr lang="zh-CN" altLang="en-US" sz="1600" i="1">
                                    <a:latin typeface="Cambria Math" panose="02040503050406030204"/>
                                    <a:ea typeface="Cambria Math" panose="02040503050406030204"/>
                                    <a:cs typeface="Times New Roman" panose="02020603050405020304" pitchFamily="18" charset="0"/>
                                  </a:rPr>
                                  <m:t>𝒳</m:t>
                                </m:r>
                              </m:sup>
                            </m:sSup>
                          </m:den>
                        </m:f>
                      </m:oMath>
                    </m:oMathPara>
                  </a14:m>
                  <a:endParaRPr lang="zh-CN" altLang="en-US" sz="1600" dirty="0">
                    <a:solidFill>
                      <a:sysClr val="window" lastClr="FFFFFF"/>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7" name="矩形 26"/>
                <p:cNvSpPr>
                  <a:spLocks noRot="1" noChangeAspect="1" noMove="1" noResize="1" noEditPoints="1" noAdjustHandles="1" noChangeArrowheads="1" noChangeShapeType="1" noTextEdit="1"/>
                </p:cNvSpPr>
                <p:nvPr/>
              </p:nvSpPr>
              <p:spPr>
                <a:xfrm>
                  <a:off x="11260" y="4550"/>
                  <a:ext cx="2321" cy="880"/>
                </a:xfrm>
                <a:prstGeom prst="rect">
                  <a:avLst/>
                </a:prstGeom>
                <a:blipFill rotWithShape="1">
                  <a:blip r:embed="rId12"/>
                </a:blipFill>
              </p:spPr>
              <p:txBody>
                <a:bodyPr/>
                <a:lstStyle/>
                <a:p>
                  <a:r>
                    <a:rPr lang="zh-CN" altLang="en-US">
                      <a:noFill/>
                    </a:rPr>
                    <a:t> </a:t>
                  </a:r>
                </a:p>
              </p:txBody>
            </p:sp>
          </mc:Fallback>
        </mc:AlternateContent>
        <p:sp>
          <p:nvSpPr>
            <p:cNvPr id="29" name="椭圆 28"/>
            <p:cNvSpPr/>
            <p:nvPr/>
          </p:nvSpPr>
          <p:spPr>
            <a:xfrm>
              <a:off x="7980" y="3678"/>
              <a:ext cx="6028" cy="2806"/>
            </a:xfrm>
            <a:prstGeom prst="ellipse">
              <a:avLst/>
            </a:prstGeom>
            <a:noFill/>
            <a:ln w="25400" cap="flat" cmpd="sng" algn="ctr">
              <a:solidFill>
                <a:srgbClr val="4F81BD">
                  <a:shade val="50000"/>
                </a:srgbClr>
              </a:solidFill>
              <a:prstDash val="solid"/>
            </a:ln>
            <a:effectLst/>
          </p:spPr>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1" name="矩形 30"/>
                <p:cNvSpPr/>
                <p:nvPr/>
              </p:nvSpPr>
              <p:spPr>
                <a:xfrm>
                  <a:off x="10528" y="6364"/>
                  <a:ext cx="931"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ea typeface="Cambria Math" panose="02040503050406030204"/>
                            <a:cs typeface="Times New Roman" panose="02020603050405020304" pitchFamily="18" charset="0"/>
                          </a:rPr>
                          <m:t>𝑜𝑢𝑡</m:t>
                        </m:r>
                      </m:oMath>
                    </m:oMathPara>
                  </a14:m>
                  <a:endParaRPr lang="en-US" altLang="zh-CN" b="0" dirty="0">
                    <a:solidFill>
                      <a:sysClr val="window" lastClr="FFFFFF"/>
                    </a:solidFill>
                    <a:latin typeface="Times New Roman" panose="02020603050405020304" pitchFamily="18" charset="0"/>
                    <a:ea typeface="Cambria Math" panose="02040503050406030204"/>
                    <a:cs typeface="Times New Roman" panose="02020603050405020304" pitchFamily="18" charset="0"/>
                  </a:endParaRPr>
                </a:p>
              </p:txBody>
            </p:sp>
          </mc:Choice>
          <mc:Fallback xmlns="">
            <p:sp>
              <p:nvSpPr>
                <p:cNvPr id="31" name="矩形 30"/>
                <p:cNvSpPr>
                  <a:spLocks noRot="1" noChangeAspect="1" noMove="1" noResize="1" noEditPoints="1" noAdjustHandles="1" noChangeArrowheads="1" noChangeShapeType="1" noTextEdit="1"/>
                </p:cNvSpPr>
                <p:nvPr/>
              </p:nvSpPr>
              <p:spPr>
                <a:xfrm>
                  <a:off x="10528" y="6364"/>
                  <a:ext cx="931" cy="582"/>
                </a:xfrm>
                <a:prstGeom prst="rect">
                  <a:avLst/>
                </a:prstGeom>
                <a:blipFill rotWithShape="1">
                  <a:blip r:embed="rId13"/>
                </a:blipFill>
              </p:spPr>
              <p:txBody>
                <a:bodyPr/>
                <a:lstStyle/>
                <a:p>
                  <a:r>
                    <a:rPr lang="zh-CN" altLang="en-US">
                      <a:noFill/>
                    </a:rPr>
                    <a:t> </a:t>
                  </a:r>
                </a:p>
              </p:txBody>
            </p:sp>
          </mc:Fallback>
        </mc:AlternateContent>
        <p:sp>
          <p:nvSpPr>
            <p:cNvPr id="33" name="右箭头 32"/>
            <p:cNvSpPr/>
            <p:nvPr/>
          </p:nvSpPr>
          <p:spPr>
            <a:xfrm>
              <a:off x="10842" y="4803"/>
              <a:ext cx="379" cy="184"/>
            </a:xfrm>
            <a:prstGeom prst="rightArrow">
              <a:avLst/>
            </a:prstGeom>
            <a:noFill/>
            <a:ln w="25400" cap="flat" cmpd="sng" algn="ctr">
              <a:solidFill>
                <a:srgbClr val="4F81BD">
                  <a:shade val="50000"/>
                </a:srgbClr>
              </a:solidFill>
              <a:prstDash val="solid"/>
            </a:ln>
            <a:effectLst/>
          </p:spPr>
          <p:txBody>
            <a:bodyPr rtlCol="0" anchor="ctr"/>
            <a:lstStyle/>
            <a:p>
              <a:pPr algn="ctr"/>
              <a:endParaRPr lang="zh-CN" altLang="en-US"/>
            </a:p>
          </p:txBody>
        </p:sp>
        <p:sp>
          <p:nvSpPr>
            <p:cNvPr id="35" name="右箭头 34"/>
            <p:cNvSpPr/>
            <p:nvPr/>
          </p:nvSpPr>
          <p:spPr>
            <a:xfrm>
              <a:off x="3264" y="5071"/>
              <a:ext cx="379" cy="184"/>
            </a:xfrm>
            <a:prstGeom prst="rightArrow">
              <a:avLst/>
            </a:prstGeom>
            <a:noFill/>
            <a:ln w="25400" cap="flat" cmpd="sng" algn="ctr">
              <a:solidFill>
                <a:srgbClr val="4F81BD">
                  <a:shade val="50000"/>
                </a:srgbClr>
              </a:solidFill>
              <a:prstDash val="solid"/>
            </a:ln>
            <a:effectLst/>
          </p:spPr>
          <p:txBody>
            <a:bodyPr rtlCol="0" anchor="ctr"/>
            <a:lstStyle/>
            <a:p>
              <a:pPr algn="ctr"/>
              <a:endParaRPr lang="zh-CN" altLang="en-US"/>
            </a:p>
          </p:txBody>
        </p:sp>
        <p:sp>
          <p:nvSpPr>
            <p:cNvPr id="37" name="右箭头 36"/>
            <p:cNvSpPr/>
            <p:nvPr/>
          </p:nvSpPr>
          <p:spPr>
            <a:xfrm>
              <a:off x="14008" y="4845"/>
              <a:ext cx="567" cy="349"/>
            </a:xfrm>
            <a:prstGeom prst="rightArrow">
              <a:avLst/>
            </a:prstGeom>
            <a:noFill/>
            <a:ln w="25400" cap="flat" cmpd="sng" algn="ctr">
              <a:solidFill>
                <a:srgbClr val="4F81BD">
                  <a:shade val="50000"/>
                </a:srgbClr>
              </a:solidFill>
              <a:prstDash val="solid"/>
            </a:ln>
            <a:effectLst/>
          </p:spPr>
          <p:txBody>
            <a:bodyPr rtlCol="0" anchor="ctr"/>
            <a:lstStyle/>
            <a:p>
              <a:pPr algn="ctr"/>
              <a:endParaRPr lang="zh-CN" altLang="en-US"/>
            </a:p>
          </p:txBody>
        </p:sp>
        <p:sp>
          <p:nvSpPr>
            <p:cNvPr id="40" name="右箭头 39"/>
            <p:cNvSpPr/>
            <p:nvPr/>
          </p:nvSpPr>
          <p:spPr>
            <a:xfrm rot="10800000">
              <a:off x="13966" y="5657"/>
              <a:ext cx="661" cy="214"/>
            </a:xfrm>
            <a:prstGeom prst="rightArrow">
              <a:avLst/>
            </a:prstGeom>
            <a:noFill/>
            <a:ln w="25400" cap="flat" cmpd="sng" algn="ctr">
              <a:solidFill>
                <a:srgbClr val="4F81BD">
                  <a:shade val="50000"/>
                </a:srgbClr>
              </a:solidFill>
              <a:prstDash val="sysDash"/>
            </a:ln>
            <a:effectLst/>
          </p:spPr>
          <p:txBody>
            <a:bodyPr rtlCol="0" anchor="ctr"/>
            <a:lstStyle/>
            <a:p>
              <a:pPr algn="ctr"/>
              <a:endParaRPr lang="zh-CN" altLang="en-US"/>
            </a:p>
          </p:txBody>
        </p:sp>
        <p:sp>
          <p:nvSpPr>
            <p:cNvPr id="42" name="矩形 41"/>
            <p:cNvSpPr/>
            <p:nvPr/>
          </p:nvSpPr>
          <p:spPr>
            <a:xfrm>
              <a:off x="14577" y="4747"/>
              <a:ext cx="1644" cy="58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predicted</a:t>
              </a:r>
              <a:endParaRPr lang="zh-CN" altLang="en-US" dirty="0">
                <a:latin typeface="Times New Roman" panose="02020603050405020304" pitchFamily="18" charset="0"/>
                <a:cs typeface="Times New Roman" panose="02020603050405020304" pitchFamily="18" charset="0"/>
              </a:endParaRPr>
            </a:p>
          </p:txBody>
        </p:sp>
        <p:sp>
          <p:nvSpPr>
            <p:cNvPr id="45" name="矩形 44"/>
            <p:cNvSpPr/>
            <p:nvPr/>
          </p:nvSpPr>
          <p:spPr>
            <a:xfrm>
              <a:off x="11479" y="5377"/>
              <a:ext cx="1652" cy="824"/>
            </a:xfrm>
            <a:prstGeom prst="rect">
              <a:avLst/>
            </a:prstGeom>
          </p:spPr>
          <p:txBody>
            <a:bodyPr wrap="square">
              <a:spAutoFit/>
            </a:bodyPr>
            <a:lstStyle/>
            <a:p>
              <a:pPr algn="ct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Sigmoid</a:t>
              </a:r>
            </a:p>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激活函数</a:t>
              </a:r>
            </a:p>
          </p:txBody>
        </p:sp>
        <mc:AlternateContent xmlns:mc="http://schemas.openxmlformats.org/markup-compatibility/2006" xmlns:a14="http://schemas.microsoft.com/office/drawing/2010/main">
          <mc:Choice Requires="a14">
            <p:sp>
              <p:nvSpPr>
                <p:cNvPr id="48" name="矩形 47"/>
                <p:cNvSpPr/>
                <p:nvPr/>
              </p:nvSpPr>
              <p:spPr>
                <a:xfrm>
                  <a:off x="14610" y="5504"/>
                  <a:ext cx="1028"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ea typeface="黑体" panose="02010609060101010101" pitchFamily="49" charset="-122"/>
                            <a:cs typeface="Times New Roman" panose="02020603050405020304" pitchFamily="18" charset="0"/>
                          </a:rPr>
                          <m:t>𝑙𝑜𝑠𝑠</m:t>
                        </m:r>
                      </m:oMath>
                    </m:oMathPara>
                  </a14:m>
                  <a:endParaRPr lang="zh-CN" altLang="en-US" dirty="0"/>
                </a:p>
              </p:txBody>
            </p:sp>
          </mc:Choice>
          <mc:Fallback xmlns="">
            <p:sp>
              <p:nvSpPr>
                <p:cNvPr id="48" name="矩形 47"/>
                <p:cNvSpPr>
                  <a:spLocks noRot="1" noChangeAspect="1" noMove="1" noResize="1" noEditPoints="1" noAdjustHandles="1" noChangeArrowheads="1" noChangeShapeType="1" noTextEdit="1"/>
                </p:cNvSpPr>
                <p:nvPr/>
              </p:nvSpPr>
              <p:spPr>
                <a:xfrm>
                  <a:off x="14610" y="5504"/>
                  <a:ext cx="1028" cy="582"/>
                </a:xfrm>
                <a:prstGeom prst="rect">
                  <a:avLst/>
                </a:prstGeom>
                <a:blipFill rotWithShape="1">
                  <a:blip r:embed="rId14"/>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9586" y="7100"/>
                  <a:ext cx="5303" cy="5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a:ea typeface="黑体" panose="02010609060101010101" pitchFamily="49" charset="-122"/>
                            <a:cs typeface="Times New Roman" panose="02020603050405020304" pitchFamily="18" charset="0"/>
                          </a:rPr>
                          <m:t>𝑙𝑜𝑠𝑠</m:t>
                        </m:r>
                        <m:r>
                          <a:rPr lang="en-US" altLang="zh-CN" sz="1600" b="0" i="1" smtClean="0">
                            <a:latin typeface="Cambria Math" panose="02040503050406030204"/>
                            <a:ea typeface="黑体" panose="02010609060101010101" pitchFamily="49" charset="-122"/>
                            <a:cs typeface="Times New Roman" panose="02020603050405020304" pitchFamily="18" charset="0"/>
                          </a:rPr>
                          <m:t>=</m:t>
                        </m:r>
                        <m:r>
                          <a:rPr lang="en-US" altLang="zh-CN" sz="1600" b="0" i="1" smtClean="0">
                            <a:latin typeface="Cambria Math" panose="02040503050406030204"/>
                            <a:ea typeface="Cambria Math" panose="02040503050406030204"/>
                            <a:cs typeface="Times New Roman" panose="02020603050405020304" pitchFamily="18" charset="0"/>
                          </a:rPr>
                          <m:t>ℒ</m:t>
                        </m:r>
                        <m:r>
                          <a:rPr lang="zh-CN" altLang="en-US" sz="1600" i="1" smtClean="0">
                            <a:latin typeface="Cambria Math" panose="02040503050406030204"/>
                            <a:ea typeface="黑体" panose="02010609060101010101" pitchFamily="49" charset="-122"/>
                            <a:cs typeface="Times New Roman" panose="02020603050405020304" pitchFamily="18" charset="0"/>
                          </a:rPr>
                          <m:t> </m:t>
                        </m:r>
                        <m:r>
                          <a:rPr lang="en-US" altLang="zh-CN" sz="1600" b="0" i="1" smtClean="0">
                            <a:latin typeface="Cambria Math" panose="02040503050406030204"/>
                            <a:ea typeface="黑体" panose="02010609060101010101" pitchFamily="49" charset="-122"/>
                            <a:cs typeface="Times New Roman" panose="02020603050405020304" pitchFamily="18" charset="0"/>
                          </a:rPr>
                          <m:t>(</m:t>
                        </m:r>
                        <m:r>
                          <a:rPr lang="en-US" altLang="zh-CN" sz="1600" b="0" i="1" smtClean="0">
                            <a:latin typeface="Cambria Math" panose="02040503050406030204"/>
                            <a:ea typeface="黑体" panose="02010609060101010101" pitchFamily="49" charset="-122"/>
                            <a:cs typeface="Times New Roman" panose="02020603050405020304" pitchFamily="18" charset="0"/>
                          </a:rPr>
                          <m:t>𝑝𝑟𝑒𝑑𝑖𝑐𝑡𝑒𝑑</m:t>
                        </m:r>
                        <m:r>
                          <a:rPr lang="en-US" altLang="zh-CN" sz="1600" b="0" i="1" smtClean="0">
                            <a:latin typeface="Cambria Math" panose="02040503050406030204"/>
                            <a:ea typeface="黑体" panose="02010609060101010101" pitchFamily="49" charset="-122"/>
                            <a:cs typeface="Times New Roman" panose="02020603050405020304" pitchFamily="18" charset="0"/>
                          </a:rPr>
                          <m:t>,</m:t>
                        </m:r>
                        <m:r>
                          <a:rPr lang="en-US" altLang="zh-CN" sz="1600" b="0" i="1" smtClean="0">
                            <a:latin typeface="Cambria Math" panose="02040503050406030204"/>
                            <a:ea typeface="黑体" panose="02010609060101010101" pitchFamily="49" charset="-122"/>
                            <a:cs typeface="Times New Roman" panose="02020603050405020304" pitchFamily="18" charset="0"/>
                          </a:rPr>
                          <m:t>𝑔𝑟𝑜𝑢𝑛𝑑𝑡𝑟𝑢𝑡h</m:t>
                        </m:r>
                        <m:r>
                          <a:rPr lang="en-US" altLang="zh-CN" sz="1600" b="0" i="1" smtClean="0">
                            <a:latin typeface="Cambria Math" panose="02040503050406030204"/>
                            <a:ea typeface="黑体" panose="02010609060101010101" pitchFamily="49" charset="-122"/>
                            <a:cs typeface="Times New Roman" panose="02020603050405020304" pitchFamily="18" charset="0"/>
                          </a:rPr>
                          <m:t>)</m:t>
                        </m:r>
                      </m:oMath>
                    </m:oMathPara>
                  </a14:m>
                  <a:endParaRPr lang="zh-CN" altLang="en-US" sz="1600" dirty="0"/>
                </a:p>
              </p:txBody>
            </p:sp>
          </mc:Choice>
          <mc:Fallback xmlns="">
            <p:sp>
              <p:nvSpPr>
                <p:cNvPr id="51" name="矩形 50"/>
                <p:cNvSpPr>
                  <a:spLocks noRot="1" noChangeAspect="1" noMove="1" noResize="1" noEditPoints="1" noAdjustHandles="1" noChangeArrowheads="1" noChangeShapeType="1" noTextEdit="1"/>
                </p:cNvSpPr>
                <p:nvPr/>
              </p:nvSpPr>
              <p:spPr>
                <a:xfrm>
                  <a:off x="9586" y="7100"/>
                  <a:ext cx="5303" cy="533"/>
                </a:xfrm>
                <a:prstGeom prst="rect">
                  <a:avLst/>
                </a:prstGeom>
                <a:blipFill rotWithShape="1">
                  <a:blip r:embed="rId15"/>
                </a:blipFill>
              </p:spPr>
              <p:txBody>
                <a:bodyPr/>
                <a:lstStyle/>
                <a:p>
                  <a:r>
                    <a:rPr lang="zh-CN" altLang="en-US">
                      <a:noFill/>
                    </a:rPr>
                    <a:t> </a:t>
                  </a:r>
                </a:p>
              </p:txBody>
            </p:sp>
          </mc:Fallback>
        </mc:AlternateContent>
        <p:sp>
          <p:nvSpPr>
            <p:cNvPr id="55" name="矩形 54"/>
            <p:cNvSpPr/>
            <p:nvPr/>
          </p:nvSpPr>
          <p:spPr>
            <a:xfrm>
              <a:off x="8897" y="5433"/>
              <a:ext cx="1652" cy="824"/>
            </a:xfrm>
            <a:prstGeom prst="rect">
              <a:avLst/>
            </a:prstGeom>
          </p:spPr>
          <p:txBody>
            <a:bodyPr wrap="square">
              <a:spAutoFit/>
            </a:bodyPr>
            <a:lstStyle/>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线性加权累加</a:t>
              </a:r>
            </a:p>
          </p:txBody>
        </p:sp>
        <p:sp>
          <p:nvSpPr>
            <p:cNvPr id="57" name="右箭头 56"/>
            <p:cNvSpPr/>
            <p:nvPr/>
          </p:nvSpPr>
          <p:spPr>
            <a:xfrm rot="18830508">
              <a:off x="7550" y="3590"/>
              <a:ext cx="636" cy="247"/>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9" name="矩形 58"/>
                <p:cNvSpPr/>
                <p:nvPr/>
              </p:nvSpPr>
              <p:spPr>
                <a:xfrm>
                  <a:off x="8082" y="2571"/>
                  <a:ext cx="3707" cy="10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a:cs typeface="Times New Roman" panose="02020603050405020304" pitchFamily="18" charset="0"/>
                              </a:rPr>
                            </m:ctrlPr>
                          </m:sSubPr>
                          <m:e>
                            <m:sSubSup>
                              <m:sSubSupPr>
                                <m:ctrlPr>
                                  <a:rPr lang="zh-CN" altLang="en-US" i="1">
                                    <a:latin typeface="Cambria Math" panose="02040503050406030204" pitchFamily="18" charset="0"/>
                                  </a:rPr>
                                </m:ctrlPr>
                              </m:sSubSupPr>
                              <m:e>
                                <m:r>
                                  <a:rPr lang="en-US" altLang="zh-CN" i="1">
                                    <a:latin typeface="Cambria Math" panose="02040503050406030204"/>
                                  </a:rPr>
                                  <m:t>𝑤</m:t>
                                </m:r>
                              </m:e>
                              <m:sub>
                                <m:r>
                                  <a:rPr lang="en-US" altLang="zh-CN" i="1">
                                    <a:latin typeface="Cambria Math" panose="02040503050406030204"/>
                                  </a:rPr>
                                  <m:t>1</m:t>
                                </m:r>
                              </m:sub>
                              <m:sup>
                                <m:r>
                                  <a:rPr lang="en-US" altLang="zh-CN" i="1">
                                    <a:latin typeface="Cambria Math" panose="02040503050406030204"/>
                                  </a:rPr>
                                  <m:t>𝑛𝑒𝑤</m:t>
                                </m:r>
                              </m:sup>
                            </m:sSubSup>
                            <m:r>
                              <a:rPr lang="en-US" altLang="zh-CN" b="0" i="1" smtClean="0">
                                <a:latin typeface="Cambria Math" panose="02040503050406030204"/>
                              </a:rPr>
                              <m:t>=</m:t>
                            </m:r>
                            <m:r>
                              <a:rPr lang="en-US" altLang="zh-CN" i="1">
                                <a:latin typeface="Cambria Math" panose="02040503050406030204"/>
                                <a:ea typeface="Cambria Math" panose="02040503050406030204"/>
                                <a:cs typeface="Times New Roman" panose="02020603050405020304" pitchFamily="18" charset="0"/>
                              </a:rPr>
                              <m:t>𝑤</m:t>
                            </m:r>
                          </m:e>
                          <m:sub>
                            <m:r>
                              <a:rPr lang="en-US" altLang="zh-CN" i="1">
                                <a:latin typeface="Cambria Math" panose="02040503050406030204"/>
                                <a:ea typeface="Cambria Math" panose="02040503050406030204"/>
                                <a:cs typeface="Times New Roman" panose="02020603050405020304" pitchFamily="18" charset="0"/>
                              </a:rPr>
                              <m:t>1</m:t>
                            </m:r>
                          </m:sub>
                        </m:sSub>
                        <m:r>
                          <a:rPr lang="en-US" altLang="zh-CN" b="0" i="1" smtClean="0">
                            <a:latin typeface="Cambria Math" panose="02040503050406030204"/>
                            <a:ea typeface="Cambria Math" panose="02040503050406030204"/>
                            <a:cs typeface="Times New Roman" panose="02020603050405020304" pitchFamily="18" charset="0"/>
                          </a:rPr>
                          <m:t>−</m:t>
                        </m:r>
                        <m:r>
                          <a:rPr lang="en-US" altLang="zh-CN" i="1">
                            <a:latin typeface="Cambria Math" panose="02040503050406030204"/>
                          </a:rPr>
                          <m:t>𝜂</m:t>
                        </m:r>
                        <m:r>
                          <a:rPr lang="en-US" altLang="zh-CN" i="1" smtClean="0">
                            <a:latin typeface="Cambria Math" panose="02040503050406030204"/>
                            <a:ea typeface="Cambria Math" panose="02040503050406030204"/>
                          </a:rPr>
                          <m:t>×</m:t>
                        </m:r>
                        <m:f>
                          <m:fPr>
                            <m:ctrlPr>
                              <a:rPr lang="en-US" altLang="zh-CN" i="1" smtClean="0">
                                <a:solidFill>
                                  <a:srgbClr val="FF0000"/>
                                </a:solidFill>
                                <a:latin typeface="Cambria Math" panose="02040503050406030204" pitchFamily="18" charset="0"/>
                                <a:ea typeface="Cambria Math" panose="02040503050406030204"/>
                              </a:rPr>
                            </m:ctrlPr>
                          </m:fPr>
                          <m:num>
                            <m:r>
                              <a:rPr lang="zh-CN" altLang="en-US" i="1" smtClean="0">
                                <a:solidFill>
                                  <a:srgbClr val="FF0000"/>
                                </a:solidFill>
                                <a:latin typeface="Cambria Math" panose="02040503050406030204"/>
                                <a:ea typeface="Cambria Math" panose="02040503050406030204"/>
                              </a:rPr>
                              <m:t>𝜕</m:t>
                            </m:r>
                            <m:r>
                              <a:rPr lang="en-US" altLang="zh-CN" i="1">
                                <a:solidFill>
                                  <a:srgbClr val="FF0000"/>
                                </a:solidFill>
                                <a:latin typeface="Cambria Math" panose="02040503050406030204"/>
                                <a:ea typeface="Cambria Math" panose="02040503050406030204"/>
                                <a:cs typeface="Times New Roman" panose="02020603050405020304" pitchFamily="18" charset="0"/>
                              </a:rPr>
                              <m:t>ℒ</m:t>
                            </m:r>
                          </m:num>
                          <m:den>
                            <m:r>
                              <a:rPr lang="zh-CN" altLang="en-US" i="1">
                                <a:solidFill>
                                  <a:srgbClr val="FF0000"/>
                                </a:solidFill>
                                <a:latin typeface="Cambria Math" panose="02040503050406030204"/>
                                <a:ea typeface="Cambria Math" panose="02040503050406030204"/>
                              </a:rPr>
                              <m:t>𝜕</m:t>
                            </m:r>
                            <m:sSub>
                              <m:sSubPr>
                                <m:ctrlPr>
                                  <a:rPr lang="en-US" altLang="zh-CN" i="1">
                                    <a:solidFill>
                                      <a:srgbClr val="FF0000"/>
                                    </a:solidFill>
                                    <a:latin typeface="Cambria Math" panose="02040503050406030204" pitchFamily="18" charset="0"/>
                                    <a:ea typeface="Cambria Math" panose="02040503050406030204"/>
                                    <a:cs typeface="Times New Roman" panose="02020603050405020304" pitchFamily="18" charset="0"/>
                                  </a:rPr>
                                </m:ctrlPr>
                              </m:sSubPr>
                              <m:e>
                                <m:r>
                                  <a:rPr lang="en-US" altLang="zh-CN" i="1">
                                    <a:solidFill>
                                      <a:srgbClr val="FF0000"/>
                                    </a:solidFill>
                                    <a:latin typeface="Cambria Math" panose="02040503050406030204"/>
                                    <a:ea typeface="Cambria Math" panose="02040503050406030204"/>
                                    <a:cs typeface="Times New Roman" panose="02020603050405020304" pitchFamily="18" charset="0"/>
                                  </a:rPr>
                                  <m:t>𝑤</m:t>
                                </m:r>
                              </m:e>
                              <m:sub>
                                <m:r>
                                  <a:rPr lang="en-US" altLang="zh-CN" i="1">
                                    <a:solidFill>
                                      <a:srgbClr val="FF0000"/>
                                    </a:solidFill>
                                    <a:latin typeface="Cambria Math" panose="02040503050406030204"/>
                                    <a:ea typeface="Cambria Math" panose="02040503050406030204"/>
                                    <a:cs typeface="Times New Roman" panose="02020603050405020304" pitchFamily="18" charset="0"/>
                                  </a:rPr>
                                  <m:t>1</m:t>
                                </m:r>
                              </m:sub>
                            </m:sSub>
                          </m:den>
                        </m:f>
                      </m:oMath>
                    </m:oMathPara>
                  </a14:m>
                  <a:endParaRPr lang="en-US" altLang="zh-CN" i="1" dirty="0">
                    <a:solidFill>
                      <a:srgbClr val="FF0000"/>
                    </a:solidFill>
                    <a:latin typeface="Cambria Math" panose="02040503050406030204"/>
                    <a:ea typeface="Cambria Math" panose="02040503050406030204"/>
                    <a:cs typeface="Cambria Math" panose="02040503050406030204"/>
                  </a:endParaRPr>
                </a:p>
              </p:txBody>
            </p:sp>
          </mc:Choice>
          <mc:Fallback xmlns="">
            <p:sp>
              <p:nvSpPr>
                <p:cNvPr id="59" name="矩形 58"/>
                <p:cNvSpPr>
                  <a:spLocks noRot="1" noChangeAspect="1" noMove="1" noResize="1" noEditPoints="1" noAdjustHandles="1" noChangeArrowheads="1" noChangeShapeType="1" noTextEdit="1"/>
                </p:cNvSpPr>
                <p:nvPr/>
              </p:nvSpPr>
              <p:spPr>
                <a:xfrm>
                  <a:off x="8082" y="2571"/>
                  <a:ext cx="3707" cy="1046"/>
                </a:xfrm>
                <a:prstGeom prst="rect">
                  <a:avLst/>
                </a:prstGeom>
                <a:blipFill rotWithShape="1">
                  <a:blip r:embed="rId16"/>
                </a:blipFill>
              </p:spPr>
              <p:txBody>
                <a:bodyPr/>
                <a:lstStyle/>
                <a:p>
                  <a:r>
                    <a:rPr lang="zh-CN" altLang="en-US">
                      <a:noFill/>
                    </a:rPr>
                    <a:t> </a:t>
                  </a:r>
                </a:p>
              </p:txBody>
            </p:sp>
          </mc:Fallback>
        </mc:AlternateContent>
      </p:grpSp>
      <p:sp>
        <p:nvSpPr>
          <p:cNvPr id="9" name="文本框 8"/>
          <p:cNvSpPr txBox="1"/>
          <p:nvPr/>
        </p:nvSpPr>
        <p:spPr>
          <a:xfrm>
            <a:off x="8116570" y="1701165"/>
            <a:ext cx="3674110" cy="1198880"/>
          </a:xfrm>
          <a:prstGeom prst="rect">
            <a:avLst/>
          </a:prstGeom>
          <a:solidFill>
            <a:schemeClr val="accent4">
              <a:lumMod val="20000"/>
              <a:lumOff val="80000"/>
            </a:schemeClr>
          </a:solidFill>
        </p:spPr>
        <p:txBody>
          <a:bodyPr wrap="square" rtlCol="0" anchor="t">
            <a:spAutoFit/>
          </a:bodyPr>
          <a:lstStyle/>
          <a:p>
            <a:r>
              <a:rPr lang="zh-CN" altLang="zh-CN" dirty="0">
                <a:sym typeface="+mn-ea"/>
              </a:rPr>
              <a:t>链式求导实现了损失函数对某个自变量求偏导，好比将损失误差从输出端向输入端逐层传播，通过这个传播过程来更新该自变量取值。</a:t>
            </a:r>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6.2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前馈神经网络（</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F</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eed</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f</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orward </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eural </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etwork</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3"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nSpc>
                <a:spcPct val="150000"/>
              </a:lnSpc>
              <a:buFont typeface="Wingdings" panose="05000000000000000000" charset="0"/>
              <a:buNone/>
            </a:pP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2</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.参数优化</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误差反向传播（Error Back Propagation, BP）</a:t>
            </a:r>
          </a:p>
        </p:txBody>
      </p:sp>
      <mc:AlternateContent xmlns:mc="http://schemas.openxmlformats.org/markup-compatibility/2006" xmlns:a14="http://schemas.microsoft.com/office/drawing/2010/main">
        <mc:Choice Requires="a14">
          <p:sp>
            <p:nvSpPr>
              <p:cNvPr id="145" name="文本框 144"/>
              <p:cNvSpPr txBox="1"/>
              <p:nvPr/>
            </p:nvSpPr>
            <p:spPr>
              <a:xfrm>
                <a:off x="883920" y="4977130"/>
                <a:ext cx="10354945" cy="1821815"/>
              </a:xfrm>
              <a:prstGeom prst="rect">
                <a:avLst/>
              </a:prstGeom>
              <a:noFill/>
            </p:spPr>
            <p:txBody>
              <a:bodyPr wrap="square" rtlCol="0" anchor="t">
                <a:spAutoFit/>
              </a:bodyPr>
              <a:lstStyle/>
              <a:p>
                <a:pPr lvl="0" indent="0" algn="l">
                  <a:lnSpc>
                    <a:spcPct val="120000"/>
                  </a:lnSpc>
                  <a:buFont typeface="+mj-lt"/>
                  <a:buNone/>
                </a:pPr>
                <a:r>
                  <a:rPr lang="zh-CN" altLang="zh-CN" b="1">
                    <a:solidFill>
                      <a:srgbClr val="FF0000"/>
                    </a:solidFill>
                  </a:rPr>
                  <a:t>参数更新</a:t>
                </a:r>
                <a:r>
                  <a:rPr lang="zh-CN" altLang="zh-CN"/>
                  <a:t>：在下一轮迭代中参数</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oMath>
                </a14:m>
                <a:r>
                  <a:rPr lang="zh-CN" altLang="zh-CN"/>
                  <a:t>的取值被调整为：</a:t>
                </a:r>
              </a:p>
              <a:p>
                <a:pPr lvl="0" indent="0" algn="l">
                  <a:lnSpc>
                    <a:spcPct val="120000"/>
                  </a:lnSpc>
                  <a:buFont typeface="+mj-lt"/>
                  <a:buNone/>
                </a:pPr>
                <a14:m>
                  <m:oMathPara xmlns:m="http://schemas.openxmlformats.org/officeDocument/2006/math">
                    <m:oMathParaPr>
                      <m:jc m:val="center"/>
                    </m:oMathParaPr>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1</m:t>
                          </m:r>
                        </m:sub>
                        <m:sup>
                          <m:r>
                            <a:rPr lang="en-US" altLang="zh-CN" i="1">
                              <a:latin typeface="Cambria Math" panose="02040503050406030204" pitchFamily="18" charset="0"/>
                            </a:rPr>
                            <m:t>𝑛𝑒𝑤</m:t>
                          </m:r>
                        </m:sup>
                      </m:sSubSup>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𝜂</m:t>
                      </m:r>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𝑑</m:t>
                          </m:r>
                          <m:r>
                            <a:rPr lang="en-US" altLang="zh-CN" i="1">
                              <a:latin typeface="Cambria Math" panose="02040503050406030204" pitchFamily="18" charset="0"/>
                            </a:rPr>
                            <m:t>ℒ</m:t>
                          </m:r>
                        </m:num>
                        <m:den>
                          <m:r>
                            <a:rPr lang="en-US" altLang="zh-CN" i="1">
                              <a:latin typeface="Cambria Math" panose="02040503050406030204" pitchFamily="18" charset="0"/>
                            </a:rPr>
                            <m:t>𝑑</m:t>
                          </m:r>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den>
                      </m:f>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𝜂</m:t>
                      </m:r>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𝑑</m:t>
                          </m:r>
                          <m:r>
                            <a:rPr lang="en-US" altLang="zh-CN" i="1">
                              <a:latin typeface="Cambria Math" panose="02040503050406030204" pitchFamily="18" charset="0"/>
                            </a:rPr>
                            <m:t>ℒ</m:t>
                          </m:r>
                        </m:num>
                        <m:den>
                          <m:r>
                            <a:rPr lang="en-US" altLang="zh-CN" i="1">
                              <a:latin typeface="Cambria Math" panose="02040503050406030204" pitchFamily="18" charset="0"/>
                            </a:rPr>
                            <m:t>𝑑</m:t>
                          </m:r>
                          <m:r>
                            <a:rPr lang="en-US" altLang="zh-CN" i="1">
                              <a:latin typeface="Cambria Math" panose="02040503050406030204" pitchFamily="18" charset="0"/>
                            </a:rPr>
                            <m:t>𝒪</m:t>
                          </m:r>
                        </m:den>
                      </m:f>
                      <m:f>
                        <m:fPr>
                          <m:ctrlPr>
                            <a:rPr lang="zh-CN" altLang="zh-CN" i="1">
                              <a:latin typeface="Cambria Math" panose="02040503050406030204" pitchFamily="18" charset="0"/>
                            </a:rPr>
                          </m:ctrlPr>
                        </m:fPr>
                        <m:num>
                          <m:r>
                            <a:rPr lang="en-US" altLang="zh-CN" i="1">
                              <a:latin typeface="Cambria Math" panose="02040503050406030204" pitchFamily="18" charset="0"/>
                            </a:rPr>
                            <m:t>𝑑</m:t>
                          </m:r>
                          <m:r>
                            <a:rPr lang="en-US" altLang="zh-CN" i="1">
                              <a:latin typeface="Cambria Math" panose="02040503050406030204" pitchFamily="18" charset="0"/>
                            </a:rPr>
                            <m:t>𝒪</m:t>
                          </m:r>
                        </m:num>
                        <m:den>
                          <m:r>
                            <a:rPr lang="en-US" altLang="zh-CN" i="1">
                              <a:latin typeface="Cambria Math" panose="02040503050406030204" pitchFamily="18" charset="0"/>
                            </a:rPr>
                            <m:t>𝑑</m:t>
                          </m:r>
                          <m:r>
                            <a:rPr lang="en-US" altLang="zh-CN" i="1">
                              <a:latin typeface="Cambria Math" panose="02040503050406030204" pitchFamily="18" charset="0"/>
                            </a:rPr>
                            <m:t>𝒳</m:t>
                          </m:r>
                        </m:den>
                      </m:f>
                      <m:f>
                        <m:fPr>
                          <m:ctrlPr>
                            <a:rPr lang="zh-CN" altLang="zh-CN" i="1">
                              <a:latin typeface="Cambria Math" panose="02040503050406030204" pitchFamily="18" charset="0"/>
                            </a:rPr>
                          </m:ctrlPr>
                        </m:fPr>
                        <m:num>
                          <m:r>
                            <a:rPr lang="en-US" altLang="zh-CN" i="1">
                              <a:latin typeface="Cambria Math" panose="02040503050406030204" pitchFamily="18" charset="0"/>
                            </a:rPr>
                            <m:t>𝑑</m:t>
                          </m:r>
                          <m:r>
                            <a:rPr lang="en-US" altLang="zh-CN" i="1">
                              <a:latin typeface="Cambria Math" panose="02040503050406030204" pitchFamily="18" charset="0"/>
                            </a:rPr>
                            <m:t>𝒳</m:t>
                          </m:r>
                        </m:num>
                        <m:den>
                          <m:r>
                            <a:rPr lang="en-US" altLang="zh-CN" i="1">
                              <a:latin typeface="Cambria Math" panose="02040503050406030204" pitchFamily="18" charset="0"/>
                            </a:rPr>
                            <m:t>𝑑</m:t>
                          </m:r>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den>
                      </m:f>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𝜂</m:t>
                      </m:r>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𝑑</m:t>
                          </m:r>
                          <m:r>
                            <a:rPr lang="en-US" altLang="zh-CN" i="1">
                              <a:latin typeface="Cambria Math" panose="02040503050406030204" pitchFamily="18" charset="0"/>
                            </a:rPr>
                            <m:t>ℒ</m:t>
                          </m:r>
                        </m:num>
                        <m:den>
                          <m:r>
                            <a:rPr lang="en-US" altLang="zh-CN" i="1">
                              <a:latin typeface="Cambria Math" panose="02040503050406030204" pitchFamily="18" charset="0"/>
                            </a:rPr>
                            <m:t>𝑑</m:t>
                          </m:r>
                          <m:r>
                            <a:rPr lang="en-US" altLang="zh-CN" i="1">
                              <a:latin typeface="Cambria Math" panose="02040503050406030204" pitchFamily="18" charset="0"/>
                            </a:rPr>
                            <m:t>𝒪</m:t>
                          </m:r>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𝒳</m:t>
                              </m:r>
                            </m:sup>
                          </m:sSup>
                        </m:den>
                      </m:f>
                      <m:r>
                        <a:rPr lang="en-US" altLang="zh-CN" i="1">
                          <a:latin typeface="Cambria Math" panose="02040503050406030204" pitchFamily="18" charset="0"/>
                        </a:rPr>
                        <m:t>×(1−</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1+</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𝒳</m:t>
                              </m:r>
                            </m:sup>
                          </m:sSup>
                        </m:den>
                      </m:f>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𝑜𝑢𝑡</m:t>
                          </m:r>
                        </m:e>
                        <m:sub>
                          <m:r>
                            <a:rPr lang="en-US" altLang="zh-CN" i="1">
                              <a:latin typeface="Cambria Math" panose="02040503050406030204" pitchFamily="18" charset="0"/>
                            </a:rPr>
                            <m:t>1</m:t>
                          </m:r>
                        </m:sub>
                      </m:sSub>
                    </m:oMath>
                  </m:oMathPara>
                </a14:m>
                <a:endParaRPr lang="en-US" altLang="zh-CN" i="1">
                  <a:latin typeface="Cambria Math" panose="02040503050406030204" pitchFamily="18" charset="0"/>
                </a:endParaRPr>
              </a:p>
              <a:p>
                <a:pPr lvl="0" indent="0" algn="l">
                  <a:lnSpc>
                    <a:spcPct val="120000"/>
                  </a:lnSpc>
                  <a:buFont typeface="+mj-lt"/>
                  <a:buNone/>
                </a:pPr>
                <a:r>
                  <a:rPr lang="zh-CN" altLang="zh-CN" dirty="0">
                    <a:sym typeface="+mn-ea"/>
                  </a:rPr>
                  <a:t>按照同样的方法，可调整</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2</m:t>
                        </m:r>
                      </m:sub>
                    </m:sSub>
                  </m:oMath>
                </a14:m>
                <a:r>
                  <a:rPr lang="zh-CN" altLang="zh-CN" dirty="0">
                    <a:sym typeface="+mn-ea"/>
                  </a:rPr>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3</m:t>
                        </m:r>
                      </m:sub>
                    </m:sSub>
                  </m:oMath>
                </a14:m>
                <a:r>
                  <a:rPr lang="zh-CN" altLang="zh-CN" dirty="0">
                    <a:sym typeface="+mn-ea"/>
                  </a:rPr>
                  <a:t>以及其它图中未显示参数的取值。经过这样的调整，在模型参数新的取值作用下，损失函数</a:t>
                </a:r>
                <a14:m>
                  <m:oMath xmlns:m="http://schemas.openxmlformats.org/officeDocument/2006/math">
                    <m:r>
                      <a:rPr lang="en-US" altLang="zh-CN" i="1">
                        <a:latin typeface="Cambria Math" panose="02040503050406030204" pitchFamily="18" charset="0"/>
                      </a:rPr>
                      <m:t>ℒ</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θ</m:t>
                        </m:r>
                      </m:e>
                    </m:d>
                  </m:oMath>
                </a14:m>
                <a:r>
                  <a:rPr lang="zh-CN" altLang="zh-CN" dirty="0">
                    <a:sym typeface="+mn-ea"/>
                  </a:rPr>
                  <a:t>会以最快下降方式逐渐减少，直至减少到最小值（即全局最小值）。</a:t>
                </a:r>
                <a:endParaRPr lang="zh-CN" altLang="en-US"/>
              </a:p>
            </p:txBody>
          </p:sp>
        </mc:Choice>
        <mc:Fallback xmlns="">
          <p:sp>
            <p:nvSpPr>
              <p:cNvPr id="145" name="文本框 144"/>
              <p:cNvSpPr txBox="1">
                <a:spLocks noRot="1" noChangeAspect="1" noMove="1" noResize="1" noEditPoints="1" noAdjustHandles="1" noChangeArrowheads="1" noChangeShapeType="1" noTextEdit="1"/>
              </p:cNvSpPr>
              <p:nvPr/>
            </p:nvSpPr>
            <p:spPr>
              <a:xfrm>
                <a:off x="883920" y="4977130"/>
                <a:ext cx="10354945" cy="1821815"/>
              </a:xfrm>
              <a:prstGeom prst="rect">
                <a:avLst/>
              </a:prstGeom>
              <a:blipFill rotWithShape="1">
                <a:blip r:embed="rId2"/>
                <a:stretch>
                  <a:fillRect/>
                </a:stretch>
              </a:blipFill>
            </p:spPr>
            <p:txBody>
              <a:bodyPr/>
              <a:lstStyle/>
              <a:p>
                <a:r>
                  <a:rPr lang="zh-CN" altLang="en-US">
                    <a:noFill/>
                  </a:rPr>
                  <a:t> </a:t>
                </a:r>
              </a:p>
            </p:txBody>
          </p:sp>
        </mc:Fallback>
      </mc:AlternateContent>
      <p:grpSp>
        <p:nvGrpSpPr>
          <p:cNvPr id="61" name="组合 60"/>
          <p:cNvGrpSpPr/>
          <p:nvPr/>
        </p:nvGrpSpPr>
        <p:grpSpPr>
          <a:xfrm>
            <a:off x="883920" y="1726565"/>
            <a:ext cx="8720455" cy="3176270"/>
            <a:chOff x="2488" y="2571"/>
            <a:chExt cx="13733" cy="5002"/>
          </a:xfrm>
        </p:grpSpPr>
        <p:sp>
          <p:nvSpPr>
            <p:cNvPr id="5" name="圆角矩形 4"/>
            <p:cNvSpPr/>
            <p:nvPr/>
          </p:nvSpPr>
          <p:spPr>
            <a:xfrm>
              <a:off x="2488" y="4244"/>
              <a:ext cx="673" cy="1881"/>
            </a:xfrm>
            <a:prstGeom prst="roundRect">
              <a:avLst/>
            </a:prstGeom>
            <a:solidFill>
              <a:srgbClr val="FFFF00"/>
            </a:solidFill>
            <a:ln w="25400" cap="flat" cmpd="sng" algn="ctr">
              <a:solidFill>
                <a:srgbClr val="4F81BD">
                  <a:shade val="50000"/>
                </a:srgbClr>
              </a:solidFill>
              <a:prstDash val="solid"/>
            </a:ln>
            <a:effectLst/>
          </p:spPr>
          <p:txBody>
            <a:bodyPr rtlCol="0" anchor="ctr"/>
            <a:lstStyle/>
            <a:p>
              <a:pPr algn="ctr"/>
              <a:r>
                <a:rPr lang="zh-CN" altLang="en-US" dirty="0">
                  <a:solidFill>
                    <a:sysClr val="windowText" lastClr="000000"/>
                  </a:solidFill>
                  <a:latin typeface="黑体" panose="02010609060101010101" pitchFamily="49" charset="-122"/>
                  <a:ea typeface="黑体" panose="02010609060101010101" pitchFamily="49" charset="-122"/>
                </a:rPr>
                <a:t>输入</a:t>
              </a:r>
              <a:endParaRPr lang="en-US" altLang="zh-CN" dirty="0">
                <a:solidFill>
                  <a:sysClr val="windowText" lastClr="000000"/>
                </a:solidFill>
                <a:latin typeface="黑体" panose="02010609060101010101" pitchFamily="49" charset="-122"/>
                <a:ea typeface="黑体" panose="02010609060101010101" pitchFamily="49" charset="-122"/>
              </a:endParaRPr>
            </a:p>
            <a:p>
              <a:pPr algn="ctr"/>
              <a:r>
                <a:rPr lang="zh-CN" altLang="en-US" dirty="0">
                  <a:solidFill>
                    <a:sysClr val="windowText" lastClr="000000"/>
                  </a:solidFill>
                  <a:latin typeface="黑体" panose="02010609060101010101" pitchFamily="49" charset="-122"/>
                  <a:ea typeface="黑体" panose="02010609060101010101" pitchFamily="49" charset="-122"/>
                </a:rPr>
                <a:t>数据</a:t>
              </a:r>
            </a:p>
          </p:txBody>
        </p:sp>
        <mc:AlternateContent xmlns:mc="http://schemas.openxmlformats.org/markup-compatibility/2006" xmlns:a14="http://schemas.microsoft.com/office/drawing/2010/main">
          <mc:Choice Requires="a14">
            <p:sp>
              <p:nvSpPr>
                <p:cNvPr id="6" name="圆角矩形 5"/>
                <p:cNvSpPr/>
                <p:nvPr/>
              </p:nvSpPr>
              <p:spPr>
                <a:xfrm>
                  <a:off x="3725" y="4629"/>
                  <a:ext cx="1264" cy="1068"/>
                </a:xfrm>
                <a:prstGeom prst="roundRect">
                  <a:avLst/>
                </a:prstGeom>
                <a:noFill/>
                <a:ln>
                  <a:solidFill>
                    <a:schemeClr val="tx1"/>
                  </a:solidFill>
                </a:ln>
                <a:extLst>
                  <a:ext uri="{909E8E84-426E-40DD-AFC4-6F175D3DCCD1}">
                    <a14:hiddenFill>
                      <a:solidFill>
                        <a:sysClr val="window" lastClr="FFFFFF"/>
                      </a:solidFill>
                    </a14:hiddenFill>
                  </a:ext>
                </a:extLst>
              </p:spPr>
              <p:txBody>
                <a:bodyPr rtlCol="0" anchor="ctr"/>
                <a:lstStyle/>
                <a:p>
                  <a:pPr algn="ctr"/>
                  <a14:m>
                    <m:oMathPara xmlns:m="http://schemas.openxmlformats.org/officeDocument/2006/math">
                      <m:oMathParaPr>
                        <m:jc m:val="centerGroup"/>
                      </m:oMathParaPr>
                      <m:oMath xmlns:m="http://schemas.openxmlformats.org/officeDocument/2006/math">
                        <m:r>
                          <a:rPr lang="en-US" altLang="zh-CN" i="1" smtClean="0">
                            <a:solidFill>
                              <a:sysClr val="windowText" lastClr="000000"/>
                            </a:solidFill>
                            <a:latin typeface="Cambria Math" panose="02040503050406030204"/>
                            <a:ea typeface="Cambria Math" panose="02040503050406030204"/>
                          </a:rPr>
                          <m:t>⋯⋯</m:t>
                        </m:r>
                      </m:oMath>
                    </m:oMathPara>
                  </a14:m>
                  <a:endParaRPr lang="zh-CN" altLang="en-US" dirty="0">
                    <a:solidFill>
                      <a:sysClr val="windowText" lastClr="000000"/>
                    </a:solidFill>
                  </a:endParaRPr>
                </a:p>
              </p:txBody>
            </p:sp>
          </mc:Choice>
          <mc:Fallback xmlns="">
            <p:sp>
              <p:nvSpPr>
                <p:cNvPr id="6" name="圆角矩形 5"/>
                <p:cNvSpPr>
                  <a:spLocks noRot="1" noChangeAspect="1" noMove="1" noResize="1" noEditPoints="1" noAdjustHandles="1" noChangeArrowheads="1" noChangeShapeType="1" noTextEdit="1"/>
                </p:cNvSpPr>
                <p:nvPr/>
              </p:nvSpPr>
              <p:spPr>
                <a:xfrm>
                  <a:off x="3725" y="4629"/>
                  <a:ext cx="1264" cy="1068"/>
                </a:xfrm>
                <a:prstGeom prst="roundRect">
                  <a:avLst/>
                </a:prstGeom>
                <a:blipFill rotWithShape="1">
                  <a:blip r:embed="rId3"/>
                </a:blipFill>
                <a:ln>
                  <a:solidFill>
                    <a:schemeClr val="tx1"/>
                  </a:solidFill>
                </a:ln>
                <a:extLst>
                  <a:ext uri="{909E8E84-426E-40DD-AFC4-6F175D3DCCD1}">
                    <a14:hiddenFill xmlns:a14="http://schemas.microsoft.com/office/drawing/2010/main">
                      <a:solidFill>
                        <a:sysClr val="window" lastClr="FFFFFF"/>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971" y="4873"/>
                  <a:ext cx="1056" cy="58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a:ea typeface="Cambria Math" panose="02040503050406030204"/>
                          </a:rPr>
                          <m:t>⋯⋯</m:t>
                        </m:r>
                      </m:oMath>
                    </m:oMathPara>
                  </a14:m>
                  <a:endParaRPr lang="zh-CN" altLang="en-US" dirty="0">
                    <a:solidFill>
                      <a:sysClr val="windowText" lastClr="000000"/>
                    </a:solidFill>
                    <a:latin typeface="Times New Roman" panose="02020603050405020304" pitchFamily="18" charset="0"/>
                    <a:ea typeface="黑体" panose="02010609060101010101" pitchFamily="49"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4971" y="4873"/>
                  <a:ext cx="1056" cy="582"/>
                </a:xfrm>
                <a:prstGeom prst="rect">
                  <a:avLst/>
                </a:prstGeom>
                <a:blipFill rotWithShape="1">
                  <a:blip r:embed="rId4"/>
                </a:blipFill>
              </p:spPr>
              <p:txBody>
                <a:bodyPr/>
                <a:lstStyle/>
                <a:p>
                  <a:r>
                    <a:rPr lang="zh-CN" altLang="en-US">
                      <a:noFill/>
                    </a:rPr>
                    <a:t> </a:t>
                  </a:r>
                </a:p>
              </p:txBody>
            </p:sp>
          </mc:Fallback>
        </mc:AlternateContent>
        <p:cxnSp>
          <p:nvCxnSpPr>
            <p:cNvPr id="8" name="直接箭头连接符 7"/>
            <p:cNvCxnSpPr/>
            <p:nvPr/>
          </p:nvCxnSpPr>
          <p:spPr>
            <a:xfrm>
              <a:off x="6913" y="4126"/>
              <a:ext cx="1066" cy="465"/>
            </a:xfrm>
            <a:prstGeom prst="straightConnector1">
              <a:avLst/>
            </a:prstGeom>
            <a:noFill/>
            <a:ln w="9525" cap="flat" cmpd="sng" algn="ctr">
              <a:solidFill>
                <a:srgbClr val="4F81BD"/>
              </a:solidFill>
              <a:prstDash val="solid"/>
              <a:tailEnd type="arrow"/>
            </a:ln>
            <a:effectLst/>
          </p:spPr>
        </p:cxnSp>
        <p:sp>
          <p:nvSpPr>
            <p:cNvPr id="2" name="椭圆 1"/>
            <p:cNvSpPr/>
            <p:nvPr/>
          </p:nvSpPr>
          <p:spPr>
            <a:xfrm>
              <a:off x="5985" y="3678"/>
              <a:ext cx="959" cy="669"/>
            </a:xfrm>
            <a:prstGeom prst="ellipse">
              <a:avLst/>
            </a:prstGeom>
            <a:solidFill>
              <a:srgbClr val="FFFF00"/>
            </a:solidFill>
            <a:ln w="25400" cap="flat" cmpd="sng" algn="ctr">
              <a:solidFill>
                <a:srgbClr val="4F81BD"/>
              </a:solidFill>
              <a:prstDash val="solid"/>
            </a:ln>
            <a:effectLst/>
          </p:spPr>
          <p:txBody>
            <a:bodyPr rtlCol="0" anchor="ctr"/>
            <a:lstStyle/>
            <a:p>
              <a:pPr algn="ct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7170" y="3908"/>
                  <a:ext cx="790"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a:cs typeface="Times New Roman" panose="02020603050405020304" pitchFamily="18" charset="0"/>
                              </a:rPr>
                            </m:ctrlPr>
                          </m:sSubPr>
                          <m:e>
                            <m:r>
                              <a:rPr lang="en-US" altLang="zh-CN" b="0" i="1" smtClean="0">
                                <a:latin typeface="Cambria Math" panose="02040503050406030204"/>
                                <a:ea typeface="Cambria Math" panose="02040503050406030204"/>
                                <a:cs typeface="Times New Roman" panose="02020603050405020304" pitchFamily="18" charset="0"/>
                              </a:rPr>
                              <m:t>𝑤</m:t>
                            </m:r>
                          </m:e>
                          <m:sub>
                            <m:r>
                              <a:rPr lang="en-US" altLang="zh-CN" b="0" i="1" smtClean="0">
                                <a:latin typeface="Cambria Math" panose="02040503050406030204"/>
                                <a:ea typeface="Cambria Math" panose="02040503050406030204"/>
                                <a:cs typeface="Times New Roman" panose="02020603050405020304" pitchFamily="18" charset="0"/>
                              </a:rPr>
                              <m:t>1</m:t>
                            </m:r>
                          </m:sub>
                        </m:sSub>
                      </m:oMath>
                    </m:oMathPara>
                  </a14:m>
                  <a:endParaRPr lang="zh-CN" altLang="en-US" dirty="0">
                    <a:solidFill>
                      <a:sysClr val="windowText" lastClr="000000"/>
                    </a:solidFill>
                    <a:latin typeface="Times New Roman" panose="02020603050405020304" pitchFamily="18" charset="0"/>
                    <a:ea typeface="黑体" panose="02010609060101010101" pitchFamily="49"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7170" y="3908"/>
                  <a:ext cx="790" cy="582"/>
                </a:xfrm>
                <a:prstGeom prst="rect">
                  <a:avLst/>
                </a:prstGeom>
                <a:blipFill rotWithShape="1">
                  <a:blip r:embed="rId5"/>
                </a:blipFill>
              </p:spPr>
              <p:txBody>
                <a:bodyPr/>
                <a:lstStyle/>
                <a:p>
                  <a:r>
                    <a:rPr lang="zh-CN" altLang="en-US">
                      <a:noFill/>
                    </a:rPr>
                    <a:t> </a:t>
                  </a:r>
                </a:p>
              </p:txBody>
            </p:sp>
          </mc:Fallback>
        </mc:AlternateContent>
        <p:sp>
          <p:nvSpPr>
            <p:cNvPr id="11" name="椭圆 10"/>
            <p:cNvSpPr/>
            <p:nvPr/>
          </p:nvSpPr>
          <p:spPr>
            <a:xfrm>
              <a:off x="5957" y="4840"/>
              <a:ext cx="959" cy="669"/>
            </a:xfrm>
            <a:prstGeom prst="ellipse">
              <a:avLst/>
            </a:prstGeom>
            <a:solidFill>
              <a:srgbClr val="FFFF00"/>
            </a:solidFill>
            <a:ln w="25400" cap="flat" cmpd="sng" algn="ctr">
              <a:solidFill>
                <a:srgbClr val="4F81BD"/>
              </a:solidFill>
              <a:prstDash val="solid"/>
            </a:ln>
            <a:effectLst/>
          </p:spPr>
          <p:txBody>
            <a:bodyPr rtlCol="0" anchor="ctr"/>
            <a:lstStyle/>
            <a:p>
              <a:pPr algn="ct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椭圆 11"/>
            <p:cNvSpPr/>
            <p:nvPr/>
          </p:nvSpPr>
          <p:spPr>
            <a:xfrm>
              <a:off x="5955" y="5984"/>
              <a:ext cx="959" cy="669"/>
            </a:xfrm>
            <a:prstGeom prst="ellipse">
              <a:avLst/>
            </a:prstGeom>
            <a:solidFill>
              <a:srgbClr val="FFFF00"/>
            </a:solidFill>
            <a:ln w="25400" cap="flat" cmpd="sng" algn="ctr">
              <a:solidFill>
                <a:srgbClr val="4F81BD"/>
              </a:solidFill>
              <a:prstDash val="solid"/>
            </a:ln>
            <a:effectLst/>
          </p:spPr>
          <p:txBody>
            <a:bodyPr rtlCol="0" anchor="ctr"/>
            <a:lstStyle/>
            <a:p>
              <a:pPr algn="ct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3" name="直接箭头连接符 12"/>
            <p:cNvCxnSpPr>
              <a:stCxn id="11" idx="6"/>
            </p:cNvCxnSpPr>
            <p:nvPr/>
          </p:nvCxnSpPr>
          <p:spPr>
            <a:xfrm>
              <a:off x="6916" y="5175"/>
              <a:ext cx="1064" cy="19"/>
            </a:xfrm>
            <a:prstGeom prst="straightConnector1">
              <a:avLst/>
            </a:prstGeom>
            <a:noFill/>
            <a:ln w="9525" cap="flat" cmpd="sng" algn="ctr">
              <a:solidFill>
                <a:srgbClr val="4F81BD"/>
              </a:solidFill>
              <a:prstDash val="solid"/>
              <a:tailEnd type="arrow"/>
            </a:ln>
            <a:effectLst/>
          </p:spPr>
        </p:cxnSp>
        <p:cxnSp>
          <p:nvCxnSpPr>
            <p:cNvPr id="16" name="直接箭头连接符 15"/>
            <p:cNvCxnSpPr>
              <a:stCxn id="12" idx="6"/>
            </p:cNvCxnSpPr>
            <p:nvPr/>
          </p:nvCxnSpPr>
          <p:spPr>
            <a:xfrm flipV="1">
              <a:off x="6914" y="5792"/>
              <a:ext cx="1264" cy="527"/>
            </a:xfrm>
            <a:prstGeom prst="straightConnector1">
              <a:avLst/>
            </a:prstGeom>
            <a:noFill/>
            <a:ln w="9525" cap="flat" cmpd="sng" algn="ctr">
              <a:solidFill>
                <a:srgbClr val="4F81BD"/>
              </a:solidFill>
              <a:prstDash val="solid"/>
              <a:tailEnd type="arrow"/>
            </a:ln>
            <a:effectLst/>
          </p:spPr>
        </p:cxnSp>
        <mc:AlternateContent xmlns:mc="http://schemas.openxmlformats.org/markup-compatibility/2006" xmlns:a14="http://schemas.microsoft.com/office/drawing/2010/main">
          <mc:Choice Requires="a14">
            <p:sp>
              <p:nvSpPr>
                <p:cNvPr id="17" name="矩形 16"/>
                <p:cNvSpPr/>
                <p:nvPr/>
              </p:nvSpPr>
              <p:spPr>
                <a:xfrm>
                  <a:off x="7127" y="4689"/>
                  <a:ext cx="799"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a:cs typeface="Times New Roman" panose="02020603050405020304" pitchFamily="18" charset="0"/>
                              </a:rPr>
                            </m:ctrlPr>
                          </m:sSubPr>
                          <m:e>
                            <m:r>
                              <a:rPr lang="en-US" altLang="zh-CN" b="0" i="1" smtClean="0">
                                <a:latin typeface="Cambria Math" panose="02040503050406030204"/>
                                <a:ea typeface="Cambria Math" panose="02040503050406030204"/>
                                <a:cs typeface="Times New Roman" panose="02020603050405020304" pitchFamily="18" charset="0"/>
                              </a:rPr>
                              <m:t>𝑤</m:t>
                            </m:r>
                          </m:e>
                          <m:sub>
                            <m:r>
                              <a:rPr lang="en-US" altLang="zh-CN" b="0" i="1" smtClean="0">
                                <a:latin typeface="Cambria Math" panose="02040503050406030204"/>
                                <a:ea typeface="Cambria Math" panose="02040503050406030204"/>
                                <a:cs typeface="Times New Roman" panose="02020603050405020304" pitchFamily="18" charset="0"/>
                              </a:rPr>
                              <m:t>2</m:t>
                            </m:r>
                          </m:sub>
                        </m:sSub>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7127" y="4689"/>
                  <a:ext cx="799" cy="582"/>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7181" y="5515"/>
                  <a:ext cx="799"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a:cs typeface="Times New Roman" panose="02020603050405020304" pitchFamily="18" charset="0"/>
                              </a:rPr>
                            </m:ctrlPr>
                          </m:sSubPr>
                          <m:e>
                            <m:r>
                              <a:rPr lang="en-US" altLang="zh-CN" b="0" i="1" smtClean="0">
                                <a:latin typeface="Cambria Math" panose="02040503050406030204"/>
                                <a:ea typeface="Cambria Math" panose="02040503050406030204"/>
                                <a:cs typeface="Times New Roman" panose="02020603050405020304" pitchFamily="18" charset="0"/>
                              </a:rPr>
                              <m:t>𝑤</m:t>
                            </m:r>
                          </m:e>
                          <m:sub>
                            <m:r>
                              <a:rPr lang="en-US" altLang="zh-CN" b="0" i="1" smtClean="0">
                                <a:latin typeface="Cambria Math" panose="02040503050406030204"/>
                                <a:ea typeface="Cambria Math" panose="02040503050406030204"/>
                                <a:cs typeface="Times New Roman" panose="02020603050405020304" pitchFamily="18" charset="0"/>
                              </a:rPr>
                              <m:t>3</m:t>
                            </m:r>
                          </m:sub>
                        </m:sSub>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7181" y="5515"/>
                  <a:ext cx="799" cy="582"/>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5897" y="3123"/>
                  <a:ext cx="1077"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a:cs typeface="Times New Roman" panose="02020603050405020304" pitchFamily="18" charset="0"/>
                              </a:rPr>
                            </m:ctrlPr>
                          </m:sSubPr>
                          <m:e>
                            <m:r>
                              <a:rPr lang="en-US" altLang="zh-CN" i="1">
                                <a:latin typeface="Cambria Math" panose="02040503050406030204"/>
                                <a:ea typeface="Cambria Math" panose="02040503050406030204"/>
                                <a:cs typeface="Times New Roman" panose="02020603050405020304" pitchFamily="18" charset="0"/>
                              </a:rPr>
                              <m:t>𝑜𝑢𝑡</m:t>
                            </m:r>
                          </m:e>
                          <m:sub>
                            <m:r>
                              <a:rPr lang="en-US" altLang="zh-CN" b="0" i="1" smtClean="0">
                                <a:latin typeface="Cambria Math" panose="02040503050406030204"/>
                                <a:ea typeface="Cambria Math" panose="02040503050406030204"/>
                                <a:cs typeface="Times New Roman" panose="02020603050405020304" pitchFamily="18" charset="0"/>
                              </a:rPr>
                              <m:t>1</m:t>
                            </m:r>
                          </m:sub>
                        </m:sSub>
                      </m:oMath>
                    </m:oMathPara>
                  </a14:m>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5897" y="3123"/>
                  <a:ext cx="1077" cy="582"/>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897" y="4410"/>
                  <a:ext cx="1086"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a:cs typeface="Times New Roman" panose="02020603050405020304" pitchFamily="18" charset="0"/>
                              </a:rPr>
                            </m:ctrlPr>
                          </m:sSubPr>
                          <m:e>
                            <m:r>
                              <a:rPr lang="en-US" altLang="zh-CN" i="1">
                                <a:latin typeface="Cambria Math" panose="02040503050406030204"/>
                                <a:ea typeface="Cambria Math" panose="02040503050406030204"/>
                                <a:cs typeface="Times New Roman" panose="02020603050405020304" pitchFamily="18" charset="0"/>
                              </a:rPr>
                              <m:t>𝑜𝑢𝑡</m:t>
                            </m:r>
                          </m:e>
                          <m:sub>
                            <m:r>
                              <a:rPr lang="en-US" altLang="zh-CN" b="0" i="1" smtClean="0">
                                <a:latin typeface="Cambria Math" panose="02040503050406030204"/>
                                <a:ea typeface="Cambria Math" panose="02040503050406030204"/>
                                <a:cs typeface="Times New Roman" panose="02020603050405020304" pitchFamily="18" charset="0"/>
                              </a:rPr>
                              <m:t>2</m:t>
                            </m:r>
                          </m:sub>
                        </m:sSub>
                      </m:oMath>
                    </m:oMathPara>
                  </a14:m>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5897" y="4410"/>
                  <a:ext cx="1086" cy="582"/>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5823" y="5498"/>
                  <a:ext cx="1086"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a:cs typeface="Times New Roman" panose="02020603050405020304" pitchFamily="18" charset="0"/>
                              </a:rPr>
                            </m:ctrlPr>
                          </m:sSubPr>
                          <m:e>
                            <m:r>
                              <a:rPr lang="en-US" altLang="zh-CN" i="1">
                                <a:latin typeface="Cambria Math" panose="02040503050406030204"/>
                                <a:ea typeface="Cambria Math" panose="02040503050406030204"/>
                                <a:cs typeface="Times New Roman" panose="02020603050405020304" pitchFamily="18" charset="0"/>
                              </a:rPr>
                              <m:t>𝑜𝑢𝑡</m:t>
                            </m:r>
                          </m:e>
                          <m:sub>
                            <m:r>
                              <a:rPr lang="en-US" altLang="zh-CN" b="0" i="1" smtClean="0">
                                <a:latin typeface="Cambria Math" panose="02040503050406030204"/>
                                <a:ea typeface="Cambria Math" panose="02040503050406030204"/>
                                <a:cs typeface="Times New Roman" panose="02020603050405020304" pitchFamily="18" charset="0"/>
                              </a:rPr>
                              <m:t>3</m:t>
                            </m:r>
                          </m:sub>
                        </m:sSub>
                      </m:oMath>
                    </m:oMathPara>
                  </a14:m>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5823" y="5498"/>
                  <a:ext cx="1086" cy="582"/>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8289" y="4565"/>
                  <a:ext cx="2561" cy="773"/>
                </a:xfrm>
                <a:prstGeom prst="rect">
                  <a:avLst/>
                </a:prstGeom>
                <a:solidFill>
                  <a:srgbClr val="FFC000"/>
                </a:solidFill>
              </p:spPr>
              <p:txBody>
                <a:bodyPr wrap="none">
                  <a:spAutoFit/>
                </a:bodyPr>
                <a:lstStyle/>
                <a:p>
                  <a:pPr algn="ctr"/>
                  <a14:m>
                    <m:oMathPara xmlns:m="http://schemas.openxmlformats.org/officeDocument/2006/math">
                      <m:oMathParaPr>
                        <m:jc m:val="centerGroup"/>
                      </m:oMathParaPr>
                      <m:oMath xmlns:m="http://schemas.openxmlformats.org/officeDocument/2006/math">
                        <m:r>
                          <a:rPr lang="zh-CN" altLang="en-US" sz="1400" i="1" smtClean="0">
                            <a:latin typeface="Cambria Math" panose="02040503050406030204"/>
                            <a:ea typeface="Cambria Math" panose="02040503050406030204"/>
                            <a:cs typeface="Times New Roman" panose="02020603050405020304" pitchFamily="18" charset="0"/>
                          </a:rPr>
                          <m:t>𝒳</m:t>
                        </m:r>
                        <m:r>
                          <a:rPr lang="en-US" altLang="zh-CN" sz="1400" b="0" i="1" smtClean="0">
                            <a:latin typeface="Cambria Math" panose="02040503050406030204"/>
                            <a:ea typeface="Cambria Math" panose="02040503050406030204"/>
                            <a:cs typeface="Times New Roman" panose="02020603050405020304" pitchFamily="18" charset="0"/>
                          </a:rPr>
                          <m:t>=</m:t>
                        </m:r>
                        <m:nary>
                          <m:naryPr>
                            <m:chr m:val="∑"/>
                            <m:limLoc m:val="subSup"/>
                            <m:supHide m:val="on"/>
                            <m:ctrlPr>
                              <a:rPr lang="en-US" altLang="zh-CN" sz="1400" i="1" smtClean="0">
                                <a:latin typeface="Cambria Math" panose="02040503050406030204" pitchFamily="18" charset="0"/>
                                <a:ea typeface="Cambria Math" panose="02040503050406030204"/>
                                <a:cs typeface="Times New Roman" panose="02020603050405020304" pitchFamily="18" charset="0"/>
                              </a:rPr>
                            </m:ctrlPr>
                          </m:naryPr>
                          <m:sub>
                            <m:r>
                              <m:rPr>
                                <m:brk m:alnAt="9"/>
                              </m:rPr>
                              <a:rPr lang="en-US" altLang="zh-CN" sz="1400" i="1">
                                <a:latin typeface="Cambria Math" panose="02040503050406030204"/>
                                <a:ea typeface="Cambria Math" panose="02040503050406030204"/>
                                <a:cs typeface="Times New Roman" panose="02020603050405020304" pitchFamily="18" charset="0"/>
                              </a:rPr>
                              <m:t>𝑖</m:t>
                            </m:r>
                          </m:sub>
                          <m:sup/>
                          <m:e>
                            <m:sSub>
                              <m:sSubPr>
                                <m:ctrlPr>
                                  <a:rPr lang="en-US" altLang="zh-CN" sz="1400" i="1" smtClean="0">
                                    <a:latin typeface="Cambria Math" panose="02040503050406030204" pitchFamily="18" charset="0"/>
                                    <a:ea typeface="Cambria Math" panose="02040503050406030204"/>
                                    <a:cs typeface="Times New Roman" panose="02020603050405020304" pitchFamily="18" charset="0"/>
                                  </a:rPr>
                                </m:ctrlPr>
                              </m:sSubPr>
                              <m:e>
                                <m:r>
                                  <a:rPr lang="en-US" altLang="zh-CN" sz="1400" b="0" i="1" smtClean="0">
                                    <a:latin typeface="Cambria Math" panose="02040503050406030204"/>
                                    <a:ea typeface="Cambria Math" panose="02040503050406030204"/>
                                    <a:cs typeface="Times New Roman" panose="02020603050405020304" pitchFamily="18" charset="0"/>
                                  </a:rPr>
                                  <m:t>𝑤</m:t>
                                </m:r>
                              </m:e>
                              <m:sub>
                                <m:r>
                                  <a:rPr lang="en-US" altLang="zh-CN" sz="1400" b="0" i="1" smtClean="0">
                                    <a:latin typeface="Cambria Math" panose="02040503050406030204"/>
                                    <a:ea typeface="Cambria Math" panose="02040503050406030204"/>
                                    <a:cs typeface="Times New Roman" panose="02020603050405020304" pitchFamily="18" charset="0"/>
                                  </a:rPr>
                                  <m:t>𝑖</m:t>
                                </m:r>
                              </m:sub>
                            </m:sSub>
                            <m:r>
                              <a:rPr lang="en-US" altLang="zh-CN" sz="1400" i="1" smtClean="0">
                                <a:latin typeface="Cambria Math" panose="02040503050406030204"/>
                                <a:ea typeface="Cambria Math" panose="02040503050406030204"/>
                                <a:cs typeface="Times New Roman" panose="02020603050405020304" pitchFamily="18" charset="0"/>
                              </a:rPr>
                              <m:t>×</m:t>
                            </m:r>
                            <m:sSub>
                              <m:sSubPr>
                                <m:ctrlPr>
                                  <a:rPr lang="en-US" altLang="zh-CN" sz="1400" i="1">
                                    <a:latin typeface="Cambria Math" panose="02040503050406030204" pitchFamily="18" charset="0"/>
                                    <a:ea typeface="Cambria Math" panose="02040503050406030204"/>
                                    <a:cs typeface="Times New Roman" panose="02020603050405020304" pitchFamily="18" charset="0"/>
                                  </a:rPr>
                                </m:ctrlPr>
                              </m:sSubPr>
                              <m:e>
                                <m:r>
                                  <a:rPr lang="en-US" altLang="zh-CN" sz="1400" i="1">
                                    <a:latin typeface="Cambria Math" panose="02040503050406030204"/>
                                    <a:ea typeface="Cambria Math" panose="02040503050406030204"/>
                                    <a:cs typeface="Times New Roman" panose="02020603050405020304" pitchFamily="18" charset="0"/>
                                  </a:rPr>
                                  <m:t>𝑜𝑢𝑡</m:t>
                                </m:r>
                              </m:e>
                              <m:sub>
                                <m:r>
                                  <a:rPr lang="en-US" altLang="zh-CN" sz="1400" i="1">
                                    <a:latin typeface="Cambria Math" panose="02040503050406030204"/>
                                    <a:ea typeface="Cambria Math" panose="02040503050406030204"/>
                                    <a:cs typeface="Times New Roman" panose="02020603050405020304" pitchFamily="18" charset="0"/>
                                  </a:rPr>
                                  <m:t>𝑖</m:t>
                                </m:r>
                              </m:sub>
                            </m:sSub>
                          </m:e>
                        </m:nary>
                      </m:oMath>
                    </m:oMathPara>
                  </a14:m>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4" name="矩形 23"/>
                <p:cNvSpPr>
                  <a:spLocks noRot="1" noChangeAspect="1" noMove="1" noResize="1" noEditPoints="1" noAdjustHandles="1" noChangeArrowheads="1" noChangeShapeType="1" noTextEdit="1"/>
                </p:cNvSpPr>
                <p:nvPr/>
              </p:nvSpPr>
              <p:spPr>
                <a:xfrm>
                  <a:off x="8289" y="4565"/>
                  <a:ext cx="2561" cy="773"/>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11260" y="4550"/>
                  <a:ext cx="2321" cy="880"/>
                </a:xfrm>
                <a:prstGeom prst="rect">
                  <a:avLst/>
                </a:prstGeom>
                <a:solidFill>
                  <a:srgbClr val="FFC000"/>
                </a:solidFill>
              </p:spPr>
              <p:txBody>
                <a:bodyPr wrap="square">
                  <a:spAutoFit/>
                </a:bodyPr>
                <a:lstStyle/>
                <a:p>
                  <a:pPr algn="ct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a:ea typeface="黑体" panose="02010609060101010101" pitchFamily="49" charset="-122"/>
                            <a:cs typeface="Times New Roman" panose="02020603050405020304" pitchFamily="18" charset="0"/>
                          </a:rPr>
                          <m:t>𝒪</m:t>
                        </m:r>
                        <m:r>
                          <a:rPr lang="en-US" altLang="zh-CN" sz="1600" b="0" i="1" smtClean="0">
                            <a:latin typeface="Cambria Math" panose="02040503050406030204"/>
                            <a:ea typeface="黑体" panose="02010609060101010101" pitchFamily="49" charset="-122"/>
                            <a:cs typeface="Times New Roman" panose="02020603050405020304" pitchFamily="18" charset="0"/>
                          </a:rPr>
                          <m:t>=</m:t>
                        </m:r>
                        <m:f>
                          <m:fPr>
                            <m:ctrlPr>
                              <a:rPr lang="en-US" altLang="zh-CN" sz="1600"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0" i="1" smtClean="0">
                                <a:latin typeface="Cambria Math" panose="02040503050406030204"/>
                                <a:ea typeface="黑体" panose="02010609060101010101" pitchFamily="49" charset="-122"/>
                                <a:cs typeface="Times New Roman" panose="02020603050405020304" pitchFamily="18" charset="0"/>
                              </a:rPr>
                              <m:t>1</m:t>
                            </m:r>
                          </m:num>
                          <m:den>
                            <m:r>
                              <a:rPr lang="en-US" altLang="zh-CN" sz="1600" b="0" i="1" smtClean="0">
                                <a:latin typeface="Cambria Math" panose="02040503050406030204"/>
                                <a:ea typeface="黑体" panose="02010609060101010101" pitchFamily="49" charset="-122"/>
                                <a:cs typeface="Times New Roman" panose="02020603050405020304" pitchFamily="18" charset="0"/>
                              </a:rPr>
                              <m:t>1+</m:t>
                            </m:r>
                            <m:sSup>
                              <m:sSupPr>
                                <m:ctrlPr>
                                  <a:rPr lang="en-US" altLang="zh-CN" sz="1600" b="0" i="1" smtClean="0">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600" b="0" i="1" smtClean="0">
                                    <a:latin typeface="Cambria Math" panose="02040503050406030204"/>
                                    <a:ea typeface="黑体" panose="02010609060101010101" pitchFamily="49" charset="-122"/>
                                    <a:cs typeface="Times New Roman" panose="02020603050405020304" pitchFamily="18" charset="0"/>
                                  </a:rPr>
                                  <m:t>𝑒</m:t>
                                </m:r>
                              </m:e>
                              <m:sup>
                                <m:r>
                                  <a:rPr lang="en-US" altLang="zh-CN" sz="1600" b="0" i="1" smtClean="0">
                                    <a:latin typeface="Cambria Math" panose="02040503050406030204"/>
                                    <a:ea typeface="黑体" panose="02010609060101010101" pitchFamily="49" charset="-122"/>
                                    <a:cs typeface="Times New Roman" panose="02020603050405020304" pitchFamily="18" charset="0"/>
                                  </a:rPr>
                                  <m:t>−</m:t>
                                </m:r>
                                <m:r>
                                  <a:rPr lang="zh-CN" altLang="en-US" sz="1600" i="1">
                                    <a:latin typeface="Cambria Math" panose="02040503050406030204"/>
                                    <a:ea typeface="Cambria Math" panose="02040503050406030204"/>
                                    <a:cs typeface="Times New Roman" panose="02020603050405020304" pitchFamily="18" charset="0"/>
                                  </a:rPr>
                                  <m:t>𝒳</m:t>
                                </m:r>
                              </m:sup>
                            </m:sSup>
                          </m:den>
                        </m:f>
                      </m:oMath>
                    </m:oMathPara>
                  </a14:m>
                  <a:endParaRPr lang="zh-CN" altLang="en-US" sz="1600" dirty="0">
                    <a:solidFill>
                      <a:sysClr val="window" lastClr="FFFFFF"/>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7" name="矩形 26"/>
                <p:cNvSpPr>
                  <a:spLocks noRot="1" noChangeAspect="1" noMove="1" noResize="1" noEditPoints="1" noAdjustHandles="1" noChangeArrowheads="1" noChangeShapeType="1" noTextEdit="1"/>
                </p:cNvSpPr>
                <p:nvPr/>
              </p:nvSpPr>
              <p:spPr>
                <a:xfrm>
                  <a:off x="11260" y="4550"/>
                  <a:ext cx="2321" cy="880"/>
                </a:xfrm>
                <a:prstGeom prst="rect">
                  <a:avLst/>
                </a:prstGeom>
                <a:blipFill rotWithShape="1">
                  <a:blip r:embed="rId12"/>
                </a:blipFill>
              </p:spPr>
              <p:txBody>
                <a:bodyPr/>
                <a:lstStyle/>
                <a:p>
                  <a:r>
                    <a:rPr lang="zh-CN" altLang="en-US">
                      <a:noFill/>
                    </a:rPr>
                    <a:t> </a:t>
                  </a:r>
                </a:p>
              </p:txBody>
            </p:sp>
          </mc:Fallback>
        </mc:AlternateContent>
        <p:sp>
          <p:nvSpPr>
            <p:cNvPr id="29" name="椭圆 28"/>
            <p:cNvSpPr/>
            <p:nvPr/>
          </p:nvSpPr>
          <p:spPr>
            <a:xfrm>
              <a:off x="7980" y="3678"/>
              <a:ext cx="6028" cy="2806"/>
            </a:xfrm>
            <a:prstGeom prst="ellipse">
              <a:avLst/>
            </a:prstGeom>
            <a:noFill/>
            <a:ln w="25400" cap="flat" cmpd="sng" algn="ctr">
              <a:solidFill>
                <a:srgbClr val="4F81BD">
                  <a:shade val="50000"/>
                </a:srgbClr>
              </a:solidFill>
              <a:prstDash val="solid"/>
            </a:ln>
            <a:effectLst/>
          </p:spPr>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1" name="矩形 30"/>
                <p:cNvSpPr/>
                <p:nvPr/>
              </p:nvSpPr>
              <p:spPr>
                <a:xfrm>
                  <a:off x="10528" y="6364"/>
                  <a:ext cx="931"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ea typeface="Cambria Math" panose="02040503050406030204"/>
                            <a:cs typeface="Times New Roman" panose="02020603050405020304" pitchFamily="18" charset="0"/>
                          </a:rPr>
                          <m:t>𝑜𝑢𝑡</m:t>
                        </m:r>
                      </m:oMath>
                    </m:oMathPara>
                  </a14:m>
                  <a:endParaRPr lang="en-US" altLang="zh-CN" b="0" dirty="0">
                    <a:solidFill>
                      <a:sysClr val="window" lastClr="FFFFFF"/>
                    </a:solidFill>
                    <a:latin typeface="Times New Roman" panose="02020603050405020304" pitchFamily="18" charset="0"/>
                    <a:ea typeface="Cambria Math" panose="02040503050406030204"/>
                    <a:cs typeface="Times New Roman" panose="02020603050405020304" pitchFamily="18" charset="0"/>
                  </a:endParaRPr>
                </a:p>
              </p:txBody>
            </p:sp>
          </mc:Choice>
          <mc:Fallback xmlns="">
            <p:sp>
              <p:nvSpPr>
                <p:cNvPr id="31" name="矩形 30"/>
                <p:cNvSpPr>
                  <a:spLocks noRot="1" noChangeAspect="1" noMove="1" noResize="1" noEditPoints="1" noAdjustHandles="1" noChangeArrowheads="1" noChangeShapeType="1" noTextEdit="1"/>
                </p:cNvSpPr>
                <p:nvPr/>
              </p:nvSpPr>
              <p:spPr>
                <a:xfrm>
                  <a:off x="10528" y="6364"/>
                  <a:ext cx="931" cy="582"/>
                </a:xfrm>
                <a:prstGeom prst="rect">
                  <a:avLst/>
                </a:prstGeom>
                <a:blipFill rotWithShape="1">
                  <a:blip r:embed="rId13"/>
                </a:blipFill>
              </p:spPr>
              <p:txBody>
                <a:bodyPr/>
                <a:lstStyle/>
                <a:p>
                  <a:r>
                    <a:rPr lang="zh-CN" altLang="en-US">
                      <a:noFill/>
                    </a:rPr>
                    <a:t> </a:t>
                  </a:r>
                </a:p>
              </p:txBody>
            </p:sp>
          </mc:Fallback>
        </mc:AlternateContent>
        <p:sp>
          <p:nvSpPr>
            <p:cNvPr id="33" name="右箭头 32"/>
            <p:cNvSpPr/>
            <p:nvPr/>
          </p:nvSpPr>
          <p:spPr>
            <a:xfrm>
              <a:off x="10842" y="4803"/>
              <a:ext cx="379" cy="184"/>
            </a:xfrm>
            <a:prstGeom prst="rightArrow">
              <a:avLst/>
            </a:prstGeom>
            <a:noFill/>
            <a:ln w="25400" cap="flat" cmpd="sng" algn="ctr">
              <a:solidFill>
                <a:srgbClr val="4F81BD">
                  <a:shade val="50000"/>
                </a:srgbClr>
              </a:solidFill>
              <a:prstDash val="solid"/>
            </a:ln>
            <a:effectLst/>
          </p:spPr>
          <p:txBody>
            <a:bodyPr rtlCol="0" anchor="ctr"/>
            <a:lstStyle/>
            <a:p>
              <a:pPr algn="ctr"/>
              <a:endParaRPr lang="zh-CN" altLang="en-US"/>
            </a:p>
          </p:txBody>
        </p:sp>
        <p:sp>
          <p:nvSpPr>
            <p:cNvPr id="35" name="右箭头 34"/>
            <p:cNvSpPr/>
            <p:nvPr/>
          </p:nvSpPr>
          <p:spPr>
            <a:xfrm>
              <a:off x="3264" y="5071"/>
              <a:ext cx="379" cy="184"/>
            </a:xfrm>
            <a:prstGeom prst="rightArrow">
              <a:avLst/>
            </a:prstGeom>
            <a:noFill/>
            <a:ln w="25400" cap="flat" cmpd="sng" algn="ctr">
              <a:solidFill>
                <a:srgbClr val="4F81BD">
                  <a:shade val="50000"/>
                </a:srgbClr>
              </a:solidFill>
              <a:prstDash val="solid"/>
            </a:ln>
            <a:effectLst/>
          </p:spPr>
          <p:txBody>
            <a:bodyPr rtlCol="0" anchor="ctr"/>
            <a:lstStyle/>
            <a:p>
              <a:pPr algn="ctr"/>
              <a:endParaRPr lang="zh-CN" altLang="en-US"/>
            </a:p>
          </p:txBody>
        </p:sp>
        <p:sp>
          <p:nvSpPr>
            <p:cNvPr id="37" name="右箭头 36"/>
            <p:cNvSpPr/>
            <p:nvPr/>
          </p:nvSpPr>
          <p:spPr>
            <a:xfrm>
              <a:off x="14008" y="4845"/>
              <a:ext cx="567" cy="349"/>
            </a:xfrm>
            <a:prstGeom prst="rightArrow">
              <a:avLst/>
            </a:prstGeom>
            <a:noFill/>
            <a:ln w="25400" cap="flat" cmpd="sng" algn="ctr">
              <a:solidFill>
                <a:srgbClr val="4F81BD">
                  <a:shade val="50000"/>
                </a:srgbClr>
              </a:solidFill>
              <a:prstDash val="solid"/>
            </a:ln>
            <a:effectLst/>
          </p:spPr>
          <p:txBody>
            <a:bodyPr rtlCol="0" anchor="ctr"/>
            <a:lstStyle/>
            <a:p>
              <a:pPr algn="ctr"/>
              <a:endParaRPr lang="zh-CN" altLang="en-US"/>
            </a:p>
          </p:txBody>
        </p:sp>
        <p:sp>
          <p:nvSpPr>
            <p:cNvPr id="40" name="右箭头 39"/>
            <p:cNvSpPr/>
            <p:nvPr/>
          </p:nvSpPr>
          <p:spPr>
            <a:xfrm rot="10800000">
              <a:off x="13966" y="5657"/>
              <a:ext cx="661" cy="214"/>
            </a:xfrm>
            <a:prstGeom prst="rightArrow">
              <a:avLst/>
            </a:prstGeom>
            <a:noFill/>
            <a:ln w="25400" cap="flat" cmpd="sng" algn="ctr">
              <a:solidFill>
                <a:srgbClr val="4F81BD">
                  <a:shade val="50000"/>
                </a:srgbClr>
              </a:solidFill>
              <a:prstDash val="sysDash"/>
            </a:ln>
            <a:effectLst/>
          </p:spPr>
          <p:txBody>
            <a:bodyPr rtlCol="0" anchor="ctr"/>
            <a:lstStyle/>
            <a:p>
              <a:pPr algn="ctr"/>
              <a:endParaRPr lang="zh-CN" altLang="en-US"/>
            </a:p>
          </p:txBody>
        </p:sp>
        <p:sp>
          <p:nvSpPr>
            <p:cNvPr id="42" name="矩形 41"/>
            <p:cNvSpPr/>
            <p:nvPr/>
          </p:nvSpPr>
          <p:spPr>
            <a:xfrm>
              <a:off x="14577" y="4747"/>
              <a:ext cx="1644" cy="58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predicted</a:t>
              </a:r>
              <a:endParaRPr lang="zh-CN" altLang="en-US" dirty="0">
                <a:latin typeface="Times New Roman" panose="02020603050405020304" pitchFamily="18" charset="0"/>
                <a:cs typeface="Times New Roman" panose="02020603050405020304" pitchFamily="18" charset="0"/>
              </a:endParaRPr>
            </a:p>
          </p:txBody>
        </p:sp>
        <p:sp>
          <p:nvSpPr>
            <p:cNvPr id="45" name="矩形 44"/>
            <p:cNvSpPr/>
            <p:nvPr/>
          </p:nvSpPr>
          <p:spPr>
            <a:xfrm>
              <a:off x="11479" y="5377"/>
              <a:ext cx="1652" cy="824"/>
            </a:xfrm>
            <a:prstGeom prst="rect">
              <a:avLst/>
            </a:prstGeom>
          </p:spPr>
          <p:txBody>
            <a:bodyPr wrap="square">
              <a:spAutoFit/>
            </a:bodyPr>
            <a:lstStyle/>
            <a:p>
              <a:pPr algn="ct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Sigmoid</a:t>
              </a:r>
            </a:p>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激活函数</a:t>
              </a:r>
            </a:p>
          </p:txBody>
        </p:sp>
        <mc:AlternateContent xmlns:mc="http://schemas.openxmlformats.org/markup-compatibility/2006" xmlns:a14="http://schemas.microsoft.com/office/drawing/2010/main">
          <mc:Choice Requires="a14">
            <p:sp>
              <p:nvSpPr>
                <p:cNvPr id="48" name="矩形 47"/>
                <p:cNvSpPr/>
                <p:nvPr/>
              </p:nvSpPr>
              <p:spPr>
                <a:xfrm>
                  <a:off x="14610" y="5504"/>
                  <a:ext cx="1028" cy="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ea typeface="黑体" panose="02010609060101010101" pitchFamily="49" charset="-122"/>
                            <a:cs typeface="Times New Roman" panose="02020603050405020304" pitchFamily="18" charset="0"/>
                          </a:rPr>
                          <m:t>𝑙𝑜𝑠𝑠</m:t>
                        </m:r>
                      </m:oMath>
                    </m:oMathPara>
                  </a14:m>
                  <a:endParaRPr lang="zh-CN" altLang="en-US" dirty="0"/>
                </a:p>
              </p:txBody>
            </p:sp>
          </mc:Choice>
          <mc:Fallback xmlns="">
            <p:sp>
              <p:nvSpPr>
                <p:cNvPr id="48" name="矩形 47"/>
                <p:cNvSpPr>
                  <a:spLocks noRot="1" noChangeAspect="1" noMove="1" noResize="1" noEditPoints="1" noAdjustHandles="1" noChangeArrowheads="1" noChangeShapeType="1" noTextEdit="1"/>
                </p:cNvSpPr>
                <p:nvPr/>
              </p:nvSpPr>
              <p:spPr>
                <a:xfrm>
                  <a:off x="14610" y="5504"/>
                  <a:ext cx="1028" cy="582"/>
                </a:xfrm>
                <a:prstGeom prst="rect">
                  <a:avLst/>
                </a:prstGeom>
                <a:blipFill rotWithShape="1">
                  <a:blip r:embed="rId14"/>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9586" y="7040"/>
                  <a:ext cx="5303" cy="5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a:ea typeface="黑体" panose="02010609060101010101" pitchFamily="49" charset="-122"/>
                            <a:cs typeface="Times New Roman" panose="02020603050405020304" pitchFamily="18" charset="0"/>
                          </a:rPr>
                          <m:t>𝑙𝑜𝑠𝑠</m:t>
                        </m:r>
                        <m:r>
                          <a:rPr lang="en-US" altLang="zh-CN" sz="1600" b="0" i="1" smtClean="0">
                            <a:latin typeface="Cambria Math" panose="02040503050406030204"/>
                            <a:ea typeface="黑体" panose="02010609060101010101" pitchFamily="49" charset="-122"/>
                            <a:cs typeface="Times New Roman" panose="02020603050405020304" pitchFamily="18" charset="0"/>
                          </a:rPr>
                          <m:t>=</m:t>
                        </m:r>
                        <m:r>
                          <a:rPr lang="en-US" altLang="zh-CN" sz="1600" b="0" i="1" smtClean="0">
                            <a:latin typeface="Cambria Math" panose="02040503050406030204"/>
                            <a:ea typeface="Cambria Math" panose="02040503050406030204"/>
                            <a:cs typeface="Times New Roman" panose="02020603050405020304" pitchFamily="18" charset="0"/>
                          </a:rPr>
                          <m:t>ℒ</m:t>
                        </m:r>
                        <m:r>
                          <a:rPr lang="zh-CN" altLang="en-US" sz="1600" i="1" smtClean="0">
                            <a:latin typeface="Cambria Math" panose="02040503050406030204"/>
                            <a:ea typeface="黑体" panose="02010609060101010101" pitchFamily="49" charset="-122"/>
                            <a:cs typeface="Times New Roman" panose="02020603050405020304" pitchFamily="18" charset="0"/>
                          </a:rPr>
                          <m:t> </m:t>
                        </m:r>
                        <m:r>
                          <a:rPr lang="en-US" altLang="zh-CN" sz="1600" b="0" i="1" smtClean="0">
                            <a:latin typeface="Cambria Math" panose="02040503050406030204"/>
                            <a:ea typeface="黑体" panose="02010609060101010101" pitchFamily="49" charset="-122"/>
                            <a:cs typeface="Times New Roman" panose="02020603050405020304" pitchFamily="18" charset="0"/>
                          </a:rPr>
                          <m:t>(</m:t>
                        </m:r>
                        <m:r>
                          <a:rPr lang="en-US" altLang="zh-CN" sz="1600" b="0" i="1" smtClean="0">
                            <a:latin typeface="Cambria Math" panose="02040503050406030204"/>
                            <a:ea typeface="黑体" panose="02010609060101010101" pitchFamily="49" charset="-122"/>
                            <a:cs typeface="Times New Roman" panose="02020603050405020304" pitchFamily="18" charset="0"/>
                          </a:rPr>
                          <m:t>𝑝𝑟𝑒𝑑𝑖𝑐𝑡𝑒𝑑</m:t>
                        </m:r>
                        <m:r>
                          <a:rPr lang="en-US" altLang="zh-CN" sz="1600" b="0" i="1" smtClean="0">
                            <a:latin typeface="Cambria Math" panose="02040503050406030204"/>
                            <a:ea typeface="黑体" panose="02010609060101010101" pitchFamily="49" charset="-122"/>
                            <a:cs typeface="Times New Roman" panose="02020603050405020304" pitchFamily="18" charset="0"/>
                          </a:rPr>
                          <m:t>,</m:t>
                        </m:r>
                        <m:r>
                          <a:rPr lang="en-US" altLang="zh-CN" sz="1600" b="0" i="1" smtClean="0">
                            <a:latin typeface="Cambria Math" panose="02040503050406030204"/>
                            <a:ea typeface="黑体" panose="02010609060101010101" pitchFamily="49" charset="-122"/>
                            <a:cs typeface="Times New Roman" panose="02020603050405020304" pitchFamily="18" charset="0"/>
                          </a:rPr>
                          <m:t>𝑔𝑟𝑜𝑢𝑛𝑑𝑡𝑟𝑢𝑡h</m:t>
                        </m:r>
                        <m:r>
                          <a:rPr lang="en-US" altLang="zh-CN" sz="1600" b="0" i="1" smtClean="0">
                            <a:latin typeface="Cambria Math" panose="02040503050406030204"/>
                            <a:ea typeface="黑体" panose="02010609060101010101" pitchFamily="49" charset="-122"/>
                            <a:cs typeface="Times New Roman" panose="02020603050405020304" pitchFamily="18" charset="0"/>
                          </a:rPr>
                          <m:t>)</m:t>
                        </m:r>
                      </m:oMath>
                    </m:oMathPara>
                  </a14:m>
                  <a:endParaRPr lang="zh-CN" altLang="en-US" sz="1600" dirty="0"/>
                </a:p>
              </p:txBody>
            </p:sp>
          </mc:Choice>
          <mc:Fallback xmlns="">
            <p:sp>
              <p:nvSpPr>
                <p:cNvPr id="51" name="矩形 50"/>
                <p:cNvSpPr>
                  <a:spLocks noRot="1" noChangeAspect="1" noMove="1" noResize="1" noEditPoints="1" noAdjustHandles="1" noChangeArrowheads="1" noChangeShapeType="1" noTextEdit="1"/>
                </p:cNvSpPr>
                <p:nvPr/>
              </p:nvSpPr>
              <p:spPr>
                <a:xfrm>
                  <a:off x="9586" y="7040"/>
                  <a:ext cx="5303" cy="533"/>
                </a:xfrm>
                <a:prstGeom prst="rect">
                  <a:avLst/>
                </a:prstGeom>
                <a:blipFill rotWithShape="1">
                  <a:blip r:embed="rId15"/>
                </a:blipFill>
              </p:spPr>
              <p:txBody>
                <a:bodyPr/>
                <a:lstStyle/>
                <a:p>
                  <a:r>
                    <a:rPr lang="zh-CN" altLang="en-US">
                      <a:noFill/>
                    </a:rPr>
                    <a:t> </a:t>
                  </a:r>
                </a:p>
              </p:txBody>
            </p:sp>
          </mc:Fallback>
        </mc:AlternateContent>
        <p:sp>
          <p:nvSpPr>
            <p:cNvPr id="55" name="矩形 54"/>
            <p:cNvSpPr/>
            <p:nvPr/>
          </p:nvSpPr>
          <p:spPr>
            <a:xfrm>
              <a:off x="8897" y="5433"/>
              <a:ext cx="1652" cy="824"/>
            </a:xfrm>
            <a:prstGeom prst="rect">
              <a:avLst/>
            </a:prstGeom>
          </p:spPr>
          <p:txBody>
            <a:bodyPr wrap="square">
              <a:spAutoFit/>
            </a:bodyPr>
            <a:lstStyle/>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线性加权累加</a:t>
              </a:r>
            </a:p>
          </p:txBody>
        </p:sp>
        <p:sp>
          <p:nvSpPr>
            <p:cNvPr id="57" name="右箭头 56"/>
            <p:cNvSpPr/>
            <p:nvPr/>
          </p:nvSpPr>
          <p:spPr>
            <a:xfrm rot="18830508">
              <a:off x="7550" y="3590"/>
              <a:ext cx="636" cy="247"/>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9" name="矩形 58"/>
                <p:cNvSpPr/>
                <p:nvPr/>
              </p:nvSpPr>
              <p:spPr>
                <a:xfrm>
                  <a:off x="8082" y="2571"/>
                  <a:ext cx="3707" cy="10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ea typeface="Cambria Math" panose="02040503050406030204"/>
                                <a:cs typeface="Times New Roman" panose="02020603050405020304" pitchFamily="18" charset="0"/>
                              </a:rPr>
                            </m:ctrlPr>
                          </m:sSubPr>
                          <m:e>
                            <m:sSubSup>
                              <m:sSubSupPr>
                                <m:ctrlPr>
                                  <a:rPr lang="zh-CN" altLang="en-US" i="1">
                                    <a:solidFill>
                                      <a:srgbClr val="FF0000"/>
                                    </a:solidFill>
                                    <a:latin typeface="Cambria Math" panose="02040503050406030204" pitchFamily="18" charset="0"/>
                                  </a:rPr>
                                </m:ctrlPr>
                              </m:sSubSupPr>
                              <m:e>
                                <m:r>
                                  <a:rPr lang="en-US" altLang="zh-CN" i="1">
                                    <a:solidFill>
                                      <a:srgbClr val="FF0000"/>
                                    </a:solidFill>
                                    <a:latin typeface="Cambria Math" panose="02040503050406030204"/>
                                  </a:rPr>
                                  <m:t>𝑤</m:t>
                                </m:r>
                              </m:e>
                              <m:sub>
                                <m:r>
                                  <a:rPr lang="en-US" altLang="zh-CN" i="1">
                                    <a:solidFill>
                                      <a:srgbClr val="FF0000"/>
                                    </a:solidFill>
                                    <a:latin typeface="Cambria Math" panose="02040503050406030204"/>
                                  </a:rPr>
                                  <m:t>1</m:t>
                                </m:r>
                              </m:sub>
                              <m:sup>
                                <m:r>
                                  <a:rPr lang="en-US" altLang="zh-CN" i="1">
                                    <a:solidFill>
                                      <a:srgbClr val="FF0000"/>
                                    </a:solidFill>
                                    <a:latin typeface="Cambria Math" panose="02040503050406030204"/>
                                  </a:rPr>
                                  <m:t>𝑛𝑒𝑤</m:t>
                                </m:r>
                              </m:sup>
                            </m:sSubSup>
                            <m:r>
                              <a:rPr lang="en-US" altLang="zh-CN" b="0" i="1" smtClean="0">
                                <a:solidFill>
                                  <a:srgbClr val="FF0000"/>
                                </a:solidFill>
                                <a:latin typeface="Cambria Math" panose="02040503050406030204"/>
                              </a:rPr>
                              <m:t>=</m:t>
                            </m:r>
                            <m:r>
                              <a:rPr lang="en-US" altLang="zh-CN" i="1">
                                <a:solidFill>
                                  <a:srgbClr val="FF0000"/>
                                </a:solidFill>
                                <a:latin typeface="Cambria Math" panose="02040503050406030204"/>
                                <a:ea typeface="Cambria Math" panose="02040503050406030204"/>
                                <a:cs typeface="Times New Roman" panose="02020603050405020304" pitchFamily="18" charset="0"/>
                              </a:rPr>
                              <m:t>𝑤</m:t>
                            </m:r>
                          </m:e>
                          <m:sub>
                            <m:r>
                              <a:rPr lang="en-US" altLang="zh-CN" i="1">
                                <a:solidFill>
                                  <a:srgbClr val="FF0000"/>
                                </a:solidFill>
                                <a:latin typeface="Cambria Math" panose="02040503050406030204"/>
                                <a:ea typeface="Cambria Math" panose="02040503050406030204"/>
                                <a:cs typeface="Times New Roman" panose="02020603050405020304" pitchFamily="18" charset="0"/>
                              </a:rPr>
                              <m:t>1</m:t>
                            </m:r>
                          </m:sub>
                        </m:sSub>
                        <m:r>
                          <a:rPr lang="en-US" altLang="zh-CN" b="0" i="1" smtClean="0">
                            <a:solidFill>
                              <a:srgbClr val="FF0000"/>
                            </a:solidFill>
                            <a:latin typeface="Cambria Math" panose="02040503050406030204"/>
                            <a:ea typeface="Cambria Math" panose="02040503050406030204"/>
                            <a:cs typeface="Times New Roman" panose="02020603050405020304" pitchFamily="18" charset="0"/>
                          </a:rPr>
                          <m:t>−</m:t>
                        </m:r>
                        <m:r>
                          <a:rPr lang="en-US" altLang="zh-CN" i="1">
                            <a:solidFill>
                              <a:srgbClr val="FF0000"/>
                            </a:solidFill>
                            <a:latin typeface="Cambria Math" panose="02040503050406030204"/>
                          </a:rPr>
                          <m:t>𝜂</m:t>
                        </m:r>
                        <m:r>
                          <a:rPr lang="en-US" altLang="zh-CN" i="1" smtClean="0">
                            <a:solidFill>
                              <a:srgbClr val="FF0000"/>
                            </a:solidFill>
                            <a:latin typeface="Cambria Math" panose="02040503050406030204"/>
                            <a:ea typeface="Cambria Math" panose="02040503050406030204"/>
                          </a:rPr>
                          <m:t>×</m:t>
                        </m:r>
                        <m:f>
                          <m:fPr>
                            <m:ctrlPr>
                              <a:rPr lang="en-US" altLang="zh-CN" i="1" smtClean="0">
                                <a:solidFill>
                                  <a:srgbClr val="FF0000"/>
                                </a:solidFill>
                                <a:latin typeface="Cambria Math" panose="02040503050406030204" pitchFamily="18" charset="0"/>
                                <a:ea typeface="Cambria Math" panose="02040503050406030204"/>
                              </a:rPr>
                            </m:ctrlPr>
                          </m:fPr>
                          <m:num>
                            <m:r>
                              <a:rPr lang="zh-CN" altLang="en-US" i="1" smtClean="0">
                                <a:solidFill>
                                  <a:srgbClr val="FF0000"/>
                                </a:solidFill>
                                <a:latin typeface="Cambria Math" panose="02040503050406030204"/>
                                <a:ea typeface="Cambria Math" panose="02040503050406030204"/>
                              </a:rPr>
                              <m:t>𝜕</m:t>
                            </m:r>
                            <m:r>
                              <a:rPr lang="en-US" altLang="zh-CN" i="1">
                                <a:solidFill>
                                  <a:srgbClr val="FF0000"/>
                                </a:solidFill>
                                <a:latin typeface="Cambria Math" panose="02040503050406030204"/>
                                <a:ea typeface="Cambria Math" panose="02040503050406030204"/>
                                <a:cs typeface="Times New Roman" panose="02020603050405020304" pitchFamily="18" charset="0"/>
                              </a:rPr>
                              <m:t>ℒ</m:t>
                            </m:r>
                          </m:num>
                          <m:den>
                            <m:r>
                              <a:rPr lang="zh-CN" altLang="en-US" i="1">
                                <a:solidFill>
                                  <a:srgbClr val="FF0000"/>
                                </a:solidFill>
                                <a:latin typeface="Cambria Math" panose="02040503050406030204"/>
                                <a:ea typeface="Cambria Math" panose="02040503050406030204"/>
                              </a:rPr>
                              <m:t>𝜕</m:t>
                            </m:r>
                            <m:sSub>
                              <m:sSubPr>
                                <m:ctrlPr>
                                  <a:rPr lang="en-US" altLang="zh-CN" i="1">
                                    <a:solidFill>
                                      <a:srgbClr val="FF0000"/>
                                    </a:solidFill>
                                    <a:latin typeface="Cambria Math" panose="02040503050406030204" pitchFamily="18" charset="0"/>
                                    <a:ea typeface="Cambria Math" panose="02040503050406030204"/>
                                    <a:cs typeface="Times New Roman" panose="02020603050405020304" pitchFamily="18" charset="0"/>
                                  </a:rPr>
                                </m:ctrlPr>
                              </m:sSubPr>
                              <m:e>
                                <m:r>
                                  <a:rPr lang="en-US" altLang="zh-CN" i="1">
                                    <a:solidFill>
                                      <a:srgbClr val="FF0000"/>
                                    </a:solidFill>
                                    <a:latin typeface="Cambria Math" panose="02040503050406030204"/>
                                    <a:ea typeface="Cambria Math" panose="02040503050406030204"/>
                                    <a:cs typeface="Times New Roman" panose="02020603050405020304" pitchFamily="18" charset="0"/>
                                  </a:rPr>
                                  <m:t>𝑤</m:t>
                                </m:r>
                              </m:e>
                              <m:sub>
                                <m:r>
                                  <a:rPr lang="en-US" altLang="zh-CN" i="1">
                                    <a:solidFill>
                                      <a:srgbClr val="FF0000"/>
                                    </a:solidFill>
                                    <a:latin typeface="Cambria Math" panose="02040503050406030204"/>
                                    <a:ea typeface="Cambria Math" panose="02040503050406030204"/>
                                    <a:cs typeface="Times New Roman" panose="02020603050405020304" pitchFamily="18" charset="0"/>
                                  </a:rPr>
                                  <m:t>1</m:t>
                                </m:r>
                              </m:sub>
                            </m:sSub>
                          </m:den>
                        </m:f>
                      </m:oMath>
                    </m:oMathPara>
                  </a14:m>
                  <a:endParaRPr lang="en-US" altLang="zh-CN" i="1" dirty="0">
                    <a:solidFill>
                      <a:srgbClr val="FF0000"/>
                    </a:solidFill>
                    <a:latin typeface="Cambria Math" panose="02040503050406030204" pitchFamily="18" charset="0"/>
                    <a:ea typeface="Cambria Math" panose="02040503050406030204"/>
                    <a:cs typeface="Cambria Math" panose="02040503050406030204" pitchFamily="18" charset="0"/>
                  </a:endParaRPr>
                </a:p>
              </p:txBody>
            </p:sp>
          </mc:Choice>
          <mc:Fallback xmlns="">
            <p:sp>
              <p:nvSpPr>
                <p:cNvPr id="59" name="矩形 58"/>
                <p:cNvSpPr>
                  <a:spLocks noRot="1" noChangeAspect="1" noMove="1" noResize="1" noEditPoints="1" noAdjustHandles="1" noChangeArrowheads="1" noChangeShapeType="1" noTextEdit="1"/>
                </p:cNvSpPr>
                <p:nvPr/>
              </p:nvSpPr>
              <p:spPr>
                <a:xfrm>
                  <a:off x="8082" y="2571"/>
                  <a:ext cx="3707" cy="1046"/>
                </a:xfrm>
                <a:prstGeom prst="rect">
                  <a:avLst/>
                </a:prstGeom>
                <a:blipFill rotWithShape="1">
                  <a:blip r:embed="rId16"/>
                </a:blipFill>
              </p:spPr>
              <p:txBody>
                <a:bodyPr/>
                <a:lstStyle/>
                <a:p>
                  <a:r>
                    <a:rPr lang="zh-CN" altLang="en-US">
                      <a:noFill/>
                    </a:rPr>
                    <a:t> </a:t>
                  </a:r>
                </a:p>
              </p:txBody>
            </p:sp>
          </mc:Fallback>
        </mc:AlternateContent>
      </p:grpSp>
      <p:sp>
        <p:nvSpPr>
          <p:cNvPr id="9" name="文本框 8"/>
          <p:cNvSpPr txBox="1"/>
          <p:nvPr/>
        </p:nvSpPr>
        <p:spPr>
          <a:xfrm>
            <a:off x="8116570" y="1701165"/>
            <a:ext cx="3674110" cy="1198880"/>
          </a:xfrm>
          <a:prstGeom prst="rect">
            <a:avLst/>
          </a:prstGeom>
          <a:solidFill>
            <a:schemeClr val="accent4">
              <a:lumMod val="20000"/>
              <a:lumOff val="80000"/>
            </a:schemeClr>
          </a:solidFill>
        </p:spPr>
        <p:txBody>
          <a:bodyPr wrap="square" rtlCol="0" anchor="t">
            <a:spAutoFit/>
          </a:bodyPr>
          <a:lstStyle/>
          <a:p>
            <a:r>
              <a:rPr lang="zh-CN" altLang="zh-CN" dirty="0">
                <a:sym typeface="+mn-ea"/>
              </a:rPr>
              <a:t>链式求导实现了损失函数对某个自变量求偏导，好比将损失误差从输出端向输入端逐层传播，通过这个传播过程来更新该自变量取值。</a:t>
            </a:r>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6.2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前馈神经网络（</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F</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eed</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f</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orward </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eural </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etwork</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3"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nSpc>
                <a:spcPct val="150000"/>
              </a:lnSpc>
              <a:buFont typeface="Wingdings" panose="05000000000000000000" charset="0"/>
              <a:buNone/>
            </a:pP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2</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.参数优化</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误差反向传播（Error Back Propagation, BP）实例</a:t>
            </a:r>
          </a:p>
        </p:txBody>
      </p:sp>
      <mc:AlternateContent xmlns:mc="http://schemas.openxmlformats.org/markup-compatibility/2006" xmlns:a14="http://schemas.microsoft.com/office/drawing/2010/main">
        <mc:Choice Requires="a14">
          <p:sp>
            <p:nvSpPr>
              <p:cNvPr id="145" name="文本框 144"/>
              <p:cNvSpPr txBox="1"/>
              <p:nvPr/>
            </p:nvSpPr>
            <p:spPr>
              <a:xfrm>
                <a:off x="883920" y="4977130"/>
                <a:ext cx="10354945" cy="1114425"/>
              </a:xfrm>
              <a:prstGeom prst="rect">
                <a:avLst/>
              </a:prstGeom>
              <a:noFill/>
            </p:spPr>
            <p:txBody>
              <a:bodyPr wrap="square" rtlCol="0" anchor="t">
                <a:spAutoFit/>
              </a:bodyPr>
              <a:lstStyle/>
              <a:p>
                <a:pPr lvl="0" indent="0" algn="l">
                  <a:lnSpc>
                    <a:spcPct val="120000"/>
                  </a:lnSpc>
                  <a:buFont typeface="+mj-lt"/>
                  <a:buNone/>
                </a:pPr>
                <a:r>
                  <a:rPr lang="zh-CN" altLang="en-US"/>
                  <a:t>每个神经元完成如下两项任务：1）对相邻前序层所传递信息进行线性加权累加；2）对加权累加结果进行非线性变换。</a:t>
                </a:r>
                <a:r>
                  <a:rPr lang="zh-CN" altLang="zh-CN" dirty="0">
                    <a:sym typeface="+mn-ea"/>
                  </a:rPr>
                  <a:t>假设样本数据输入为</a:t>
                </a:r>
                <a14:m>
                  <m:oMath xmlns:m="http://schemas.openxmlformats.org/officeDocument/2006/math">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oMath>
                </a14:m>
                <a:r>
                  <a:rPr lang="zh-CN" altLang="zh-CN" dirty="0">
                    <a:sym typeface="+mn-ea"/>
                  </a:rPr>
                  <a:t>，其标注信息为</a:t>
                </a:r>
                <a14:m>
                  <m:oMath xmlns:m="http://schemas.openxmlformats.org/officeDocument/2006/math">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i="1">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3</m:t>
                        </m:r>
                      </m:sub>
                    </m:sSub>
                    <m:r>
                      <a:rPr lang="en-US" altLang="zh-CN" i="1">
                        <a:latin typeface="Cambria Math" panose="02040503050406030204" pitchFamily="18" charset="0"/>
                      </a:rPr>
                      <m:t>)</m:t>
                    </m:r>
                  </m:oMath>
                </a14:m>
                <a:r>
                  <a:rPr lang="zh-CN" altLang="zh-CN" dirty="0">
                    <a:sym typeface="+mn-ea"/>
                  </a:rPr>
                  <a:t>。在三类分类问题中，对于输入数据</a:t>
                </a:r>
                <a14:m>
                  <m:oMath xmlns:m="http://schemas.openxmlformats.org/officeDocument/2006/math">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oMath>
                </a14:m>
                <a:r>
                  <a:rPr lang="zh-CN" altLang="en-US">
                    <a:latin typeface="Cambria Math" panose="02040503050406030204" pitchFamily="18" charset="0"/>
                  </a:rPr>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oMath>
                </a14:m>
                <a:r>
                  <a:rPr lang="zh-CN" altLang="en-US">
                    <a:latin typeface="Cambria Math" panose="02040503050406030204" pitchFamily="18" charset="0"/>
                  </a:rPr>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oMath>
                </a14:m>
                <a:r>
                  <a:rPr lang="zh-CN" altLang="en-US">
                    <a:latin typeface="Cambria Math" panose="02040503050406030204" pitchFamily="18" charset="0"/>
                  </a:rPr>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3</m:t>
                        </m:r>
                      </m:sub>
                    </m:sSub>
                  </m:oMath>
                </a14:m>
                <a:r>
                  <a:rPr lang="zh-CN" altLang="zh-CN" dirty="0">
                    <a:sym typeface="+mn-ea"/>
                  </a:rPr>
                  <a:t>中只有一个取值为</a:t>
                </a:r>
                <a:r>
                  <a:rPr lang="en-US" altLang="zh-CN" dirty="0">
                    <a:sym typeface="+mn-ea"/>
                  </a:rPr>
                  <a:t>1</a:t>
                </a:r>
                <a:r>
                  <a:rPr lang="zh-CN" altLang="zh-CN" dirty="0">
                    <a:sym typeface="+mn-ea"/>
                  </a:rPr>
                  <a:t>、其余两个取值为</a:t>
                </a:r>
                <a:r>
                  <a:rPr lang="en-US" altLang="zh-CN" dirty="0">
                    <a:sym typeface="+mn-ea"/>
                  </a:rPr>
                  <a:t>0</a:t>
                </a:r>
                <a:r>
                  <a:rPr lang="zh-CN" altLang="zh-CN" dirty="0">
                    <a:sym typeface="+mn-ea"/>
                  </a:rPr>
                  <a:t>。</a:t>
                </a:r>
                <a:endParaRPr lang="zh-CN" altLang="en-US"/>
              </a:p>
            </p:txBody>
          </p:sp>
        </mc:Choice>
        <mc:Fallback xmlns="">
          <p:sp>
            <p:nvSpPr>
              <p:cNvPr id="145" name="文本框 144"/>
              <p:cNvSpPr txBox="1">
                <a:spLocks noRot="1" noChangeAspect="1" noMove="1" noResize="1" noEditPoints="1" noAdjustHandles="1" noChangeArrowheads="1" noChangeShapeType="1" noTextEdit="1"/>
              </p:cNvSpPr>
              <p:nvPr/>
            </p:nvSpPr>
            <p:spPr>
              <a:xfrm>
                <a:off x="883920" y="4977130"/>
                <a:ext cx="10354945" cy="1114425"/>
              </a:xfrm>
              <a:prstGeom prst="rect">
                <a:avLst/>
              </a:prstGeom>
              <a:blipFill rotWithShape="1">
                <a:blip r:embed="rId3"/>
                <a:stretch>
                  <a:fillRect/>
                </a:stretch>
              </a:blipFill>
            </p:spPr>
            <p:txBody>
              <a:bodyPr/>
              <a:lstStyle/>
              <a:p>
                <a:r>
                  <a:rPr lang="zh-CN" altLang="en-US">
                    <a:noFill/>
                  </a:rPr>
                  <a:t> </a:t>
                </a:r>
              </a:p>
            </p:txBody>
          </p:sp>
        </mc:Fallback>
      </mc:AlternateContent>
      <p:sp>
        <p:nvSpPr>
          <p:cNvPr id="9" name="文本框 8"/>
          <p:cNvSpPr txBox="1"/>
          <p:nvPr/>
        </p:nvSpPr>
        <p:spPr>
          <a:xfrm>
            <a:off x="8116570" y="1701165"/>
            <a:ext cx="3674110" cy="1476375"/>
          </a:xfrm>
          <a:prstGeom prst="rect">
            <a:avLst/>
          </a:prstGeom>
          <a:solidFill>
            <a:schemeClr val="accent4">
              <a:lumMod val="20000"/>
              <a:lumOff val="80000"/>
            </a:schemeClr>
          </a:solidFill>
        </p:spPr>
        <p:txBody>
          <a:bodyPr wrap="square" rtlCol="0" anchor="t">
            <a:spAutoFit/>
          </a:bodyPr>
          <a:lstStyle/>
          <a:p>
            <a:r>
              <a:rPr lang="zh-CN" altLang="zh-CN" dirty="0">
                <a:sym typeface="+mn-ea"/>
              </a:rPr>
              <a:t>输入层、一层隐藏层（包含两个神经元）和输出层的三层网络使用</a:t>
            </a:r>
            <a:r>
              <a:rPr lang="en-US" altLang="zh-CN" dirty="0">
                <a:sym typeface="+mn-ea"/>
              </a:rPr>
              <a:t>Sigmoid</a:t>
            </a:r>
            <a:r>
              <a:rPr lang="zh-CN" altLang="zh-CN" dirty="0">
                <a:sym typeface="+mn-ea"/>
              </a:rPr>
              <a:t>函数作为神经元的激活函数，使用均方损失函数来计算网络输出值与实际值之间的误差。</a:t>
            </a:r>
          </a:p>
        </p:txBody>
      </p:sp>
      <p:pic>
        <p:nvPicPr>
          <p:cNvPr id="10" name="图片 9"/>
          <p:cNvPicPr>
            <a:picLocks noChangeAspect="1"/>
          </p:cNvPicPr>
          <p:nvPr>
            <p:custDataLst>
              <p:tags r:id="rId1"/>
            </p:custDataLst>
          </p:nvPr>
        </p:nvPicPr>
        <p:blipFill>
          <a:blip r:embed="rId4"/>
          <a:stretch>
            <a:fillRect/>
          </a:stretch>
        </p:blipFill>
        <p:spPr>
          <a:xfrm>
            <a:off x="681990" y="1726565"/>
            <a:ext cx="7341870" cy="31000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21346" y="611592"/>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anose="02010609060101010101" pitchFamily="49" charset="-122"/>
              </a:rPr>
              <a:t>3.</a:t>
            </a:r>
            <a:r>
              <a:rPr lang="zh-CN" altLang="en-US" sz="2800" b="1" dirty="0">
                <a:solidFill>
                  <a:srgbClr val="000099"/>
                </a:solidFill>
                <a:effectLst>
                  <a:outerShdw blurRad="38100" dist="38100" dir="2700000" algn="tl">
                    <a:srgbClr val="C0C0C0"/>
                  </a:outerShdw>
                </a:effectLst>
                <a:latin typeface="黑体" panose="02010609060101010101" pitchFamily="49" charset="-122"/>
              </a:rPr>
              <a:t>机器学习的分类</a:t>
            </a:r>
          </a:p>
        </p:txBody>
      </p:sp>
      <p:sp>
        <p:nvSpPr>
          <p:cNvPr id="10" name="Rectangle 2"/>
          <p:cNvSpPr txBox="1"/>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sp>
        <p:nvSpPr>
          <p:cNvPr id="162819" name="Rectangle 3"/>
          <p:cNvSpPr>
            <a:spLocks noGrp="1" noChangeArrowheads="1"/>
          </p:cNvSpPr>
          <p:nvPr/>
        </p:nvSpPr>
        <p:spPr>
          <a:xfrm>
            <a:off x="812800" y="1246505"/>
            <a:ext cx="10541000" cy="1955165"/>
          </a:xfrm>
          <a:prstGeom prst="rect">
            <a:avLst/>
          </a:prstGeom>
          <a:noFill/>
          <a:ln w="9525">
            <a:solidFill>
              <a:srgbClr val="808080"/>
            </a:solidFill>
          </a:ln>
          <a:extLst>
            <a:ext uri="{909E8E84-426E-40DD-AFC4-6F175D3DCCD1}">
              <a14:hiddenFill xmlns:a14="http://schemas.microsoft.com/office/drawing/2010/main">
                <a:gradFill rotWithShape="0">
                  <a:gsLst>
                    <a:gs pos="0">
                      <a:srgbClr val="CCFFFF"/>
                    </a:gs>
                    <a:gs pos="50000">
                      <a:schemeClr val="bg1"/>
                    </a:gs>
                    <a:gs pos="100000">
                      <a:srgbClr val="CCFFFF"/>
                    </a:gs>
                  </a:gsLst>
                  <a:lin ang="5400000" scaled="1"/>
                </a:gradFill>
              </a14:hiddenFill>
            </a:ext>
          </a:extLst>
        </p:spPr>
        <p:txBody>
          <a:bodyPr vert="horz" wrap="square" lIns="91440" tIns="45720" rIns="91440" bIns="45720" numCol="1" anchor="t" anchorCtr="0" compatLnSpc="1"/>
          <a:lstStyle>
            <a:lvl1pPr marL="469900" indent="-469900" algn="just" rtl="0" fontAlgn="base">
              <a:lnSpc>
                <a:spcPct val="120000"/>
              </a:lnSpc>
              <a:spcBef>
                <a:spcPct val="3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0" marR="0" lvl="0" indent="0" algn="just" defTabSz="914400" rtl="0" eaLnBrk="1" fontAlgn="base" latinLnBrk="0" hangingPunct="1">
              <a:lnSpc>
                <a:spcPct val="110000"/>
              </a:lnSpc>
              <a:spcBef>
                <a:spcPct val="30000"/>
              </a:spcBef>
              <a:spcAft>
                <a:spcPct val="0"/>
              </a:spcAft>
              <a:buClr>
                <a:schemeClr val="accent2"/>
              </a:buClr>
              <a:buSzTx/>
              <a:buFont typeface="Wingdings" panose="05000000000000000000" pitchFamily="2" charset="2"/>
              <a:buChar char="§"/>
              <a:defRPr/>
            </a:pPr>
            <a:r>
              <a:rPr lang="en-US" altLang="zh-CN" sz="2600" b="1" kern="0" noProof="0">
                <a:ln>
                  <a:noFill/>
                </a:ln>
                <a:effectLst/>
                <a:uLnTx/>
                <a:uFillTx/>
                <a:latin typeface="Times New Roman" panose="02020603050405020304" pitchFamily="18" charset="0"/>
                <a:sym typeface="+mn-ea"/>
              </a:rPr>
              <a:t>  </a:t>
            </a:r>
            <a:r>
              <a:rPr lang="zh-CN" sz="2600" b="1" kern="0" noProof="0">
                <a:ln>
                  <a:noFill/>
                </a:ln>
                <a:effectLst/>
                <a:uLnTx/>
                <a:uFillTx/>
                <a:latin typeface="Times New Roman" panose="02020603050405020304" pitchFamily="18" charset="0"/>
                <a:sym typeface="+mn-ea"/>
              </a:rPr>
              <a:t>按学习策略分为：</a:t>
            </a:r>
            <a:r>
              <a:rPr lang="zh-CN" altLang="en-US" sz="2600" noProof="0" dirty="0">
                <a:ln>
                  <a:noFill/>
                </a:ln>
                <a:solidFill>
                  <a:schemeClr val="tx1"/>
                </a:solidFill>
                <a:effectLst/>
                <a:uLnTx/>
                <a:uFillTx/>
                <a:latin typeface="+mn-ea"/>
                <a:sym typeface="+mn-ea"/>
              </a:rPr>
              <a:t>记忆学习、传授学习、演绎学习、归纳学习等。归纳学习又可分为示例学习、观察发现学习等。</a:t>
            </a:r>
          </a:p>
          <a:p>
            <a:pPr marL="0" marR="0" lvl="0" indent="0" algn="just" defTabSz="914400" rtl="0" eaLnBrk="1" fontAlgn="base" latinLnBrk="0" hangingPunct="1">
              <a:lnSpc>
                <a:spcPct val="110000"/>
              </a:lnSpc>
              <a:spcBef>
                <a:spcPct val="30000"/>
              </a:spcBef>
              <a:spcAft>
                <a:spcPct val="0"/>
              </a:spcAft>
              <a:buClr>
                <a:schemeClr val="accent2"/>
              </a:buClr>
              <a:buSzTx/>
              <a:buFont typeface="Wingdings" panose="05000000000000000000" pitchFamily="2" charset="2"/>
              <a:buChar char="§"/>
              <a:defRPr/>
            </a:pPr>
            <a:r>
              <a:rPr kumimoji="0" lang="en-US" altLang="zh-CN" sz="2250" b="1" u="none" strike="noStrike" kern="0" cap="none" spc="0" normalizeH="0" baseline="0" noProof="0">
                <a:ln>
                  <a:noFill/>
                </a:ln>
                <a:solidFill>
                  <a:schemeClr val="tx1"/>
                </a:solidFill>
                <a:effectLst/>
                <a:uLnTx/>
                <a:uFillTx/>
                <a:latin typeface="Times New Roman" panose="02020603050405020304" pitchFamily="18" charset="0"/>
                <a:ea typeface="+mn-ea"/>
                <a:cs typeface="+mn-cs"/>
                <a:sym typeface="+mn-ea"/>
              </a:rPr>
              <a:t>  </a:t>
            </a:r>
            <a:r>
              <a:rPr kumimoji="0" lang="zh-CN" sz="2600" b="1" u="none" strike="noStrike" kern="0" cap="none" spc="0" normalizeH="0" baseline="0" noProof="0">
                <a:ln>
                  <a:noFill/>
                </a:ln>
                <a:solidFill>
                  <a:srgbClr val="FF0000"/>
                </a:solidFill>
                <a:effectLst/>
                <a:uLnTx/>
                <a:uFillTx/>
                <a:latin typeface="Times New Roman" panose="02020603050405020304" pitchFamily="18" charset="0"/>
                <a:ea typeface="+mn-ea"/>
                <a:cs typeface="+mn-cs"/>
                <a:sym typeface="+mn-ea"/>
              </a:rPr>
              <a:t>按学习方式分为</a:t>
            </a:r>
            <a:r>
              <a:rPr kumimoji="0" lang="zh-CN" sz="2600" b="1" u="none" strike="noStrike" kern="0" cap="none" spc="0" normalizeH="0" baseline="0" noProof="0">
                <a:ln>
                  <a:noFill/>
                </a:ln>
                <a:solidFill>
                  <a:schemeClr val="tx1"/>
                </a:solidFill>
                <a:effectLst/>
                <a:uLnTx/>
                <a:uFillTx/>
                <a:latin typeface="Times New Roman" panose="02020603050405020304" pitchFamily="18" charset="0"/>
                <a:ea typeface="+mn-ea"/>
                <a:cs typeface="+mn-cs"/>
                <a:sym typeface="+mn-ea"/>
              </a:rPr>
              <a:t>：</a:t>
            </a:r>
            <a:r>
              <a:rPr lang="zh-CN" altLang="en-US" sz="2600" b="1" dirty="0">
                <a:latin typeface="仿宋_GB2312" pitchFamily="49" charset="-122"/>
                <a:ea typeface="仿宋_GB2312" pitchFamily="49" charset="-122"/>
                <a:sym typeface="+mn-ea"/>
              </a:rPr>
              <a:t>有导师学习（监督学习）、无导师学习（非监督学习）和强化学习（增强学习）</a:t>
            </a:r>
            <a:endParaRPr kumimoji="0" lang="zh-CN" sz="2600" b="1" u="none" strike="noStrike" kern="0" cap="none" spc="0" normalizeH="0" baseline="0" noProof="0">
              <a:ln>
                <a:noFill/>
              </a:ln>
              <a:solidFill>
                <a:schemeClr val="tx1"/>
              </a:solidFill>
              <a:effectLst/>
              <a:uLnTx/>
              <a:uFillTx/>
              <a:latin typeface="Times New Roman" panose="02020603050405020304" pitchFamily="18" charset="0"/>
              <a:ea typeface="+mn-ea"/>
              <a:cs typeface="+mn-cs"/>
              <a:sym typeface="+mn-ea"/>
            </a:endParaRPr>
          </a:p>
        </p:txBody>
      </p:sp>
      <p:sp>
        <p:nvSpPr>
          <p:cNvPr id="14" name="圆角矩形 13"/>
          <p:cNvSpPr/>
          <p:nvPr/>
        </p:nvSpPr>
        <p:spPr>
          <a:xfrm>
            <a:off x="831850" y="3397250"/>
            <a:ext cx="5357495" cy="3162300"/>
          </a:xfrm>
          <a:prstGeom prst="roundRect">
            <a:avLst>
              <a:gd name="adj" fmla="val 10838"/>
            </a:avLst>
          </a:prstGeom>
          <a:solidFill>
            <a:srgbClr val="E7BB01">
              <a:lumMod val="40000"/>
              <a:lumOff val="60000"/>
            </a:srgbClr>
          </a:solidFill>
          <a:ln w="25400" cap="flat" cmpd="sng" algn="ctr">
            <a:solidFill>
              <a:srgbClr val="00E4A8">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ahoma" panose="020B0604030504040204"/>
              <a:ea typeface="宋体" panose="02010600030101010101" pitchFamily="2" charset="-122"/>
              <a:cs typeface="+mn-cs"/>
            </a:endParaRPr>
          </a:p>
        </p:txBody>
      </p:sp>
      <p:sp>
        <p:nvSpPr>
          <p:cNvPr id="15" name="圆角矩形 14"/>
          <p:cNvSpPr/>
          <p:nvPr/>
        </p:nvSpPr>
        <p:spPr bwMode="auto">
          <a:xfrm>
            <a:off x="1026598" y="3607618"/>
            <a:ext cx="4968000" cy="774000"/>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0" indent="0" defTabSz="914400" eaLnBrk="1" fontAlgn="base" latinLnBrk="0" hangingPunct="1">
              <a:lnSpc>
                <a:spcPct val="100000"/>
              </a:lnSpc>
              <a:spcBef>
                <a:spcPct val="0"/>
              </a:spcBef>
              <a:spcAft>
                <a:spcPct val="0"/>
              </a:spcAft>
              <a:buClrTx/>
              <a:buSzTx/>
              <a:buFontTx/>
              <a:buNone/>
              <a:defRPr/>
            </a:pPr>
            <a:r>
              <a:rPr lang="zh-CN" altLang="en-US" sz="2400" b="1" kern="0" dirty="0">
                <a:solidFill>
                  <a:srgbClr val="C00000"/>
                </a:solidFill>
                <a:latin typeface="Times New Roman" panose="02020603050405020304" pitchFamily="18" charset="0"/>
                <a:ea typeface="微软雅黑" panose="020B0503020204020204" charset="-122"/>
                <a:cs typeface="Times New Roman" panose="02020603050405020304" pitchFamily="18" charset="0"/>
              </a:rPr>
              <a:t>监督学习</a:t>
            </a:r>
            <a:r>
              <a:rPr lang="en-US" altLang="zh-CN" sz="2000" b="1" kern="0" dirty="0">
                <a:solidFill>
                  <a:srgbClr val="C00000"/>
                </a:solidFill>
                <a:latin typeface="Times New Roman" panose="02020603050405020304" pitchFamily="18" charset="0"/>
                <a:ea typeface="微软雅黑" panose="020B0503020204020204" charset="-122"/>
                <a:cs typeface="Times New Roman" panose="02020603050405020304" pitchFamily="18" charset="0"/>
              </a:rPr>
              <a:t>(supervised learning)</a:t>
            </a:r>
            <a:endParaRPr kumimoji="0" lang="en-US" altLang="zh-CN" sz="2000" b="1" i="0" u="none" strike="noStrike" kern="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defTabSz="914400" eaLnBrk="1" fontAlgn="base" latinLnBrk="0" hangingPunct="1">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rPr>
              <a:t>     数据有标签、一般为回归或分类等任务</a:t>
            </a: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6" name="圆角矩形 15"/>
          <p:cNvSpPr/>
          <p:nvPr/>
        </p:nvSpPr>
        <p:spPr bwMode="auto">
          <a:xfrm>
            <a:off x="1026499" y="4553068"/>
            <a:ext cx="4968198" cy="773430"/>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fontAlgn="base">
              <a:spcBef>
                <a:spcPct val="0"/>
              </a:spcBef>
              <a:spcAft>
                <a:spcPct val="0"/>
              </a:spcAft>
              <a:defRPr/>
            </a:pPr>
            <a:r>
              <a:rPr kumimoji="0" lang="zh-CN" altLang="en-US" sz="2400" b="1" i="0" u="none" strike="noStrike" kern="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无监督学习</a:t>
            </a:r>
            <a:r>
              <a:rPr lang="en-US" altLang="zh-CN" b="1" kern="0" dirty="0">
                <a:solidFill>
                  <a:srgbClr val="C00000"/>
                </a:solidFill>
                <a:latin typeface="Times New Roman" panose="02020603050405020304" pitchFamily="18" charset="0"/>
                <a:ea typeface="微软雅黑" panose="020B0503020204020204" charset="-122"/>
                <a:cs typeface="Times New Roman" panose="02020603050405020304" pitchFamily="18" charset="0"/>
              </a:rPr>
              <a:t>(un-supervised learning)</a:t>
            </a:r>
            <a:endParaRPr kumimoji="0" lang="en-US" altLang="zh-CN" sz="1800"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defTabSz="914400" eaLnBrk="1" fontAlgn="base" latinLnBrk="0" hangingPunct="1">
              <a:lnSpc>
                <a:spcPct val="100000"/>
              </a:lnSpc>
              <a:spcBef>
                <a:spcPct val="0"/>
              </a:spcBef>
              <a:spcAft>
                <a:spcPct val="0"/>
              </a:spcAft>
              <a:buClrTx/>
              <a:buSzTx/>
              <a:buFontTx/>
              <a:buNone/>
              <a:defRPr/>
            </a:pPr>
            <a:r>
              <a:rPr kumimoji="0" lang="en-US" altLang="zh-CN" sz="1800"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000"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rPr>
              <a:t>数据无标签、一般为聚类或若干降维任务</a:t>
            </a: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7" name="圆角矩形 16"/>
          <p:cNvSpPr/>
          <p:nvPr/>
        </p:nvSpPr>
        <p:spPr bwMode="auto">
          <a:xfrm>
            <a:off x="1026478" y="5497948"/>
            <a:ext cx="4968240" cy="773430"/>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fontAlgn="base">
              <a:spcBef>
                <a:spcPct val="0"/>
              </a:spcBef>
              <a:spcAft>
                <a:spcPct val="0"/>
              </a:spcAft>
              <a:defRPr/>
            </a:pPr>
            <a:r>
              <a:rPr kumimoji="0" lang="zh-CN" altLang="en-US" sz="2400" b="1" i="0" u="none" strike="noStrike" kern="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强化学习</a:t>
            </a:r>
            <a:r>
              <a:rPr lang="en-US" altLang="zh-CN" b="1" kern="0" dirty="0">
                <a:solidFill>
                  <a:srgbClr val="C00000"/>
                </a:solidFill>
                <a:latin typeface="Times New Roman" panose="02020603050405020304" pitchFamily="18" charset="0"/>
                <a:ea typeface="微软雅黑" panose="020B0503020204020204" charset="-122"/>
                <a:cs typeface="Times New Roman" panose="02020603050405020304" pitchFamily="18" charset="0"/>
              </a:rPr>
              <a:t>(reinforcement learning)</a:t>
            </a:r>
          </a:p>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rPr>
              <a:t>序列数据决策学习，一般为从环境交互中学习</a:t>
            </a: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8" name="右大括号 17"/>
          <p:cNvSpPr/>
          <p:nvPr/>
        </p:nvSpPr>
        <p:spPr>
          <a:xfrm>
            <a:off x="6189345" y="3789045"/>
            <a:ext cx="337820" cy="1322705"/>
          </a:xfrm>
          <a:prstGeom prst="rightBrace">
            <a:avLst>
              <a:gd name="adj1" fmla="val 8333"/>
              <a:gd name="adj2" fmla="val 5388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矩形 18"/>
          <p:cNvSpPr/>
          <p:nvPr/>
        </p:nvSpPr>
        <p:spPr>
          <a:xfrm>
            <a:off x="6721913" y="4126344"/>
            <a:ext cx="3054350" cy="768350"/>
          </a:xfrm>
          <a:prstGeom prst="rect">
            <a:avLst/>
          </a:prstGeom>
        </p:spPr>
        <p:txBody>
          <a:bodyPr wrap="none">
            <a:spAutoFit/>
          </a:bodyPr>
          <a:lstStyle/>
          <a:p>
            <a:r>
              <a:rPr lang="zh-CN" altLang="en-US" sz="2400" dirty="0">
                <a:latin typeface="黑体" panose="02010609060101010101" pitchFamily="49" charset="-122"/>
                <a:ea typeface="黑体" panose="02010609060101010101" pitchFamily="49" charset="-122"/>
              </a:rPr>
              <a:t>   半监督学习</a:t>
            </a:r>
            <a:endParaRPr lang="en-US" altLang="zh-CN" sz="2400" dirty="0">
              <a:latin typeface="黑体" panose="02010609060101010101" pitchFamily="49" charset="-122"/>
              <a:ea typeface="黑体" panose="02010609060101010101" pitchFamily="49" charset="-122"/>
            </a:endParaRPr>
          </a:p>
          <a:p>
            <a:pPr lvl="0"/>
            <a:r>
              <a:rPr lang="en-US" altLang="zh-CN" sz="2000" b="1" kern="0" dirty="0">
                <a:solidFill>
                  <a:srgbClr val="C00000"/>
                </a:solidFill>
                <a:latin typeface="Times New Roman" panose="02020603050405020304" pitchFamily="18" charset="0"/>
                <a:ea typeface="微软雅黑" panose="020B0503020204020204" charset="-122"/>
                <a:cs typeface="Times New Roman" panose="02020603050405020304" pitchFamily="18" charset="0"/>
              </a:rPr>
              <a:t>(semi-supervised learning)</a:t>
            </a:r>
            <a:endParaRPr lang="zh-CN" altLang="en-US" sz="2000" b="1" kern="0"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6.2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前馈神经网络（</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F</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eed</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f</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orward </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eural </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etwork</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3"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nSpc>
                <a:spcPct val="150000"/>
              </a:lnSpc>
              <a:buFont typeface="Wingdings" panose="05000000000000000000" charset="0"/>
              <a:buNone/>
            </a:pP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2</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.参数优化</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误差反向传播（Error Back Propagation, BP）实例</a:t>
            </a:r>
          </a:p>
        </p:txBody>
      </p:sp>
      <p:sp>
        <p:nvSpPr>
          <p:cNvPr id="9" name="文本框 8"/>
          <p:cNvSpPr txBox="1"/>
          <p:nvPr/>
        </p:nvSpPr>
        <p:spPr>
          <a:xfrm>
            <a:off x="7399655" y="1726565"/>
            <a:ext cx="3674110" cy="1476375"/>
          </a:xfrm>
          <a:prstGeom prst="rect">
            <a:avLst/>
          </a:prstGeom>
          <a:solidFill>
            <a:schemeClr val="accent4">
              <a:lumMod val="20000"/>
              <a:lumOff val="80000"/>
            </a:schemeClr>
          </a:solidFill>
        </p:spPr>
        <p:txBody>
          <a:bodyPr wrap="square" rtlCol="0" anchor="t">
            <a:spAutoFit/>
          </a:bodyPr>
          <a:lstStyle/>
          <a:p>
            <a:r>
              <a:rPr lang="zh-CN" altLang="zh-CN" dirty="0">
                <a:sym typeface="+mn-ea"/>
              </a:rPr>
              <a:t>输入层、一层隐藏层（包含两个神经元）和输出层的三层网络使用</a:t>
            </a:r>
            <a:r>
              <a:rPr lang="en-US" altLang="zh-CN" dirty="0">
                <a:sym typeface="+mn-ea"/>
              </a:rPr>
              <a:t>Sigmoid</a:t>
            </a:r>
            <a:r>
              <a:rPr lang="zh-CN" altLang="zh-CN" dirty="0">
                <a:sym typeface="+mn-ea"/>
              </a:rPr>
              <a:t>函数作为神经元的激活函数，使用均方损失函数来计算网络输出值与实际值之间的误差。</a:t>
            </a:r>
          </a:p>
        </p:txBody>
      </p:sp>
      <p:pic>
        <p:nvPicPr>
          <p:cNvPr id="10" name="图片 9"/>
          <p:cNvPicPr>
            <a:picLocks noChangeAspect="1"/>
          </p:cNvPicPr>
          <p:nvPr>
            <p:custDataLst>
              <p:tags r:id="rId1"/>
            </p:custDataLst>
          </p:nvPr>
        </p:nvPicPr>
        <p:blipFill>
          <a:blip r:embed="rId4"/>
          <a:stretch>
            <a:fillRect/>
          </a:stretch>
        </p:blipFill>
        <p:spPr>
          <a:xfrm>
            <a:off x="681990" y="1726565"/>
            <a:ext cx="6434455" cy="2717165"/>
          </a:xfrm>
          <a:prstGeom prst="rect">
            <a:avLst/>
          </a:prstGeom>
        </p:spPr>
      </p:pic>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custDataLst>
                  <p:tags r:id="rId2"/>
                </p:custDataLst>
              </p:nvPr>
            </p:nvGraphicFramePr>
            <p:xfrm>
              <a:off x="1776095" y="4453255"/>
              <a:ext cx="8732520" cy="2734376"/>
            </p:xfrm>
            <a:graphic>
              <a:graphicData uri="http://schemas.openxmlformats.org/drawingml/2006/table">
                <a:tbl>
                  <a:tblPr firstRow="1" firstCol="1" bandRow="1">
                    <a:effectLst/>
                    <a:tableStyleId>{5940675A-B579-460E-94D1-54222C63F5DA}</a:tableStyleId>
                  </a:tblPr>
                  <a:tblGrid>
                    <a:gridCol w="1030605">
                      <a:extLst>
                        <a:ext uri="{9D8B030D-6E8A-4147-A177-3AD203B41FA5}">
                          <a16:colId xmlns:a16="http://schemas.microsoft.com/office/drawing/2014/main" val="20000"/>
                        </a:ext>
                      </a:extLst>
                    </a:gridCol>
                    <a:gridCol w="3971925">
                      <a:extLst>
                        <a:ext uri="{9D8B030D-6E8A-4147-A177-3AD203B41FA5}">
                          <a16:colId xmlns:a16="http://schemas.microsoft.com/office/drawing/2014/main" val="20001"/>
                        </a:ext>
                      </a:extLst>
                    </a:gridCol>
                    <a:gridCol w="3729990">
                      <a:extLst>
                        <a:ext uri="{9D8B030D-6E8A-4147-A177-3AD203B41FA5}">
                          <a16:colId xmlns:a16="http://schemas.microsoft.com/office/drawing/2014/main" val="20002"/>
                        </a:ext>
                      </a:extLst>
                    </a:gridCol>
                  </a:tblGrid>
                  <a:tr h="365760">
                    <a:tc>
                      <a:txBody>
                        <a:bodyPr/>
                        <a:lstStyle/>
                        <a:p>
                          <a:pPr algn="ctr">
                            <a:lnSpc>
                              <a:spcPct val="150000"/>
                            </a:lnSpc>
                            <a:spcAft>
                              <a:spcPts val="600"/>
                            </a:spcAft>
                          </a:pPr>
                          <a:r>
                            <a:rPr lang="zh-CN" sz="1600" b="0" kern="100" dirty="0">
                              <a:solidFill>
                                <a:sysClr val="windowText" lastClr="000000"/>
                              </a:solidFill>
                              <a:effectLst/>
                              <a:ea typeface="黑体" panose="02010609060101010101" pitchFamily="49" charset="-122"/>
                            </a:rPr>
                            <a:t>单元</a:t>
                          </a:r>
                          <a:endParaRPr lang="zh-CN" sz="1600" b="0" kern="100" dirty="0">
                            <a:solidFill>
                              <a:sysClr val="windowText" lastClr="000000"/>
                            </a:solidFill>
                            <a:effectLst/>
                            <a:latin typeface="Calibri" panose="020F0502020204030204"/>
                            <a:ea typeface="黑体" panose="02010609060101010101" pitchFamily="49" charset="-122"/>
                            <a:cs typeface="Times New Roman" panose="02020603050405020304"/>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c>
                      <a:txBody>
                        <a:bodyPr/>
                        <a:lstStyle/>
                        <a:p>
                          <a:pPr algn="ctr">
                            <a:lnSpc>
                              <a:spcPct val="150000"/>
                            </a:lnSpc>
                            <a:spcAft>
                              <a:spcPts val="600"/>
                            </a:spcAft>
                          </a:pPr>
                          <a:r>
                            <a:rPr lang="zh-CN" sz="1600" b="0" kern="100">
                              <a:solidFill>
                                <a:sysClr val="windowText" lastClr="000000"/>
                              </a:solidFill>
                              <a:effectLst/>
                              <a:ea typeface="黑体" panose="02010609060101010101" pitchFamily="49" charset="-122"/>
                            </a:rPr>
                            <a:t>相邻前序神经元传递信息线性累加</a:t>
                          </a:r>
                          <a:endParaRPr lang="zh-CN" sz="1600" b="0" kern="100">
                            <a:solidFill>
                              <a:sysClr val="windowText" lastClr="000000"/>
                            </a:solidFill>
                            <a:effectLst/>
                            <a:latin typeface="Calibri" panose="020F0502020204030204"/>
                            <a:ea typeface="黑体" panose="02010609060101010101" pitchFamily="49" charset="-122"/>
                            <a:cs typeface="Times New Roman" panose="02020603050405020304"/>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c>
                      <a:txBody>
                        <a:bodyPr/>
                        <a:lstStyle/>
                        <a:p>
                          <a:pPr algn="ctr">
                            <a:lnSpc>
                              <a:spcPct val="150000"/>
                            </a:lnSpc>
                            <a:spcAft>
                              <a:spcPts val="600"/>
                            </a:spcAft>
                          </a:pPr>
                          <a:r>
                            <a:rPr lang="zh-CN" sz="1600" b="0" kern="100">
                              <a:solidFill>
                                <a:sysClr val="windowText" lastClr="000000"/>
                              </a:solidFill>
                              <a:effectLst/>
                              <a:ea typeface="黑体" panose="02010609060101010101" pitchFamily="49" charset="-122"/>
                            </a:rPr>
                            <a:t>非线性变换</a:t>
                          </a:r>
                          <a:endParaRPr lang="zh-CN" sz="1600" b="0" kern="100">
                            <a:solidFill>
                              <a:sysClr val="windowText" lastClr="000000"/>
                            </a:solidFill>
                            <a:effectLst/>
                            <a:latin typeface="Calibri" panose="020F0502020204030204"/>
                            <a:ea typeface="黑体" panose="02010609060101010101" pitchFamily="49" charset="-122"/>
                            <a:cs typeface="Times New Roman" panose="02020603050405020304"/>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extLst>
                      <a:ext uri="{0D108BD9-81ED-4DB2-BD59-A6C34878D82A}">
                        <a16:rowId xmlns:a16="http://schemas.microsoft.com/office/drawing/2014/main" val="10000"/>
                      </a:ext>
                    </a:extLst>
                  </a:tr>
                  <a:tr h="144780">
                    <a:tc>
                      <a:txBody>
                        <a:bodyPr/>
                        <a:lstStyle/>
                        <a:p>
                          <a:pPr algn="just">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600" b="0" i="1" kern="100" smtClean="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h</m:t>
                                    </m:r>
                                  </m:e>
                                  <m:sub>
                                    <m:r>
                                      <a:rPr lang="en-US" sz="1600" b="0" i="1" kern="100">
                                        <a:solidFill>
                                          <a:sysClr val="windowText" lastClr="000000"/>
                                        </a:solidFill>
                                        <a:effectLst/>
                                        <a:latin typeface="Cambria Math" panose="02040503050406030204" pitchFamily="18" charset="0"/>
                                      </a:rPr>
                                      <m:t>1</m:t>
                                    </m:r>
                                  </m:sub>
                                </m:sSub>
                              </m:oMath>
                            </m:oMathPara>
                          </a14:m>
                          <a:endParaRPr lang="zh-CN" sz="1600" b="0" kern="100">
                            <a:solidFill>
                              <a:sysClr val="windowText" lastClr="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c>
                      <a:txBody>
                        <a:bodyPr/>
                        <a:lstStyle/>
                        <a:p>
                          <a:pPr algn="just">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600" b="0" i="1" kern="100" smtClean="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𝐼𝑛</m:t>
                                    </m:r>
                                  </m:e>
                                  <m:sub>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h</m:t>
                                        </m:r>
                                      </m:e>
                                      <m:sub>
                                        <m:r>
                                          <a:rPr lang="en-US" sz="1600" b="0" i="1" kern="100">
                                            <a:solidFill>
                                              <a:sysClr val="windowText" lastClr="000000"/>
                                            </a:solidFill>
                                            <a:effectLst/>
                                            <a:latin typeface="Cambria Math" panose="02040503050406030204" pitchFamily="18" charset="0"/>
                                          </a:rPr>
                                          <m:t>1</m:t>
                                        </m:r>
                                      </m:sub>
                                    </m:sSub>
                                  </m:sub>
                                </m:sSub>
                                <m:r>
                                  <a:rPr lang="en-US" sz="1600" b="0" kern="100">
                                    <a:solidFill>
                                      <a:sysClr val="windowText" lastClr="000000"/>
                                    </a:solidFill>
                                    <a:effectLst/>
                                    <a:latin typeface="Cambria Math" panose="02040503050406030204" pitchFamily="18" charset="0"/>
                                  </a:rPr>
                                  <m:t>= </m:t>
                                </m:r>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𝑤</m:t>
                                    </m:r>
                                  </m:e>
                                  <m:sub>
                                    <m:r>
                                      <a:rPr lang="en-US" sz="1600" b="0" i="1" kern="100">
                                        <a:solidFill>
                                          <a:sysClr val="windowText" lastClr="000000"/>
                                        </a:solidFill>
                                        <a:effectLst/>
                                        <a:latin typeface="Cambria Math" panose="02040503050406030204" pitchFamily="18" charset="0"/>
                                      </a:rPr>
                                      <m:t>1</m:t>
                                    </m:r>
                                  </m:sub>
                                </m:sSub>
                                <m:r>
                                  <a:rPr lang="en-US" sz="1600" b="0" kern="100">
                                    <a:solidFill>
                                      <a:sysClr val="windowText" lastClr="000000"/>
                                    </a:solidFill>
                                    <a:effectLst/>
                                    <a:latin typeface="Cambria Math" panose="02040503050406030204" pitchFamily="18" charset="0"/>
                                  </a:rPr>
                                  <m:t>∗</m:t>
                                </m:r>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𝑥</m:t>
                                    </m:r>
                                  </m:e>
                                  <m:sub>
                                    <m:r>
                                      <a:rPr lang="en-US" sz="1600" b="0" i="1" kern="100">
                                        <a:solidFill>
                                          <a:sysClr val="windowText" lastClr="000000"/>
                                        </a:solidFill>
                                        <a:effectLst/>
                                        <a:latin typeface="Cambria Math" panose="02040503050406030204" pitchFamily="18" charset="0"/>
                                      </a:rPr>
                                      <m:t>1</m:t>
                                    </m:r>
                                  </m:sub>
                                </m:sSub>
                                <m:r>
                                  <a:rPr lang="en-US" sz="1600" b="0" kern="100">
                                    <a:solidFill>
                                      <a:sysClr val="windowText" lastClr="000000"/>
                                    </a:solidFill>
                                    <a:effectLst/>
                                    <a:latin typeface="Cambria Math" panose="02040503050406030204" pitchFamily="18" charset="0"/>
                                  </a:rPr>
                                  <m:t>+</m:t>
                                </m:r>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𝑤</m:t>
                                    </m:r>
                                  </m:e>
                                  <m:sub>
                                    <m:r>
                                      <a:rPr lang="en-US" sz="1600" b="0" i="1" kern="100">
                                        <a:solidFill>
                                          <a:sysClr val="windowText" lastClr="000000"/>
                                        </a:solidFill>
                                        <a:effectLst/>
                                        <a:latin typeface="Cambria Math" panose="02040503050406030204" pitchFamily="18" charset="0"/>
                                      </a:rPr>
                                      <m:t>3</m:t>
                                    </m:r>
                                  </m:sub>
                                </m:sSub>
                                <m:r>
                                  <a:rPr lang="en-US" sz="1600" b="0" kern="100">
                                    <a:solidFill>
                                      <a:sysClr val="windowText" lastClr="000000"/>
                                    </a:solidFill>
                                    <a:effectLst/>
                                    <a:latin typeface="Cambria Math" panose="02040503050406030204" pitchFamily="18" charset="0"/>
                                  </a:rPr>
                                  <m:t>∗</m:t>
                                </m:r>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𝑥</m:t>
                                    </m:r>
                                  </m:e>
                                  <m:sub>
                                    <m:r>
                                      <a:rPr lang="en-US" sz="1600" b="0" i="1" kern="100">
                                        <a:solidFill>
                                          <a:sysClr val="windowText" lastClr="000000"/>
                                        </a:solidFill>
                                        <a:effectLst/>
                                        <a:latin typeface="Cambria Math" panose="02040503050406030204" pitchFamily="18" charset="0"/>
                                      </a:rPr>
                                      <m:t>2</m:t>
                                    </m:r>
                                  </m:sub>
                                </m:sSub>
                                <m:r>
                                  <a:rPr lang="en-US" sz="1600" b="0" kern="100">
                                    <a:solidFill>
                                      <a:sysClr val="windowText" lastClr="000000"/>
                                    </a:solidFill>
                                    <a:effectLst/>
                                    <a:latin typeface="Cambria Math" panose="02040503050406030204" pitchFamily="18" charset="0"/>
                                  </a:rPr>
                                  <m:t>+</m:t>
                                </m:r>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𝑤</m:t>
                                    </m:r>
                                  </m:e>
                                  <m:sub>
                                    <m:r>
                                      <a:rPr lang="en-US" sz="1600" b="0" i="1" kern="100">
                                        <a:solidFill>
                                          <a:sysClr val="windowText" lastClr="000000"/>
                                        </a:solidFill>
                                        <a:effectLst/>
                                        <a:latin typeface="Cambria Math" panose="02040503050406030204" pitchFamily="18" charset="0"/>
                                      </a:rPr>
                                      <m:t>5</m:t>
                                    </m:r>
                                  </m:sub>
                                </m:sSub>
                                <m:r>
                                  <a:rPr lang="en-US" sz="1600" b="0" kern="100">
                                    <a:solidFill>
                                      <a:sysClr val="windowText" lastClr="000000"/>
                                    </a:solidFill>
                                    <a:effectLst/>
                                    <a:latin typeface="Cambria Math" panose="02040503050406030204" pitchFamily="18" charset="0"/>
                                  </a:rPr>
                                  <m:t>∗</m:t>
                                </m:r>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𝑥</m:t>
                                    </m:r>
                                  </m:e>
                                  <m:sub>
                                    <m:r>
                                      <a:rPr lang="en-US" sz="1600" b="0" i="1" kern="100">
                                        <a:solidFill>
                                          <a:sysClr val="windowText" lastClr="000000"/>
                                        </a:solidFill>
                                        <a:effectLst/>
                                        <a:latin typeface="Cambria Math" panose="02040503050406030204" pitchFamily="18" charset="0"/>
                                      </a:rPr>
                                      <m:t>3</m:t>
                                    </m:r>
                                  </m:sub>
                                </m:sSub>
                              </m:oMath>
                            </m:oMathPara>
                          </a14:m>
                          <a:endParaRPr lang="zh-CN" sz="1600" b="0" kern="100" dirty="0">
                            <a:solidFill>
                              <a:sysClr val="windowText" lastClr="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c>
                      <a:txBody>
                        <a:bodyPr/>
                        <a:lstStyle/>
                        <a:p>
                          <a:pPr algn="just">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600" b="0" i="1" kern="100" smtClean="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𝑂𝑢𝑡</m:t>
                                    </m:r>
                                  </m:e>
                                  <m:sub>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h</m:t>
                                        </m:r>
                                      </m:e>
                                      <m:sub>
                                        <m:r>
                                          <a:rPr lang="en-US" sz="1600" b="0" i="1" kern="100">
                                            <a:solidFill>
                                              <a:sysClr val="windowText" lastClr="000000"/>
                                            </a:solidFill>
                                            <a:effectLst/>
                                            <a:latin typeface="Cambria Math" panose="02040503050406030204" pitchFamily="18" charset="0"/>
                                          </a:rPr>
                                          <m:t>1</m:t>
                                        </m:r>
                                      </m:sub>
                                    </m:sSub>
                                  </m:sub>
                                </m:sSub>
                                <m:r>
                                  <a:rPr lang="en-US" sz="1600" b="0" kern="100">
                                    <a:solidFill>
                                      <a:sysClr val="windowText" lastClr="000000"/>
                                    </a:solidFill>
                                    <a:effectLst/>
                                    <a:latin typeface="Cambria Math" panose="02040503050406030204" pitchFamily="18" charset="0"/>
                                  </a:rPr>
                                  <m:t>=</m:t>
                                </m:r>
                                <m:r>
                                  <a:rPr lang="en-US" sz="1600" b="0" i="1" kern="100">
                                    <a:solidFill>
                                      <a:sysClr val="windowText" lastClr="000000"/>
                                    </a:solidFill>
                                    <a:effectLst/>
                                    <a:latin typeface="Cambria Math" panose="02040503050406030204" pitchFamily="18" charset="0"/>
                                  </a:rPr>
                                  <m:t>𝑆𝑖𝑔𝑚𝑜𝑖𝑑</m:t>
                                </m:r>
                                <m:r>
                                  <a:rPr lang="en-US" sz="1600" b="0" kern="100">
                                    <a:solidFill>
                                      <a:sysClr val="windowText" lastClr="000000"/>
                                    </a:solidFill>
                                    <a:effectLst/>
                                    <a:latin typeface="Cambria Math" panose="02040503050406030204" pitchFamily="18" charset="0"/>
                                  </a:rPr>
                                  <m:t>(</m:t>
                                </m:r>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𝐼𝑛</m:t>
                                    </m:r>
                                  </m:e>
                                  <m:sub>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h</m:t>
                                        </m:r>
                                      </m:e>
                                      <m:sub>
                                        <m:r>
                                          <a:rPr lang="en-US" sz="1600" b="0" i="1" kern="100">
                                            <a:solidFill>
                                              <a:sysClr val="windowText" lastClr="000000"/>
                                            </a:solidFill>
                                            <a:effectLst/>
                                            <a:latin typeface="Cambria Math" panose="02040503050406030204" pitchFamily="18" charset="0"/>
                                          </a:rPr>
                                          <m:t>1</m:t>
                                        </m:r>
                                      </m:sub>
                                    </m:sSub>
                                  </m:sub>
                                </m:sSub>
                                <m:r>
                                  <a:rPr lang="en-US" sz="1600" b="0" kern="100">
                                    <a:solidFill>
                                      <a:sysClr val="windowText" lastClr="000000"/>
                                    </a:solidFill>
                                    <a:effectLst/>
                                    <a:latin typeface="Cambria Math" panose="02040503050406030204" pitchFamily="18" charset="0"/>
                                  </a:rPr>
                                  <m:t>)</m:t>
                                </m:r>
                              </m:oMath>
                            </m:oMathPara>
                          </a14:m>
                          <a:endParaRPr lang="zh-CN" sz="1600" b="0" kern="100">
                            <a:solidFill>
                              <a:sysClr val="windowText" lastClr="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just">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600" b="0" i="1" kern="100" smtClean="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h</m:t>
                                    </m:r>
                                  </m:e>
                                  <m:sub>
                                    <m:r>
                                      <a:rPr lang="en-US" sz="1600" b="0" i="1" kern="100">
                                        <a:solidFill>
                                          <a:sysClr val="windowText" lastClr="000000"/>
                                        </a:solidFill>
                                        <a:effectLst/>
                                        <a:latin typeface="Cambria Math" panose="02040503050406030204" pitchFamily="18" charset="0"/>
                                      </a:rPr>
                                      <m:t>2</m:t>
                                    </m:r>
                                  </m:sub>
                                </m:sSub>
                              </m:oMath>
                            </m:oMathPara>
                          </a14:m>
                          <a:endParaRPr lang="zh-CN" sz="1600" b="0" kern="100">
                            <a:solidFill>
                              <a:sysClr val="windowText" lastClr="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c>
                      <a:txBody>
                        <a:bodyPr/>
                        <a:lstStyle/>
                        <a:p>
                          <a:pPr algn="just">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600" b="0" i="1" kern="100" smtClean="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𝐼𝑛</m:t>
                                    </m:r>
                                  </m:e>
                                  <m:sub>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h</m:t>
                                        </m:r>
                                      </m:e>
                                      <m:sub>
                                        <m:r>
                                          <a:rPr lang="en-US" sz="1600" b="0" i="1" kern="100">
                                            <a:solidFill>
                                              <a:sysClr val="windowText" lastClr="000000"/>
                                            </a:solidFill>
                                            <a:effectLst/>
                                            <a:latin typeface="Cambria Math" panose="02040503050406030204" pitchFamily="18" charset="0"/>
                                          </a:rPr>
                                          <m:t>1</m:t>
                                        </m:r>
                                      </m:sub>
                                    </m:sSub>
                                  </m:sub>
                                </m:sSub>
                                <m:r>
                                  <a:rPr lang="en-US" sz="1600" b="0" kern="100">
                                    <a:solidFill>
                                      <a:sysClr val="windowText" lastClr="000000"/>
                                    </a:solidFill>
                                    <a:effectLst/>
                                    <a:latin typeface="Cambria Math" panose="02040503050406030204" pitchFamily="18" charset="0"/>
                                  </a:rPr>
                                  <m:t>= </m:t>
                                </m:r>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𝑤</m:t>
                                    </m:r>
                                  </m:e>
                                  <m:sub>
                                    <m:r>
                                      <a:rPr lang="en-US" sz="1600" b="0" i="1" kern="100">
                                        <a:solidFill>
                                          <a:sysClr val="windowText" lastClr="000000"/>
                                        </a:solidFill>
                                        <a:effectLst/>
                                        <a:latin typeface="Cambria Math" panose="02040503050406030204" pitchFamily="18" charset="0"/>
                                      </a:rPr>
                                      <m:t>2</m:t>
                                    </m:r>
                                  </m:sub>
                                </m:sSub>
                                <m:r>
                                  <a:rPr lang="en-US" sz="1600" b="0" kern="100">
                                    <a:solidFill>
                                      <a:sysClr val="windowText" lastClr="000000"/>
                                    </a:solidFill>
                                    <a:effectLst/>
                                    <a:latin typeface="Cambria Math" panose="02040503050406030204" pitchFamily="18" charset="0"/>
                                  </a:rPr>
                                  <m:t>∗</m:t>
                                </m:r>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𝑥</m:t>
                                    </m:r>
                                  </m:e>
                                  <m:sub>
                                    <m:r>
                                      <a:rPr lang="en-US" sz="1600" b="0" i="1" kern="100">
                                        <a:solidFill>
                                          <a:sysClr val="windowText" lastClr="000000"/>
                                        </a:solidFill>
                                        <a:effectLst/>
                                        <a:latin typeface="Cambria Math" panose="02040503050406030204" pitchFamily="18" charset="0"/>
                                      </a:rPr>
                                      <m:t>1</m:t>
                                    </m:r>
                                  </m:sub>
                                </m:sSub>
                                <m:r>
                                  <a:rPr lang="en-US" sz="1600" b="0" kern="100">
                                    <a:solidFill>
                                      <a:sysClr val="windowText" lastClr="000000"/>
                                    </a:solidFill>
                                    <a:effectLst/>
                                    <a:latin typeface="Cambria Math" panose="02040503050406030204" pitchFamily="18" charset="0"/>
                                  </a:rPr>
                                  <m:t>+</m:t>
                                </m:r>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𝑤</m:t>
                                    </m:r>
                                  </m:e>
                                  <m:sub>
                                    <m:r>
                                      <a:rPr lang="en-US" sz="1600" b="0" i="1" kern="100">
                                        <a:solidFill>
                                          <a:sysClr val="windowText" lastClr="000000"/>
                                        </a:solidFill>
                                        <a:effectLst/>
                                        <a:latin typeface="Cambria Math" panose="02040503050406030204" pitchFamily="18" charset="0"/>
                                      </a:rPr>
                                      <m:t>4</m:t>
                                    </m:r>
                                  </m:sub>
                                </m:sSub>
                                <m:r>
                                  <a:rPr lang="en-US" sz="1600" b="0" kern="100">
                                    <a:solidFill>
                                      <a:sysClr val="windowText" lastClr="000000"/>
                                    </a:solidFill>
                                    <a:effectLst/>
                                    <a:latin typeface="Cambria Math" panose="02040503050406030204" pitchFamily="18" charset="0"/>
                                  </a:rPr>
                                  <m:t>∗</m:t>
                                </m:r>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𝑥</m:t>
                                    </m:r>
                                  </m:e>
                                  <m:sub>
                                    <m:r>
                                      <a:rPr lang="en-US" sz="1600" b="0" i="1" kern="100">
                                        <a:solidFill>
                                          <a:sysClr val="windowText" lastClr="000000"/>
                                        </a:solidFill>
                                        <a:effectLst/>
                                        <a:latin typeface="Cambria Math" panose="02040503050406030204" pitchFamily="18" charset="0"/>
                                      </a:rPr>
                                      <m:t>2</m:t>
                                    </m:r>
                                  </m:sub>
                                </m:sSub>
                                <m:r>
                                  <a:rPr lang="en-US" sz="1600" b="0" kern="100">
                                    <a:solidFill>
                                      <a:sysClr val="windowText" lastClr="000000"/>
                                    </a:solidFill>
                                    <a:effectLst/>
                                    <a:latin typeface="Cambria Math" panose="02040503050406030204" pitchFamily="18" charset="0"/>
                                  </a:rPr>
                                  <m:t>+</m:t>
                                </m:r>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𝑤</m:t>
                                    </m:r>
                                  </m:e>
                                  <m:sub>
                                    <m:r>
                                      <a:rPr lang="en-US" sz="1600" b="0" i="1" kern="100">
                                        <a:solidFill>
                                          <a:sysClr val="windowText" lastClr="000000"/>
                                        </a:solidFill>
                                        <a:effectLst/>
                                        <a:latin typeface="Cambria Math" panose="02040503050406030204" pitchFamily="18" charset="0"/>
                                      </a:rPr>
                                      <m:t>6</m:t>
                                    </m:r>
                                  </m:sub>
                                </m:sSub>
                                <m:r>
                                  <a:rPr lang="en-US" sz="1600" b="0" kern="100">
                                    <a:solidFill>
                                      <a:sysClr val="windowText" lastClr="000000"/>
                                    </a:solidFill>
                                    <a:effectLst/>
                                    <a:latin typeface="Cambria Math" panose="02040503050406030204" pitchFamily="18" charset="0"/>
                                  </a:rPr>
                                  <m:t>∗</m:t>
                                </m:r>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𝑥</m:t>
                                    </m:r>
                                  </m:e>
                                  <m:sub>
                                    <m:r>
                                      <a:rPr lang="en-US" sz="1600" b="0" i="1" kern="100">
                                        <a:solidFill>
                                          <a:sysClr val="windowText" lastClr="000000"/>
                                        </a:solidFill>
                                        <a:effectLst/>
                                        <a:latin typeface="Cambria Math" panose="02040503050406030204" pitchFamily="18" charset="0"/>
                                      </a:rPr>
                                      <m:t>3</m:t>
                                    </m:r>
                                  </m:sub>
                                </m:sSub>
                              </m:oMath>
                            </m:oMathPara>
                          </a14:m>
                          <a:endParaRPr lang="zh-CN" sz="1600" b="0" kern="100" dirty="0">
                            <a:solidFill>
                              <a:sysClr val="windowText" lastClr="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c>
                      <a:txBody>
                        <a:bodyPr/>
                        <a:lstStyle/>
                        <a:p>
                          <a:pPr algn="just">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600" b="0" i="1" kern="100" smtClean="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𝑂𝑢𝑡</m:t>
                                    </m:r>
                                  </m:e>
                                  <m:sub>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h</m:t>
                                        </m:r>
                                      </m:e>
                                      <m:sub>
                                        <m:r>
                                          <a:rPr lang="en-US" sz="1600" b="0" i="1" kern="100">
                                            <a:solidFill>
                                              <a:sysClr val="windowText" lastClr="000000"/>
                                            </a:solidFill>
                                            <a:effectLst/>
                                            <a:latin typeface="Cambria Math" panose="02040503050406030204" pitchFamily="18" charset="0"/>
                                          </a:rPr>
                                          <m:t>2</m:t>
                                        </m:r>
                                      </m:sub>
                                    </m:sSub>
                                  </m:sub>
                                </m:sSub>
                                <m:r>
                                  <a:rPr lang="en-US" sz="1600" b="0" kern="100">
                                    <a:solidFill>
                                      <a:sysClr val="windowText" lastClr="000000"/>
                                    </a:solidFill>
                                    <a:effectLst/>
                                    <a:latin typeface="Cambria Math" panose="02040503050406030204" pitchFamily="18" charset="0"/>
                                  </a:rPr>
                                  <m:t>=</m:t>
                                </m:r>
                                <m:r>
                                  <a:rPr lang="en-US" sz="1600" b="0" i="1" kern="100">
                                    <a:solidFill>
                                      <a:sysClr val="windowText" lastClr="000000"/>
                                    </a:solidFill>
                                    <a:effectLst/>
                                    <a:latin typeface="Cambria Math" panose="02040503050406030204" pitchFamily="18" charset="0"/>
                                  </a:rPr>
                                  <m:t>𝑆𝑖𝑔𝑚𝑜𝑖𝑑</m:t>
                                </m:r>
                                <m:r>
                                  <a:rPr lang="en-US" sz="1600" b="0" kern="100">
                                    <a:solidFill>
                                      <a:sysClr val="windowText" lastClr="000000"/>
                                    </a:solidFill>
                                    <a:effectLst/>
                                    <a:latin typeface="Cambria Math" panose="02040503050406030204" pitchFamily="18" charset="0"/>
                                  </a:rPr>
                                  <m:t>(</m:t>
                                </m:r>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𝐼𝑛</m:t>
                                    </m:r>
                                  </m:e>
                                  <m:sub>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h</m:t>
                                        </m:r>
                                      </m:e>
                                      <m:sub>
                                        <m:r>
                                          <a:rPr lang="en-US" sz="1600" b="0" i="1" kern="100">
                                            <a:solidFill>
                                              <a:sysClr val="windowText" lastClr="000000"/>
                                            </a:solidFill>
                                            <a:effectLst/>
                                            <a:latin typeface="Cambria Math" panose="02040503050406030204" pitchFamily="18" charset="0"/>
                                          </a:rPr>
                                          <m:t>2</m:t>
                                        </m:r>
                                      </m:sub>
                                    </m:sSub>
                                  </m:sub>
                                </m:sSub>
                                <m:r>
                                  <a:rPr lang="en-US" sz="1600" b="0" kern="100">
                                    <a:solidFill>
                                      <a:sysClr val="windowText" lastClr="000000"/>
                                    </a:solidFill>
                                    <a:effectLst/>
                                    <a:latin typeface="Cambria Math" panose="02040503050406030204" pitchFamily="18" charset="0"/>
                                  </a:rPr>
                                  <m:t>)</m:t>
                                </m:r>
                              </m:oMath>
                            </m:oMathPara>
                          </a14:m>
                          <a:endParaRPr lang="zh-CN" sz="1600" b="0" kern="100">
                            <a:solidFill>
                              <a:sysClr val="windowText" lastClr="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algn="just">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600" b="0" i="1" kern="100" smtClean="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𝑜</m:t>
                                    </m:r>
                                  </m:e>
                                  <m:sub>
                                    <m:r>
                                      <a:rPr lang="en-US" sz="1600" b="0" i="1" kern="100">
                                        <a:solidFill>
                                          <a:sysClr val="windowText" lastClr="000000"/>
                                        </a:solidFill>
                                        <a:effectLst/>
                                        <a:latin typeface="Cambria Math" panose="02040503050406030204" pitchFamily="18" charset="0"/>
                                      </a:rPr>
                                      <m:t>1</m:t>
                                    </m:r>
                                  </m:sub>
                                </m:sSub>
                              </m:oMath>
                            </m:oMathPara>
                          </a14:m>
                          <a:endParaRPr lang="zh-CN" sz="1600" b="0" kern="100">
                            <a:solidFill>
                              <a:sysClr val="windowText" lastClr="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c>
                      <a:txBody>
                        <a:bodyPr/>
                        <a:lstStyle/>
                        <a:p>
                          <a:pPr algn="just">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600" b="0" i="1" kern="100" smtClean="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𝐼𝑛</m:t>
                                    </m:r>
                                  </m:e>
                                  <m:sub>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𝑜</m:t>
                                        </m:r>
                                      </m:e>
                                      <m:sub>
                                        <m:r>
                                          <a:rPr lang="en-US" sz="1600" b="0" i="1" kern="100">
                                            <a:solidFill>
                                              <a:sysClr val="windowText" lastClr="000000"/>
                                            </a:solidFill>
                                            <a:effectLst/>
                                            <a:latin typeface="Cambria Math" panose="02040503050406030204" pitchFamily="18" charset="0"/>
                                          </a:rPr>
                                          <m:t>1</m:t>
                                        </m:r>
                                      </m:sub>
                                    </m:sSub>
                                  </m:sub>
                                </m:sSub>
                                <m:r>
                                  <a:rPr lang="en-US" sz="1600" b="0" kern="100">
                                    <a:solidFill>
                                      <a:sysClr val="windowText" lastClr="000000"/>
                                    </a:solidFill>
                                    <a:effectLst/>
                                    <a:latin typeface="Cambria Math" panose="02040503050406030204" pitchFamily="18" charset="0"/>
                                  </a:rPr>
                                  <m:t>= </m:t>
                                </m:r>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𝑤</m:t>
                                    </m:r>
                                  </m:e>
                                  <m:sub>
                                    <m:r>
                                      <a:rPr lang="en-US" sz="1600" b="0" i="1" kern="100">
                                        <a:solidFill>
                                          <a:sysClr val="windowText" lastClr="000000"/>
                                        </a:solidFill>
                                        <a:effectLst/>
                                        <a:latin typeface="Cambria Math" panose="02040503050406030204" pitchFamily="18" charset="0"/>
                                      </a:rPr>
                                      <m:t>7</m:t>
                                    </m:r>
                                  </m:sub>
                                </m:sSub>
                                <m:r>
                                  <a:rPr lang="en-US" sz="1600" b="0" kern="100">
                                    <a:solidFill>
                                      <a:sysClr val="windowText" lastClr="000000"/>
                                    </a:solidFill>
                                    <a:effectLst/>
                                    <a:latin typeface="Cambria Math" panose="02040503050406030204" pitchFamily="18" charset="0"/>
                                  </a:rPr>
                                  <m:t>∗</m:t>
                                </m:r>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𝑂𝑢𝑡</m:t>
                                    </m:r>
                                  </m:e>
                                  <m:sub>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h</m:t>
                                        </m:r>
                                      </m:e>
                                      <m:sub>
                                        <m:r>
                                          <a:rPr lang="en-US" sz="1600" b="0" i="1" kern="100">
                                            <a:solidFill>
                                              <a:sysClr val="windowText" lastClr="000000"/>
                                            </a:solidFill>
                                            <a:effectLst/>
                                            <a:latin typeface="Cambria Math" panose="02040503050406030204" pitchFamily="18" charset="0"/>
                                          </a:rPr>
                                          <m:t>1</m:t>
                                        </m:r>
                                      </m:sub>
                                    </m:sSub>
                                  </m:sub>
                                </m:sSub>
                                <m:r>
                                  <a:rPr lang="en-US" sz="1600" b="0" kern="100">
                                    <a:solidFill>
                                      <a:sysClr val="windowText" lastClr="000000"/>
                                    </a:solidFill>
                                    <a:effectLst/>
                                    <a:latin typeface="Cambria Math" panose="02040503050406030204" pitchFamily="18" charset="0"/>
                                  </a:rPr>
                                  <m:t>+</m:t>
                                </m:r>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𝑤</m:t>
                                    </m:r>
                                  </m:e>
                                  <m:sub>
                                    <m:r>
                                      <a:rPr lang="en-US" sz="1600" b="0" i="1" kern="100">
                                        <a:solidFill>
                                          <a:sysClr val="windowText" lastClr="000000"/>
                                        </a:solidFill>
                                        <a:effectLst/>
                                        <a:latin typeface="Cambria Math" panose="02040503050406030204" pitchFamily="18" charset="0"/>
                                      </a:rPr>
                                      <m:t>10</m:t>
                                    </m:r>
                                  </m:sub>
                                </m:sSub>
                                <m:r>
                                  <a:rPr lang="en-US" sz="1600" b="0" kern="100">
                                    <a:solidFill>
                                      <a:sysClr val="windowText" lastClr="000000"/>
                                    </a:solidFill>
                                    <a:effectLst/>
                                    <a:latin typeface="Cambria Math" panose="02040503050406030204" pitchFamily="18" charset="0"/>
                                  </a:rPr>
                                  <m:t>∗</m:t>
                                </m:r>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𝑂𝑢𝑡</m:t>
                                    </m:r>
                                  </m:e>
                                  <m:sub>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h</m:t>
                                        </m:r>
                                      </m:e>
                                      <m:sub>
                                        <m:r>
                                          <a:rPr lang="en-US" sz="1600" b="0" i="1" kern="100">
                                            <a:solidFill>
                                              <a:sysClr val="windowText" lastClr="000000"/>
                                            </a:solidFill>
                                            <a:effectLst/>
                                            <a:latin typeface="Cambria Math" panose="02040503050406030204" pitchFamily="18" charset="0"/>
                                          </a:rPr>
                                          <m:t>2</m:t>
                                        </m:r>
                                      </m:sub>
                                    </m:sSub>
                                  </m:sub>
                                </m:sSub>
                              </m:oMath>
                            </m:oMathPara>
                          </a14:m>
                          <a:endParaRPr lang="zh-CN" sz="1600" b="0" kern="100" dirty="0">
                            <a:solidFill>
                              <a:sysClr val="windowText" lastClr="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c>
                      <a:txBody>
                        <a:bodyPr/>
                        <a:lstStyle/>
                        <a:p>
                          <a:pPr algn="just">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600" b="0" i="1" kern="100" smtClean="0">
                                        <a:solidFill>
                                          <a:sysClr val="windowText" lastClr="000000"/>
                                        </a:solidFill>
                                        <a:effectLst/>
                                        <a:latin typeface="Cambria Math" panose="02040503050406030204" pitchFamily="18" charset="0"/>
                                      </a:rPr>
                                    </m:ctrlPr>
                                  </m:sSubPr>
                                  <m:e>
                                    <m:acc>
                                      <m:accPr>
                                        <m:chr m:val="̂"/>
                                        <m:ctrlPr>
                                          <a:rPr lang="zh-CN" sz="1600" b="0" i="1" kern="100">
                                            <a:solidFill>
                                              <a:sysClr val="windowText" lastClr="000000"/>
                                            </a:solidFill>
                                            <a:effectLst/>
                                            <a:latin typeface="Cambria Math" panose="02040503050406030204" pitchFamily="18" charset="0"/>
                                          </a:rPr>
                                        </m:ctrlPr>
                                      </m:accPr>
                                      <m:e>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𝑦</m:t>
                                            </m:r>
                                          </m:e>
                                          <m:sub>
                                            <m:r>
                                              <a:rPr lang="en-US" sz="1600" b="0" i="1" kern="100">
                                                <a:solidFill>
                                                  <a:sysClr val="windowText" lastClr="000000"/>
                                                </a:solidFill>
                                                <a:effectLst/>
                                                <a:latin typeface="Cambria Math" panose="02040503050406030204" pitchFamily="18" charset="0"/>
                                              </a:rPr>
                                              <m:t>1</m:t>
                                            </m:r>
                                          </m:sub>
                                        </m:sSub>
                                      </m:e>
                                    </m:acc>
                                    <m:r>
                                      <a:rPr lang="en-US" sz="1600" b="0" kern="100">
                                        <a:solidFill>
                                          <a:sysClr val="windowText" lastClr="000000"/>
                                        </a:solidFill>
                                        <a:effectLst/>
                                        <a:latin typeface="Cambria Math" panose="02040503050406030204" pitchFamily="18" charset="0"/>
                                      </a:rPr>
                                      <m:t>= </m:t>
                                    </m:r>
                                    <m:r>
                                      <a:rPr lang="en-US" sz="1600" b="0" i="1" kern="100">
                                        <a:solidFill>
                                          <a:sysClr val="windowText" lastClr="000000"/>
                                        </a:solidFill>
                                        <a:effectLst/>
                                        <a:latin typeface="Cambria Math" panose="02040503050406030204" pitchFamily="18" charset="0"/>
                                      </a:rPr>
                                      <m:t>𝑂𝑢𝑡</m:t>
                                    </m:r>
                                  </m:e>
                                  <m:sub>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𝑜</m:t>
                                        </m:r>
                                      </m:e>
                                      <m:sub>
                                        <m:r>
                                          <a:rPr lang="en-US" sz="1600" b="0" i="1" kern="100">
                                            <a:solidFill>
                                              <a:sysClr val="windowText" lastClr="000000"/>
                                            </a:solidFill>
                                            <a:effectLst/>
                                            <a:latin typeface="Cambria Math" panose="02040503050406030204" pitchFamily="18" charset="0"/>
                                          </a:rPr>
                                          <m:t>1</m:t>
                                        </m:r>
                                      </m:sub>
                                    </m:sSub>
                                  </m:sub>
                                </m:sSub>
                                <m:r>
                                  <a:rPr lang="en-US" sz="1600" b="0" kern="100">
                                    <a:solidFill>
                                      <a:sysClr val="windowText" lastClr="000000"/>
                                    </a:solidFill>
                                    <a:effectLst/>
                                    <a:latin typeface="Cambria Math" panose="02040503050406030204" pitchFamily="18" charset="0"/>
                                  </a:rPr>
                                  <m:t>=</m:t>
                                </m:r>
                                <m:r>
                                  <a:rPr lang="en-US" sz="1600" b="0" i="1" kern="100">
                                    <a:solidFill>
                                      <a:sysClr val="windowText" lastClr="000000"/>
                                    </a:solidFill>
                                    <a:effectLst/>
                                    <a:latin typeface="Cambria Math" panose="02040503050406030204" pitchFamily="18" charset="0"/>
                                  </a:rPr>
                                  <m:t>𝑆𝑖𝑔𝑚𝑜𝑖𝑑</m:t>
                                </m:r>
                                <m:r>
                                  <a:rPr lang="en-US" sz="1600" b="0" kern="100">
                                    <a:solidFill>
                                      <a:sysClr val="windowText" lastClr="000000"/>
                                    </a:solidFill>
                                    <a:effectLst/>
                                    <a:latin typeface="Cambria Math" panose="02040503050406030204" pitchFamily="18" charset="0"/>
                                  </a:rPr>
                                  <m:t>(</m:t>
                                </m:r>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𝐼𝑛</m:t>
                                    </m:r>
                                  </m:e>
                                  <m:sub>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𝑜</m:t>
                                        </m:r>
                                      </m:e>
                                      <m:sub>
                                        <m:r>
                                          <a:rPr lang="en-US" sz="1600" b="0" i="1" kern="100">
                                            <a:solidFill>
                                              <a:sysClr val="windowText" lastClr="000000"/>
                                            </a:solidFill>
                                            <a:effectLst/>
                                            <a:latin typeface="Cambria Math" panose="02040503050406030204" pitchFamily="18" charset="0"/>
                                          </a:rPr>
                                          <m:t>1</m:t>
                                        </m:r>
                                      </m:sub>
                                    </m:sSub>
                                  </m:sub>
                                </m:sSub>
                                <m:r>
                                  <a:rPr lang="en-US" sz="1600" b="0" kern="100">
                                    <a:solidFill>
                                      <a:sysClr val="windowText" lastClr="000000"/>
                                    </a:solidFill>
                                    <a:effectLst/>
                                    <a:latin typeface="Cambria Math" panose="02040503050406030204" pitchFamily="18" charset="0"/>
                                  </a:rPr>
                                  <m:t>)</m:t>
                                </m:r>
                              </m:oMath>
                            </m:oMathPara>
                          </a14:m>
                          <a:endParaRPr lang="zh-CN" sz="1600" b="0" kern="100" dirty="0">
                            <a:solidFill>
                              <a:sysClr val="windowText" lastClr="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just">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600" b="0" i="1" kern="100" smtClean="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𝑜</m:t>
                                    </m:r>
                                  </m:e>
                                  <m:sub>
                                    <m:r>
                                      <a:rPr lang="en-US" sz="1600" b="0" i="1" kern="100">
                                        <a:solidFill>
                                          <a:sysClr val="windowText" lastClr="000000"/>
                                        </a:solidFill>
                                        <a:effectLst/>
                                        <a:latin typeface="Cambria Math" panose="02040503050406030204" pitchFamily="18" charset="0"/>
                                      </a:rPr>
                                      <m:t>2</m:t>
                                    </m:r>
                                  </m:sub>
                                </m:sSub>
                              </m:oMath>
                            </m:oMathPara>
                          </a14:m>
                          <a:endParaRPr lang="zh-CN" sz="1600" b="0" kern="100">
                            <a:solidFill>
                              <a:sysClr val="windowText" lastClr="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c>
                      <a:txBody>
                        <a:bodyPr/>
                        <a:lstStyle/>
                        <a:p>
                          <a:pPr algn="just">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600" b="0" i="1" kern="100" smtClean="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𝐼𝑛</m:t>
                                    </m:r>
                                  </m:e>
                                  <m:sub>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𝑜</m:t>
                                        </m:r>
                                      </m:e>
                                      <m:sub>
                                        <m:r>
                                          <a:rPr lang="en-US" sz="1600" b="0" i="1" kern="100">
                                            <a:solidFill>
                                              <a:sysClr val="windowText" lastClr="000000"/>
                                            </a:solidFill>
                                            <a:effectLst/>
                                            <a:latin typeface="Cambria Math" panose="02040503050406030204" pitchFamily="18" charset="0"/>
                                          </a:rPr>
                                          <m:t>2</m:t>
                                        </m:r>
                                      </m:sub>
                                    </m:sSub>
                                  </m:sub>
                                </m:sSub>
                                <m:r>
                                  <a:rPr lang="en-US" sz="1600" b="0" kern="100">
                                    <a:solidFill>
                                      <a:sysClr val="windowText" lastClr="000000"/>
                                    </a:solidFill>
                                    <a:effectLst/>
                                    <a:latin typeface="Cambria Math" panose="02040503050406030204" pitchFamily="18" charset="0"/>
                                  </a:rPr>
                                  <m:t>= </m:t>
                                </m:r>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𝑤</m:t>
                                    </m:r>
                                  </m:e>
                                  <m:sub>
                                    <m:r>
                                      <a:rPr lang="en-US" sz="1600" b="0" i="1" kern="100">
                                        <a:solidFill>
                                          <a:sysClr val="windowText" lastClr="000000"/>
                                        </a:solidFill>
                                        <a:effectLst/>
                                        <a:latin typeface="Cambria Math" panose="02040503050406030204" pitchFamily="18" charset="0"/>
                                      </a:rPr>
                                      <m:t>8</m:t>
                                    </m:r>
                                  </m:sub>
                                </m:sSub>
                                <m:r>
                                  <a:rPr lang="en-US" sz="1600" b="0" kern="100">
                                    <a:solidFill>
                                      <a:sysClr val="windowText" lastClr="000000"/>
                                    </a:solidFill>
                                    <a:effectLst/>
                                    <a:latin typeface="Cambria Math" panose="02040503050406030204" pitchFamily="18" charset="0"/>
                                  </a:rPr>
                                  <m:t>∗</m:t>
                                </m:r>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𝑂𝑢𝑡</m:t>
                                    </m:r>
                                  </m:e>
                                  <m:sub>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h</m:t>
                                        </m:r>
                                      </m:e>
                                      <m:sub>
                                        <m:r>
                                          <a:rPr lang="en-US" sz="1600" b="0" i="1" kern="100">
                                            <a:solidFill>
                                              <a:sysClr val="windowText" lastClr="000000"/>
                                            </a:solidFill>
                                            <a:effectLst/>
                                            <a:latin typeface="Cambria Math" panose="02040503050406030204" pitchFamily="18" charset="0"/>
                                          </a:rPr>
                                          <m:t>1</m:t>
                                        </m:r>
                                      </m:sub>
                                    </m:sSub>
                                  </m:sub>
                                </m:sSub>
                                <m:r>
                                  <a:rPr lang="en-US" sz="1600" b="0" kern="100">
                                    <a:solidFill>
                                      <a:sysClr val="windowText" lastClr="000000"/>
                                    </a:solidFill>
                                    <a:effectLst/>
                                    <a:latin typeface="Cambria Math" panose="02040503050406030204" pitchFamily="18" charset="0"/>
                                  </a:rPr>
                                  <m:t>+</m:t>
                                </m:r>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𝑤</m:t>
                                    </m:r>
                                  </m:e>
                                  <m:sub>
                                    <m:r>
                                      <a:rPr lang="en-US" sz="1600" b="0" i="1" kern="100">
                                        <a:solidFill>
                                          <a:sysClr val="windowText" lastClr="000000"/>
                                        </a:solidFill>
                                        <a:effectLst/>
                                        <a:latin typeface="Cambria Math" panose="02040503050406030204" pitchFamily="18" charset="0"/>
                                      </a:rPr>
                                      <m:t>11</m:t>
                                    </m:r>
                                  </m:sub>
                                </m:sSub>
                                <m:r>
                                  <a:rPr lang="en-US" sz="1600" b="0" kern="100">
                                    <a:solidFill>
                                      <a:sysClr val="windowText" lastClr="000000"/>
                                    </a:solidFill>
                                    <a:effectLst/>
                                    <a:latin typeface="Cambria Math" panose="02040503050406030204" pitchFamily="18" charset="0"/>
                                  </a:rPr>
                                  <m:t>∗</m:t>
                                </m:r>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𝑂𝑢𝑡</m:t>
                                    </m:r>
                                  </m:e>
                                  <m:sub>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h</m:t>
                                        </m:r>
                                      </m:e>
                                      <m:sub>
                                        <m:r>
                                          <a:rPr lang="en-US" sz="1600" b="0" i="1" kern="100">
                                            <a:solidFill>
                                              <a:sysClr val="windowText" lastClr="000000"/>
                                            </a:solidFill>
                                            <a:effectLst/>
                                            <a:latin typeface="Cambria Math" panose="02040503050406030204" pitchFamily="18" charset="0"/>
                                          </a:rPr>
                                          <m:t>2</m:t>
                                        </m:r>
                                      </m:sub>
                                    </m:sSub>
                                  </m:sub>
                                </m:sSub>
                              </m:oMath>
                            </m:oMathPara>
                          </a14:m>
                          <a:endParaRPr lang="zh-CN" sz="1600" b="0" kern="100">
                            <a:solidFill>
                              <a:sysClr val="windowText" lastClr="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c>
                      <a:txBody>
                        <a:bodyPr/>
                        <a:lstStyle/>
                        <a:p>
                          <a:pPr algn="just">
                            <a:lnSpc>
                              <a:spcPct val="150000"/>
                            </a:lnSpc>
                            <a:spcAft>
                              <a:spcPts val="600"/>
                            </a:spcAft>
                          </a:pPr>
                          <a14:m>
                            <m:oMathPara xmlns:m="http://schemas.openxmlformats.org/officeDocument/2006/math">
                              <m:oMathParaPr>
                                <m:jc m:val="centerGroup"/>
                              </m:oMathParaPr>
                              <m:oMath xmlns:m="http://schemas.openxmlformats.org/officeDocument/2006/math">
                                <m:acc>
                                  <m:accPr>
                                    <m:chr m:val="̂"/>
                                    <m:ctrlPr>
                                      <a:rPr lang="zh-CN" sz="1600" b="0" i="1" kern="100" smtClean="0">
                                        <a:solidFill>
                                          <a:sysClr val="windowText" lastClr="000000"/>
                                        </a:solidFill>
                                        <a:effectLst/>
                                        <a:latin typeface="Cambria Math" panose="02040503050406030204" pitchFamily="18" charset="0"/>
                                      </a:rPr>
                                    </m:ctrlPr>
                                  </m:accPr>
                                  <m:e>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𝑦</m:t>
                                        </m:r>
                                      </m:e>
                                      <m:sub>
                                        <m:r>
                                          <a:rPr lang="en-US" sz="1600" b="0" i="1" kern="100">
                                            <a:solidFill>
                                              <a:sysClr val="windowText" lastClr="000000"/>
                                            </a:solidFill>
                                            <a:effectLst/>
                                            <a:latin typeface="Cambria Math" panose="02040503050406030204" pitchFamily="18" charset="0"/>
                                          </a:rPr>
                                          <m:t>2</m:t>
                                        </m:r>
                                      </m:sub>
                                    </m:sSub>
                                  </m:e>
                                </m:acc>
                                <m:r>
                                  <a:rPr lang="en-US" sz="1600" b="0" kern="100">
                                    <a:solidFill>
                                      <a:sysClr val="windowText" lastClr="000000"/>
                                    </a:solidFill>
                                    <a:effectLst/>
                                    <a:latin typeface="Cambria Math" panose="02040503050406030204" pitchFamily="18" charset="0"/>
                                  </a:rPr>
                                  <m:t>=</m:t>
                                </m:r>
                                <m:sSub>
                                  <m:sSubPr>
                                    <m:ctrlPr>
                                      <a:rPr lang="zh-CN" sz="1600" b="0" i="1" kern="100">
                                        <a:solidFill>
                                          <a:sysClr val="windowText" lastClr="000000"/>
                                        </a:solidFill>
                                        <a:effectLst/>
                                        <a:latin typeface="Cambria Math" panose="02040503050406030204" pitchFamily="18" charset="0"/>
                                      </a:rPr>
                                    </m:ctrlPr>
                                  </m:sSubPr>
                                  <m:e>
                                    <m:r>
                                      <a:rPr lang="en-US" sz="1600" b="0" kern="100">
                                        <a:solidFill>
                                          <a:sysClr val="windowText" lastClr="000000"/>
                                        </a:solidFill>
                                        <a:effectLst/>
                                        <a:latin typeface="Cambria Math" panose="02040503050406030204" pitchFamily="18" charset="0"/>
                                      </a:rPr>
                                      <m:t> </m:t>
                                    </m:r>
                                    <m:r>
                                      <a:rPr lang="en-US" sz="1600" b="0" i="1" kern="100">
                                        <a:solidFill>
                                          <a:sysClr val="windowText" lastClr="000000"/>
                                        </a:solidFill>
                                        <a:effectLst/>
                                        <a:latin typeface="Cambria Math" panose="02040503050406030204" pitchFamily="18" charset="0"/>
                                      </a:rPr>
                                      <m:t>𝑂𝑢𝑡</m:t>
                                    </m:r>
                                  </m:e>
                                  <m:sub>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𝑜</m:t>
                                        </m:r>
                                      </m:e>
                                      <m:sub>
                                        <m:r>
                                          <a:rPr lang="en-US" sz="1600" b="0" i="1" kern="100">
                                            <a:solidFill>
                                              <a:sysClr val="windowText" lastClr="000000"/>
                                            </a:solidFill>
                                            <a:effectLst/>
                                            <a:latin typeface="Cambria Math" panose="02040503050406030204" pitchFamily="18" charset="0"/>
                                          </a:rPr>
                                          <m:t>2</m:t>
                                        </m:r>
                                      </m:sub>
                                    </m:sSub>
                                  </m:sub>
                                </m:sSub>
                                <m:r>
                                  <a:rPr lang="en-US" sz="1600" b="0" kern="100">
                                    <a:solidFill>
                                      <a:sysClr val="windowText" lastClr="000000"/>
                                    </a:solidFill>
                                    <a:effectLst/>
                                    <a:latin typeface="Cambria Math" panose="02040503050406030204" pitchFamily="18" charset="0"/>
                                  </a:rPr>
                                  <m:t>=</m:t>
                                </m:r>
                                <m:r>
                                  <a:rPr lang="en-US" sz="1600" b="0" i="1" kern="100">
                                    <a:solidFill>
                                      <a:sysClr val="windowText" lastClr="000000"/>
                                    </a:solidFill>
                                    <a:effectLst/>
                                    <a:latin typeface="Cambria Math" panose="02040503050406030204" pitchFamily="18" charset="0"/>
                                  </a:rPr>
                                  <m:t>𝑆𝑖𝑔𝑚𝑜𝑖𝑑</m:t>
                                </m:r>
                                <m:r>
                                  <a:rPr lang="en-US" sz="1600" b="0" kern="100">
                                    <a:solidFill>
                                      <a:sysClr val="windowText" lastClr="000000"/>
                                    </a:solidFill>
                                    <a:effectLst/>
                                    <a:latin typeface="Cambria Math" panose="02040503050406030204" pitchFamily="18" charset="0"/>
                                  </a:rPr>
                                  <m:t>(</m:t>
                                </m:r>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𝐼𝑛</m:t>
                                    </m:r>
                                  </m:e>
                                  <m:sub>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𝑜</m:t>
                                        </m:r>
                                      </m:e>
                                      <m:sub>
                                        <m:r>
                                          <a:rPr lang="en-US" sz="1600" b="0" i="1" kern="100">
                                            <a:solidFill>
                                              <a:sysClr val="windowText" lastClr="000000"/>
                                            </a:solidFill>
                                            <a:effectLst/>
                                            <a:latin typeface="Cambria Math" panose="02040503050406030204" pitchFamily="18" charset="0"/>
                                          </a:rPr>
                                          <m:t>2</m:t>
                                        </m:r>
                                      </m:sub>
                                    </m:sSub>
                                  </m:sub>
                                </m:sSub>
                                <m:r>
                                  <a:rPr lang="en-US" sz="1600" b="0" kern="100">
                                    <a:solidFill>
                                      <a:sysClr val="windowText" lastClr="000000"/>
                                    </a:solidFill>
                                    <a:effectLst/>
                                    <a:latin typeface="Cambria Math" panose="02040503050406030204" pitchFamily="18" charset="0"/>
                                  </a:rPr>
                                  <m:t>)</m:t>
                                </m:r>
                              </m:oMath>
                            </m:oMathPara>
                          </a14:m>
                          <a:endParaRPr lang="zh-CN" sz="1600" b="0" kern="100" dirty="0">
                            <a:solidFill>
                              <a:sysClr val="windowText" lastClr="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just">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600" b="0" i="1" kern="100" smtClean="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𝑜</m:t>
                                    </m:r>
                                  </m:e>
                                  <m:sub>
                                    <m:r>
                                      <a:rPr lang="en-US" sz="1600" b="0" i="1" kern="100">
                                        <a:solidFill>
                                          <a:sysClr val="windowText" lastClr="000000"/>
                                        </a:solidFill>
                                        <a:effectLst/>
                                        <a:latin typeface="Cambria Math" panose="02040503050406030204" pitchFamily="18" charset="0"/>
                                      </a:rPr>
                                      <m:t>3</m:t>
                                    </m:r>
                                  </m:sub>
                                </m:sSub>
                              </m:oMath>
                            </m:oMathPara>
                          </a14:m>
                          <a:endParaRPr lang="zh-CN" sz="1600" b="0" kern="100">
                            <a:solidFill>
                              <a:sysClr val="windowText" lastClr="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c>
                      <a:txBody>
                        <a:bodyPr/>
                        <a:lstStyle/>
                        <a:p>
                          <a:pPr algn="just">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600" b="0" i="1" kern="100" smtClean="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𝐼𝑛</m:t>
                                    </m:r>
                                  </m:e>
                                  <m:sub>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𝑜</m:t>
                                        </m:r>
                                      </m:e>
                                      <m:sub>
                                        <m:r>
                                          <a:rPr lang="en-US" sz="1600" b="0" i="1" kern="100">
                                            <a:solidFill>
                                              <a:sysClr val="windowText" lastClr="000000"/>
                                            </a:solidFill>
                                            <a:effectLst/>
                                            <a:latin typeface="Cambria Math" panose="02040503050406030204" pitchFamily="18" charset="0"/>
                                          </a:rPr>
                                          <m:t>3</m:t>
                                        </m:r>
                                      </m:sub>
                                    </m:sSub>
                                  </m:sub>
                                </m:sSub>
                                <m:r>
                                  <a:rPr lang="en-US" sz="1600" b="0" kern="100">
                                    <a:solidFill>
                                      <a:sysClr val="windowText" lastClr="000000"/>
                                    </a:solidFill>
                                    <a:effectLst/>
                                    <a:latin typeface="Cambria Math" panose="02040503050406030204" pitchFamily="18" charset="0"/>
                                  </a:rPr>
                                  <m:t>= </m:t>
                                </m:r>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𝑤</m:t>
                                    </m:r>
                                  </m:e>
                                  <m:sub>
                                    <m:r>
                                      <a:rPr lang="en-US" sz="1600" b="0" i="1" kern="100">
                                        <a:solidFill>
                                          <a:sysClr val="windowText" lastClr="000000"/>
                                        </a:solidFill>
                                        <a:effectLst/>
                                        <a:latin typeface="Cambria Math" panose="02040503050406030204" pitchFamily="18" charset="0"/>
                                      </a:rPr>
                                      <m:t>9</m:t>
                                    </m:r>
                                  </m:sub>
                                </m:sSub>
                                <m:r>
                                  <a:rPr lang="en-US" sz="1600" b="0" kern="100">
                                    <a:solidFill>
                                      <a:sysClr val="windowText" lastClr="000000"/>
                                    </a:solidFill>
                                    <a:effectLst/>
                                    <a:latin typeface="Cambria Math" panose="02040503050406030204" pitchFamily="18" charset="0"/>
                                  </a:rPr>
                                  <m:t>∗</m:t>
                                </m:r>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𝑂𝑢𝑡</m:t>
                                    </m:r>
                                  </m:e>
                                  <m:sub>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h</m:t>
                                        </m:r>
                                      </m:e>
                                      <m:sub>
                                        <m:r>
                                          <a:rPr lang="en-US" sz="1600" b="0" i="1" kern="100">
                                            <a:solidFill>
                                              <a:sysClr val="windowText" lastClr="000000"/>
                                            </a:solidFill>
                                            <a:effectLst/>
                                            <a:latin typeface="Cambria Math" panose="02040503050406030204" pitchFamily="18" charset="0"/>
                                          </a:rPr>
                                          <m:t>1</m:t>
                                        </m:r>
                                      </m:sub>
                                    </m:sSub>
                                  </m:sub>
                                </m:sSub>
                                <m:r>
                                  <a:rPr lang="en-US" sz="1600" b="0" kern="100">
                                    <a:solidFill>
                                      <a:sysClr val="windowText" lastClr="000000"/>
                                    </a:solidFill>
                                    <a:effectLst/>
                                    <a:latin typeface="Cambria Math" panose="02040503050406030204" pitchFamily="18" charset="0"/>
                                  </a:rPr>
                                  <m:t>+</m:t>
                                </m:r>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𝑤</m:t>
                                    </m:r>
                                  </m:e>
                                  <m:sub>
                                    <m:r>
                                      <a:rPr lang="en-US" sz="1600" b="0" i="1" kern="100">
                                        <a:solidFill>
                                          <a:sysClr val="windowText" lastClr="000000"/>
                                        </a:solidFill>
                                        <a:effectLst/>
                                        <a:latin typeface="Cambria Math" panose="02040503050406030204" pitchFamily="18" charset="0"/>
                                      </a:rPr>
                                      <m:t>12</m:t>
                                    </m:r>
                                  </m:sub>
                                </m:sSub>
                                <m:r>
                                  <a:rPr lang="en-US" sz="1600" b="0" kern="100">
                                    <a:solidFill>
                                      <a:sysClr val="windowText" lastClr="000000"/>
                                    </a:solidFill>
                                    <a:effectLst/>
                                    <a:latin typeface="Cambria Math" panose="02040503050406030204" pitchFamily="18" charset="0"/>
                                  </a:rPr>
                                  <m:t>∗</m:t>
                                </m:r>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𝑂𝑢𝑡</m:t>
                                    </m:r>
                                  </m:e>
                                  <m:sub>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h</m:t>
                                        </m:r>
                                      </m:e>
                                      <m:sub>
                                        <m:r>
                                          <a:rPr lang="en-US" sz="1600" b="0" i="1" kern="100">
                                            <a:solidFill>
                                              <a:sysClr val="windowText" lastClr="000000"/>
                                            </a:solidFill>
                                            <a:effectLst/>
                                            <a:latin typeface="Cambria Math" panose="02040503050406030204" pitchFamily="18" charset="0"/>
                                          </a:rPr>
                                          <m:t>2</m:t>
                                        </m:r>
                                      </m:sub>
                                    </m:sSub>
                                  </m:sub>
                                </m:sSub>
                              </m:oMath>
                            </m:oMathPara>
                          </a14:m>
                          <a:endParaRPr lang="zh-CN" sz="1600" b="0" kern="100">
                            <a:solidFill>
                              <a:sysClr val="windowText" lastClr="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c>
                      <a:txBody>
                        <a:bodyPr/>
                        <a:lstStyle/>
                        <a:p>
                          <a:pPr algn="just">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600" b="0" i="1" kern="100" smtClean="0">
                                        <a:solidFill>
                                          <a:sysClr val="windowText" lastClr="000000"/>
                                        </a:solidFill>
                                        <a:effectLst/>
                                        <a:latin typeface="Cambria Math" panose="02040503050406030204" pitchFamily="18" charset="0"/>
                                      </a:rPr>
                                    </m:ctrlPr>
                                  </m:sSubPr>
                                  <m:e>
                                    <m:acc>
                                      <m:accPr>
                                        <m:chr m:val="̂"/>
                                        <m:ctrlPr>
                                          <a:rPr lang="zh-CN" sz="1600" b="0" i="1" kern="100">
                                            <a:solidFill>
                                              <a:sysClr val="windowText" lastClr="000000"/>
                                            </a:solidFill>
                                            <a:effectLst/>
                                            <a:latin typeface="Cambria Math" panose="02040503050406030204" pitchFamily="18" charset="0"/>
                                          </a:rPr>
                                        </m:ctrlPr>
                                      </m:accPr>
                                      <m:e>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𝑦</m:t>
                                            </m:r>
                                          </m:e>
                                          <m:sub>
                                            <m:r>
                                              <a:rPr lang="en-US" sz="1600" b="0" i="1" kern="100">
                                                <a:solidFill>
                                                  <a:sysClr val="windowText" lastClr="000000"/>
                                                </a:solidFill>
                                                <a:effectLst/>
                                                <a:latin typeface="Cambria Math" panose="02040503050406030204" pitchFamily="18" charset="0"/>
                                              </a:rPr>
                                              <m:t>3</m:t>
                                            </m:r>
                                          </m:sub>
                                        </m:sSub>
                                      </m:e>
                                    </m:acc>
                                    <m:r>
                                      <a:rPr lang="en-US" sz="1600" b="0" kern="100">
                                        <a:solidFill>
                                          <a:sysClr val="windowText" lastClr="000000"/>
                                        </a:solidFill>
                                        <a:effectLst/>
                                        <a:latin typeface="Cambria Math" panose="02040503050406030204" pitchFamily="18" charset="0"/>
                                      </a:rPr>
                                      <m:t>= </m:t>
                                    </m:r>
                                    <m:r>
                                      <a:rPr lang="en-US" sz="1600" b="0" i="1" kern="100">
                                        <a:solidFill>
                                          <a:sysClr val="windowText" lastClr="000000"/>
                                        </a:solidFill>
                                        <a:effectLst/>
                                        <a:latin typeface="Cambria Math" panose="02040503050406030204" pitchFamily="18" charset="0"/>
                                      </a:rPr>
                                      <m:t>𝑂𝑢𝑡</m:t>
                                    </m:r>
                                  </m:e>
                                  <m:sub>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𝑜</m:t>
                                        </m:r>
                                      </m:e>
                                      <m:sub>
                                        <m:r>
                                          <a:rPr lang="en-US" sz="1600" b="0" i="1" kern="100">
                                            <a:solidFill>
                                              <a:sysClr val="windowText" lastClr="000000"/>
                                            </a:solidFill>
                                            <a:effectLst/>
                                            <a:latin typeface="Cambria Math" panose="02040503050406030204" pitchFamily="18" charset="0"/>
                                          </a:rPr>
                                          <m:t>3</m:t>
                                        </m:r>
                                      </m:sub>
                                    </m:sSub>
                                  </m:sub>
                                </m:sSub>
                                <m:r>
                                  <a:rPr lang="en-US" sz="1600" b="0" kern="100">
                                    <a:solidFill>
                                      <a:sysClr val="windowText" lastClr="000000"/>
                                    </a:solidFill>
                                    <a:effectLst/>
                                    <a:latin typeface="Cambria Math" panose="02040503050406030204" pitchFamily="18" charset="0"/>
                                  </a:rPr>
                                  <m:t>=</m:t>
                                </m:r>
                                <m:r>
                                  <a:rPr lang="en-US" sz="1600" b="0" i="1" kern="100">
                                    <a:solidFill>
                                      <a:sysClr val="windowText" lastClr="000000"/>
                                    </a:solidFill>
                                    <a:effectLst/>
                                    <a:latin typeface="Cambria Math" panose="02040503050406030204" pitchFamily="18" charset="0"/>
                                  </a:rPr>
                                  <m:t>𝑆𝑖𝑔𝑚𝑜𝑖𝑑</m:t>
                                </m:r>
                                <m:r>
                                  <a:rPr lang="en-US" sz="1600" b="0" kern="100">
                                    <a:solidFill>
                                      <a:sysClr val="windowText" lastClr="000000"/>
                                    </a:solidFill>
                                    <a:effectLst/>
                                    <a:latin typeface="Cambria Math" panose="02040503050406030204" pitchFamily="18" charset="0"/>
                                  </a:rPr>
                                  <m:t>(</m:t>
                                </m:r>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𝐼𝑛</m:t>
                                    </m:r>
                                  </m:e>
                                  <m:sub>
                                    <m:sSub>
                                      <m:sSubPr>
                                        <m:ctrlPr>
                                          <a:rPr lang="zh-CN" sz="1600" b="0" i="1" kern="100">
                                            <a:solidFill>
                                              <a:sysClr val="windowText" lastClr="000000"/>
                                            </a:solidFill>
                                            <a:effectLst/>
                                            <a:latin typeface="Cambria Math" panose="02040503050406030204" pitchFamily="18" charset="0"/>
                                          </a:rPr>
                                        </m:ctrlPr>
                                      </m:sSubPr>
                                      <m:e>
                                        <m:r>
                                          <a:rPr lang="en-US" sz="1600" b="0" i="1" kern="100">
                                            <a:solidFill>
                                              <a:sysClr val="windowText" lastClr="000000"/>
                                            </a:solidFill>
                                            <a:effectLst/>
                                            <a:latin typeface="Cambria Math" panose="02040503050406030204" pitchFamily="18" charset="0"/>
                                          </a:rPr>
                                          <m:t>𝑜</m:t>
                                        </m:r>
                                      </m:e>
                                      <m:sub>
                                        <m:r>
                                          <a:rPr lang="en-US" sz="1600" b="0" i="1" kern="100">
                                            <a:solidFill>
                                              <a:sysClr val="windowText" lastClr="000000"/>
                                            </a:solidFill>
                                            <a:effectLst/>
                                            <a:latin typeface="Cambria Math" panose="02040503050406030204" pitchFamily="18" charset="0"/>
                                          </a:rPr>
                                          <m:t>3</m:t>
                                        </m:r>
                                      </m:sub>
                                    </m:sSub>
                                  </m:sub>
                                </m:sSub>
                                <m:r>
                                  <a:rPr lang="en-US" sz="1600" b="0" kern="100">
                                    <a:solidFill>
                                      <a:sysClr val="windowText" lastClr="000000"/>
                                    </a:solidFill>
                                    <a:effectLst/>
                                    <a:latin typeface="Cambria Math" panose="02040503050406030204" pitchFamily="18" charset="0"/>
                                  </a:rPr>
                                  <m:t>)</m:t>
                                </m:r>
                              </m:oMath>
                            </m:oMathPara>
                          </a14:m>
                          <a:endParaRPr lang="zh-CN" sz="1600" b="0" kern="100" dirty="0">
                            <a:solidFill>
                              <a:sysClr val="windowText" lastClr="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mc:Choice>
        <mc:Fallback xmlns="">
          <p:graphicFrame>
            <p:nvGraphicFramePr>
              <p:cNvPr id="4" name="表格 3"/>
              <p:cNvGraphicFramePr>
                <a:graphicFrameLocks noGrp="1"/>
              </p:cNvGraphicFramePr>
              <p:nvPr>
                <p:custDataLst>
                  <p:tags r:id="rId5"/>
                </p:custDataLst>
              </p:nvPr>
            </p:nvGraphicFramePr>
            <p:xfrm>
              <a:off x="1776095" y="4453255"/>
              <a:ext cx="8732520" cy="2337435"/>
            </p:xfrm>
            <a:graphic>
              <a:graphicData uri="http://schemas.openxmlformats.org/drawingml/2006/table">
                <a:tbl>
                  <a:tblPr firstRow="1" firstCol="1" bandRow="1">
                    <a:effectLst/>
                    <a:tableStyleId>{5940675A-B579-460E-94D1-54222C63F5DA}</a:tableStyleId>
                  </a:tblPr>
                  <a:tblGrid>
                    <a:gridCol w="1030605"/>
                    <a:gridCol w="3971925"/>
                    <a:gridCol w="3729990"/>
                  </a:tblGrid>
                  <a:tr h="365760">
                    <a:tc>
                      <a:txBody>
                        <a:bodyPr/>
                        <a:p>
                          <a:pPr algn="ctr">
                            <a:lnSpc>
                              <a:spcPct val="150000"/>
                            </a:lnSpc>
                            <a:spcAft>
                              <a:spcPts val="600"/>
                            </a:spcAft>
                          </a:pPr>
                          <a:r>
                            <a:rPr lang="zh-CN" sz="1600" b="0" kern="100" dirty="0">
                              <a:solidFill>
                                <a:sysClr val="windowText" lastClr="000000"/>
                              </a:solidFill>
                              <a:effectLst/>
                              <a:ea typeface="黑体" panose="02010609060101010101" pitchFamily="49" charset="-122"/>
                            </a:rPr>
                            <a:t>单元</a:t>
                          </a:r>
                          <a:endParaRPr lang="zh-CN" sz="1600" b="0" kern="100" dirty="0">
                            <a:solidFill>
                              <a:sysClr val="windowText" lastClr="000000"/>
                            </a:solidFill>
                            <a:effectLst/>
                            <a:latin typeface="Calibri" panose="020F0502020204030204"/>
                            <a:ea typeface="黑体" panose="02010609060101010101" pitchFamily="49" charset="-122"/>
                            <a:cs typeface="Times New Roman" panose="02020603050405020304"/>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c>
                      <a:txBody>
                        <a:bodyPr/>
                        <a:p>
                          <a:pPr algn="ctr">
                            <a:lnSpc>
                              <a:spcPct val="150000"/>
                            </a:lnSpc>
                            <a:spcAft>
                              <a:spcPts val="600"/>
                            </a:spcAft>
                          </a:pPr>
                          <a:r>
                            <a:rPr lang="zh-CN" sz="1600" b="0" kern="100">
                              <a:solidFill>
                                <a:sysClr val="windowText" lastClr="000000"/>
                              </a:solidFill>
                              <a:effectLst/>
                              <a:ea typeface="黑体" panose="02010609060101010101" pitchFamily="49" charset="-122"/>
                            </a:rPr>
                            <a:t>相邻前序神经元传递信息线性累加</a:t>
                          </a:r>
                          <a:endParaRPr lang="zh-CN" sz="1600" b="0" kern="100">
                            <a:solidFill>
                              <a:sysClr val="windowText" lastClr="000000"/>
                            </a:solidFill>
                            <a:effectLst/>
                            <a:latin typeface="Calibri" panose="020F0502020204030204"/>
                            <a:ea typeface="黑体" panose="02010609060101010101" pitchFamily="49" charset="-122"/>
                            <a:cs typeface="Times New Roman" panose="02020603050405020304"/>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c>
                      <a:txBody>
                        <a:bodyPr/>
                        <a:p>
                          <a:pPr algn="ctr">
                            <a:lnSpc>
                              <a:spcPct val="150000"/>
                            </a:lnSpc>
                            <a:spcAft>
                              <a:spcPts val="600"/>
                            </a:spcAft>
                          </a:pPr>
                          <a:r>
                            <a:rPr lang="zh-CN" sz="1600" b="0" kern="100">
                              <a:solidFill>
                                <a:sysClr val="windowText" lastClr="000000"/>
                              </a:solidFill>
                              <a:effectLst/>
                              <a:ea typeface="黑体" panose="02010609060101010101" pitchFamily="49" charset="-122"/>
                            </a:rPr>
                            <a:t>非线性变换</a:t>
                          </a:r>
                          <a:endParaRPr lang="zh-CN" sz="1600" b="0" kern="100">
                            <a:solidFill>
                              <a:sysClr val="windowText" lastClr="000000"/>
                            </a:solidFill>
                            <a:effectLst/>
                            <a:latin typeface="Calibri" panose="020F0502020204030204"/>
                            <a:ea typeface="黑体" panose="02010609060101010101" pitchFamily="49" charset="-122"/>
                            <a:cs typeface="Times New Roman" panose="02020603050405020304"/>
                          </a:endParaRPr>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noFill/>
                      </a:tcPr>
                    </a:tc>
                  </a:tr>
                  <a:tr h="394335">
                    <a:tc>
                      <a:txBody>
                        <a:bodyPr/>
                        <a:lstStyle/>
                        <a:p>
                          <a:endParaRPr lang="zh-CN"/>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blipFill>
                          <a:blip r:embed="rId6"/>
                        </a:blipFill>
                      </a:tcPr>
                    </a:tc>
                    <a:tc>
                      <a:txBody>
                        <a:bodyPr/>
                        <a:lstStyle/>
                        <a:p>
                          <a:endParaRPr lang="zh-CN"/>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blipFill>
                          <a:blip r:embed="rId6"/>
                        </a:blipFill>
                      </a:tcPr>
                    </a:tc>
                    <a:tc>
                      <a:txBody>
                        <a:bodyPr/>
                        <a:lstStyle/>
                        <a:p>
                          <a:endParaRPr lang="zh-CN"/>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blipFill>
                          <a:blip r:embed="rId6"/>
                        </a:blipFill>
                      </a:tcPr>
                    </a:tc>
                  </a:tr>
                  <a:tr h="394335">
                    <a:tc>
                      <a:txBody>
                        <a:bodyPr/>
                        <a:lstStyle/>
                        <a:p>
                          <a:endParaRPr lang="zh-CN"/>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blipFill>
                          <a:blip r:embed="rId6"/>
                        </a:blipFill>
                      </a:tcPr>
                    </a:tc>
                    <a:tc>
                      <a:txBody>
                        <a:bodyPr/>
                        <a:lstStyle/>
                        <a:p>
                          <a:endParaRPr lang="zh-CN"/>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blipFill>
                          <a:blip r:embed="rId6"/>
                        </a:blipFill>
                      </a:tcPr>
                    </a:tc>
                    <a:tc>
                      <a:txBody>
                        <a:bodyPr/>
                        <a:lstStyle/>
                        <a:p>
                          <a:endParaRPr lang="zh-CN"/>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blipFill>
                          <a:blip r:embed="rId6"/>
                        </a:blipFill>
                      </a:tcPr>
                    </a:tc>
                  </a:tr>
                  <a:tr h="394335">
                    <a:tc>
                      <a:txBody>
                        <a:bodyPr/>
                        <a:lstStyle/>
                        <a:p>
                          <a:endParaRPr lang="zh-CN"/>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blipFill>
                          <a:blip r:embed="rId6"/>
                        </a:blipFill>
                      </a:tcPr>
                    </a:tc>
                    <a:tc>
                      <a:txBody>
                        <a:bodyPr/>
                        <a:lstStyle/>
                        <a:p>
                          <a:endParaRPr lang="zh-CN"/>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blipFill>
                          <a:blip r:embed="rId6"/>
                        </a:blipFill>
                      </a:tcPr>
                    </a:tc>
                    <a:tc>
                      <a:txBody>
                        <a:bodyPr/>
                        <a:lstStyle/>
                        <a:p>
                          <a:endParaRPr lang="zh-CN"/>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blipFill>
                          <a:blip r:embed="rId6"/>
                        </a:blipFill>
                      </a:tcPr>
                    </a:tc>
                  </a:tr>
                  <a:tr h="394335">
                    <a:tc>
                      <a:txBody>
                        <a:bodyPr/>
                        <a:lstStyle/>
                        <a:p>
                          <a:endParaRPr lang="zh-CN"/>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blipFill>
                          <a:blip r:embed="rId6"/>
                        </a:blipFill>
                      </a:tcPr>
                    </a:tc>
                    <a:tc>
                      <a:txBody>
                        <a:bodyPr/>
                        <a:lstStyle/>
                        <a:p>
                          <a:endParaRPr lang="zh-CN"/>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blipFill>
                          <a:blip r:embed="rId6"/>
                        </a:blipFill>
                      </a:tcPr>
                    </a:tc>
                    <a:tc>
                      <a:txBody>
                        <a:bodyPr/>
                        <a:lstStyle/>
                        <a:p>
                          <a:endParaRPr lang="zh-CN"/>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blipFill>
                          <a:blip r:embed="rId6"/>
                        </a:blipFill>
                      </a:tcPr>
                    </a:tc>
                  </a:tr>
                  <a:tr h="394335">
                    <a:tc>
                      <a:txBody>
                        <a:bodyPr/>
                        <a:lstStyle/>
                        <a:p>
                          <a:endParaRPr lang="zh-CN"/>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blipFill>
                          <a:blip r:embed="rId6"/>
                        </a:blipFill>
                      </a:tcPr>
                    </a:tc>
                    <a:tc>
                      <a:txBody>
                        <a:bodyPr/>
                        <a:lstStyle/>
                        <a:p>
                          <a:endParaRPr lang="zh-CN"/>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blipFill>
                          <a:blip r:embed="rId6"/>
                        </a:blipFill>
                      </a:tcPr>
                    </a:tc>
                    <a:tc>
                      <a:txBody>
                        <a:bodyPr/>
                        <a:lstStyle/>
                        <a:p>
                          <a:endParaRPr lang="zh-CN"/>
                        </a:p>
                      </a:txBody>
                      <a:tcPr marL="68580" marR="68580" marT="0" marB="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blipFill>
                          <a:blip r:embed="rId6"/>
                        </a:blipFill>
                      </a:tcPr>
                    </a:tc>
                  </a:tr>
                </a:tbl>
              </a:graphicData>
            </a:graphic>
          </p:graphicFrame>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6.2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前馈神经网络（</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F</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eed</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f</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orward </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eural </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etwork</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3"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nSpc>
                <a:spcPct val="150000"/>
              </a:lnSpc>
              <a:buFont typeface="Wingdings" panose="05000000000000000000" charset="0"/>
              <a:buNone/>
            </a:pP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2</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.参数优化</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误差反向传播（Error Back Propagation, BP）实例</a:t>
            </a:r>
          </a:p>
        </p:txBody>
      </p:sp>
      <p:sp>
        <p:nvSpPr>
          <p:cNvPr id="9" name="文本框 8"/>
          <p:cNvSpPr txBox="1"/>
          <p:nvPr/>
        </p:nvSpPr>
        <p:spPr>
          <a:xfrm>
            <a:off x="7399655" y="1726565"/>
            <a:ext cx="3674110" cy="1476375"/>
          </a:xfrm>
          <a:prstGeom prst="rect">
            <a:avLst/>
          </a:prstGeom>
          <a:solidFill>
            <a:schemeClr val="accent4">
              <a:lumMod val="20000"/>
              <a:lumOff val="80000"/>
            </a:schemeClr>
          </a:solidFill>
        </p:spPr>
        <p:txBody>
          <a:bodyPr wrap="square" rtlCol="0" anchor="t">
            <a:spAutoFit/>
          </a:bodyPr>
          <a:lstStyle/>
          <a:p>
            <a:r>
              <a:rPr lang="zh-CN" altLang="zh-CN" dirty="0">
                <a:sym typeface="+mn-ea"/>
              </a:rPr>
              <a:t>输入层、一层隐藏层（包含两个神经元）和输出层的三层网络使用</a:t>
            </a:r>
            <a:r>
              <a:rPr lang="en-US" altLang="zh-CN" dirty="0">
                <a:sym typeface="+mn-ea"/>
              </a:rPr>
              <a:t>Sigmoid</a:t>
            </a:r>
            <a:r>
              <a:rPr lang="zh-CN" altLang="zh-CN" dirty="0">
                <a:sym typeface="+mn-ea"/>
              </a:rPr>
              <a:t>函数作为神经元的激活函数，使用均方损失函数来计算网络输出值与实际值之间的误差。</a:t>
            </a:r>
          </a:p>
        </p:txBody>
      </p:sp>
      <p:pic>
        <p:nvPicPr>
          <p:cNvPr id="10" name="图片 9"/>
          <p:cNvPicPr>
            <a:picLocks noChangeAspect="1"/>
          </p:cNvPicPr>
          <p:nvPr>
            <p:custDataLst>
              <p:tags r:id="rId1"/>
            </p:custDataLst>
          </p:nvPr>
        </p:nvPicPr>
        <p:blipFill>
          <a:blip r:embed="rId3"/>
          <a:stretch>
            <a:fillRect/>
          </a:stretch>
        </p:blipFill>
        <p:spPr>
          <a:xfrm>
            <a:off x="681990" y="1726565"/>
            <a:ext cx="6434455" cy="2717165"/>
          </a:xfrm>
          <a:prstGeom prst="rect">
            <a:avLst/>
          </a:prstGeom>
        </p:spPr>
      </p:pic>
      <mc:AlternateContent xmlns:mc="http://schemas.openxmlformats.org/markup-compatibility/2006" xmlns:a14="http://schemas.microsoft.com/office/drawing/2010/main">
        <mc:Choice Requires="a14">
          <p:sp>
            <p:nvSpPr>
              <p:cNvPr id="145" name="文本框 144"/>
              <p:cNvSpPr txBox="1"/>
              <p:nvPr/>
            </p:nvSpPr>
            <p:spPr>
              <a:xfrm>
                <a:off x="883920" y="4586605"/>
                <a:ext cx="10354945" cy="2087880"/>
              </a:xfrm>
              <a:prstGeom prst="rect">
                <a:avLst/>
              </a:prstGeom>
              <a:noFill/>
            </p:spPr>
            <p:txBody>
              <a:bodyPr wrap="square" rtlCol="0" anchor="t">
                <a:spAutoFit/>
              </a:bodyPr>
              <a:lstStyle/>
              <a:p>
                <a:pPr lvl="0" indent="0" algn="l">
                  <a:lnSpc>
                    <a:spcPct val="120000"/>
                  </a:lnSpc>
                  <a:buFont typeface="+mj-lt"/>
                  <a:buNone/>
                </a:pPr>
                <a:r>
                  <a:rPr lang="zh-CN" altLang="zh-CN" dirty="0">
                    <a:sym typeface="+mn-ea"/>
                  </a:rPr>
                  <a:t>一旦</a:t>
                </a:r>
                <a:r>
                  <a:rPr lang="zh-CN" altLang="en-US">
                    <a:sym typeface="+mn-ea"/>
                  </a:rPr>
                  <a:t>神经网络在当前参数下给出了预测结果</a:t>
                </a:r>
                <a14:m>
                  <m:oMath xmlns:m="http://schemas.openxmlformats.org/officeDocument/2006/math">
                    <m:r>
                      <a:rPr lang="zh-CN" altLang="en-US">
                        <a:latin typeface="Cambria Math" panose="02040503050406030204" pitchFamily="18" charset="0"/>
                      </a:rPr>
                      <m:t> (</m:t>
                    </m:r>
                    <m:acc>
                      <m:accPr>
                        <m:chr m:val="̂"/>
                        <m:ctrlPr>
                          <a:rPr lang="zh-CN" altLang="en-US" i="1">
                            <a:latin typeface="Cambria Math" panose="02040503050406030204" pitchFamily="18" charset="0"/>
                          </a:rPr>
                        </m:ctrlPr>
                      </m:accPr>
                      <m:e>
                        <m:sSub>
                          <m:sSubPr>
                            <m:ctrlPr>
                              <a:rPr lang="zh-CN" altLang="en-US" i="1">
                                <a:latin typeface="Cambria Math" panose="02040503050406030204" pitchFamily="18" charset="0"/>
                              </a:rPr>
                            </m:ctrlPr>
                          </m:sSubPr>
                          <m:e>
                            <m:r>
                              <a:rPr lang="zh-CN" altLang="en-US">
                                <a:latin typeface="Cambria Math" panose="02040503050406030204" pitchFamily="18" charset="0"/>
                              </a:rPr>
                              <m:t>𝑦</m:t>
                            </m:r>
                          </m:e>
                          <m:sub>
                            <m:r>
                              <a:rPr lang="zh-CN" altLang="en-US">
                                <a:latin typeface="Cambria Math" panose="02040503050406030204" pitchFamily="18" charset="0"/>
                              </a:rPr>
                              <m:t>1</m:t>
                            </m:r>
                          </m:sub>
                        </m:sSub>
                      </m:e>
                    </m:acc>
                    <m:r>
                      <a:rPr lang="zh-CN" altLang="en-US">
                        <a:latin typeface="Cambria Math" panose="02040503050406030204" pitchFamily="18" charset="0"/>
                      </a:rPr>
                      <m:t>,</m:t>
                    </m:r>
                    <m:acc>
                      <m:accPr>
                        <m:chr m:val="̂"/>
                        <m:ctrlPr>
                          <a:rPr lang="zh-CN" altLang="en-US" i="1">
                            <a:latin typeface="Cambria Math" panose="02040503050406030204" pitchFamily="18" charset="0"/>
                          </a:rPr>
                        </m:ctrlPr>
                      </m:accPr>
                      <m:e>
                        <m:sSub>
                          <m:sSubPr>
                            <m:ctrlPr>
                              <a:rPr lang="zh-CN" altLang="en-US" i="1">
                                <a:latin typeface="Cambria Math" panose="02040503050406030204" pitchFamily="18" charset="0"/>
                              </a:rPr>
                            </m:ctrlPr>
                          </m:sSubPr>
                          <m:e>
                            <m:r>
                              <a:rPr lang="zh-CN" altLang="en-US">
                                <a:latin typeface="Cambria Math" panose="02040503050406030204" pitchFamily="18" charset="0"/>
                              </a:rPr>
                              <m:t>𝑦</m:t>
                            </m:r>
                          </m:e>
                          <m:sub>
                            <m:r>
                              <a:rPr lang="zh-CN" altLang="en-US">
                                <a:latin typeface="Cambria Math" panose="02040503050406030204" pitchFamily="18" charset="0"/>
                              </a:rPr>
                              <m:t>2</m:t>
                            </m:r>
                          </m:sub>
                        </m:sSub>
                      </m:e>
                    </m:acc>
                    <m:r>
                      <a:rPr lang="zh-CN" altLang="en-US">
                        <a:latin typeface="Cambria Math" panose="02040503050406030204" pitchFamily="18" charset="0"/>
                      </a:rPr>
                      <m:t>,</m:t>
                    </m:r>
                    <m:acc>
                      <m:accPr>
                        <m:chr m:val="̂"/>
                        <m:ctrlPr>
                          <a:rPr lang="zh-CN" altLang="en-US" i="1">
                            <a:latin typeface="Cambria Math" panose="02040503050406030204" pitchFamily="18" charset="0"/>
                          </a:rPr>
                        </m:ctrlPr>
                      </m:accPr>
                      <m:e>
                        <m:sSub>
                          <m:sSubPr>
                            <m:ctrlPr>
                              <a:rPr lang="zh-CN" altLang="en-US" i="1">
                                <a:latin typeface="Cambria Math" panose="02040503050406030204" pitchFamily="18" charset="0"/>
                              </a:rPr>
                            </m:ctrlPr>
                          </m:sSubPr>
                          <m:e>
                            <m:r>
                              <a:rPr lang="zh-CN" altLang="en-US">
                                <a:latin typeface="Cambria Math" panose="02040503050406030204" pitchFamily="18" charset="0"/>
                              </a:rPr>
                              <m:t>𝑦</m:t>
                            </m:r>
                          </m:e>
                          <m:sub>
                            <m:r>
                              <a:rPr lang="zh-CN" altLang="en-US">
                                <a:latin typeface="Cambria Math" panose="02040503050406030204" pitchFamily="18" charset="0"/>
                              </a:rPr>
                              <m:t>3</m:t>
                            </m:r>
                          </m:sub>
                        </m:sSub>
                      </m:e>
                    </m:acc>
                    <m:r>
                      <a:rPr lang="zh-CN" altLang="en-US">
                        <a:latin typeface="Cambria Math" panose="02040503050406030204" pitchFamily="18" charset="0"/>
                      </a:rPr>
                      <m:t>)</m:t>
                    </m:r>
                  </m:oMath>
                </a14:m>
                <a:r>
                  <a:rPr lang="zh-CN" altLang="en-US">
                    <a:sym typeface="+mn-ea"/>
                  </a:rPr>
                  <a:t>后，通过均方误差损失函数来计算模型预测值与真实值</a:t>
                </a:r>
                <a14:m>
                  <m:oMath xmlns:m="http://schemas.openxmlformats.org/officeDocument/2006/math">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a:latin typeface="Cambria Math" panose="02040503050406030204" pitchFamily="18" charset="0"/>
                          </a:rPr>
                          <m:t>𝑦</m:t>
                        </m:r>
                      </m:e>
                      <m:sub>
                        <m:r>
                          <a:rPr lang="zh-CN" altLang="en-US">
                            <a:latin typeface="Cambria Math" panose="02040503050406030204" pitchFamily="18" charset="0"/>
                          </a:rPr>
                          <m:t>1</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a:latin typeface="Cambria Math" panose="02040503050406030204" pitchFamily="18" charset="0"/>
                          </a:rPr>
                          <m:t>𝑦</m:t>
                        </m:r>
                      </m:e>
                      <m:sub>
                        <m:r>
                          <a:rPr lang="zh-CN" altLang="en-US">
                            <a:latin typeface="Cambria Math" panose="02040503050406030204" pitchFamily="18" charset="0"/>
                          </a:rPr>
                          <m:t>2</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a:latin typeface="Cambria Math" panose="02040503050406030204" pitchFamily="18" charset="0"/>
                          </a:rPr>
                          <m:t>𝑦</m:t>
                        </m:r>
                      </m:e>
                      <m:sub>
                        <m:r>
                          <a:rPr lang="zh-CN" altLang="en-US">
                            <a:latin typeface="Cambria Math" panose="02040503050406030204" pitchFamily="18" charset="0"/>
                          </a:rPr>
                          <m:t>3</m:t>
                        </m:r>
                      </m:sub>
                    </m:sSub>
                    <m:r>
                      <a:rPr lang="zh-CN" altLang="en-US">
                        <a:latin typeface="Cambria Math" panose="02040503050406030204" pitchFamily="18" charset="0"/>
                      </a:rPr>
                      <m:t>)</m:t>
                    </m:r>
                  </m:oMath>
                </a14:m>
                <a:r>
                  <a:rPr lang="zh-CN" altLang="en-US">
                    <a:sym typeface="+mn-ea"/>
                  </a:rPr>
                  <a:t>之间误差，记为</a:t>
                </a:r>
                <a14:m>
                  <m:oMath xmlns:m="http://schemas.openxmlformats.org/officeDocument/2006/math">
                    <m:r>
                      <a:rPr lang="zh-CN" altLang="en-US">
                        <a:latin typeface="Cambria Math" panose="02040503050406030204" pitchFamily="18" charset="0"/>
                      </a:rPr>
                      <m:t>𝑙𝑜𝑠𝑠</m:t>
                    </m:r>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a:latin typeface="Cambria Math" panose="02040503050406030204" pitchFamily="18" charset="0"/>
                          </a:rPr>
                          <m:t>3</m:t>
                        </m:r>
                      </m:den>
                    </m:f>
                    <m:nary>
                      <m:naryPr>
                        <m:chr m:val="∑"/>
                        <m:limLoc m:val="subSup"/>
                        <m:ctrlPr>
                          <a:rPr lang="zh-CN" altLang="en-US" i="1">
                            <a:latin typeface="Cambria Math" panose="02040503050406030204" pitchFamily="18" charset="0"/>
                          </a:rPr>
                        </m:ctrlPr>
                      </m:naryPr>
                      <m:sub>
                        <m:r>
                          <a:rPr lang="zh-CN" altLang="en-US">
                            <a:latin typeface="Cambria Math" panose="02040503050406030204" pitchFamily="18" charset="0"/>
                          </a:rPr>
                          <m:t>𝑖</m:t>
                        </m:r>
                        <m:r>
                          <a:rPr lang="zh-CN" altLang="en-US">
                            <a:latin typeface="Cambria Math" panose="02040503050406030204" pitchFamily="18" charset="0"/>
                          </a:rPr>
                          <m:t>=1</m:t>
                        </m:r>
                      </m:sub>
                      <m:sup>
                        <m:r>
                          <a:rPr lang="zh-CN" altLang="en-US">
                            <a:latin typeface="Cambria Math" panose="02040503050406030204" pitchFamily="18" charset="0"/>
                          </a:rPr>
                          <m:t>3</m:t>
                        </m:r>
                      </m:sup>
                      <m:e>
                        <m:sSup>
                          <m:sSupPr>
                            <m:ctrlPr>
                              <a:rPr lang="zh-CN" altLang="en-US" i="1">
                                <a:latin typeface="Cambria Math" panose="02040503050406030204" pitchFamily="18" charset="0"/>
                              </a:rPr>
                            </m:ctrlPr>
                          </m:sSupPr>
                          <m:e>
                            <m:r>
                              <a:rPr lang="zh-CN" altLang="en-US">
                                <a:latin typeface="Cambria Math" panose="02040503050406030204" pitchFamily="18" charset="0"/>
                              </a:rPr>
                              <m:t>(</m:t>
                            </m:r>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a:latin typeface="Cambria Math" panose="02040503050406030204" pitchFamily="18" charset="0"/>
                                      </a:rPr>
                                      <m:t>𝑦</m:t>
                                    </m:r>
                                  </m:e>
                                </m:acc>
                              </m:e>
                              <m:sub>
                                <m:r>
                                  <a:rPr lang="zh-CN" altLang="en-US">
                                    <a:latin typeface="Cambria Math" panose="02040503050406030204" pitchFamily="18" charset="0"/>
                                  </a:rPr>
                                  <m:t>𝑖</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a:latin typeface="Cambria Math" panose="02040503050406030204" pitchFamily="18" charset="0"/>
                                  </a:rPr>
                                  <m:t>𝑦</m:t>
                                </m:r>
                              </m:e>
                              <m:sub>
                                <m:r>
                                  <a:rPr lang="zh-CN" altLang="en-US">
                                    <a:latin typeface="Cambria Math" panose="02040503050406030204" pitchFamily="18" charset="0"/>
                                  </a:rPr>
                                  <m:t>𝑖</m:t>
                                </m:r>
                              </m:sub>
                            </m:sSub>
                            <m:r>
                              <a:rPr lang="zh-CN" altLang="en-US">
                                <a:latin typeface="Cambria Math" panose="02040503050406030204" pitchFamily="18" charset="0"/>
                              </a:rPr>
                              <m:t>)</m:t>
                            </m:r>
                          </m:e>
                          <m:sup>
                            <m:r>
                              <a:rPr lang="zh-CN" altLang="en-US">
                                <a:latin typeface="Cambria Math" panose="02040503050406030204" pitchFamily="18" charset="0"/>
                              </a:rPr>
                              <m:t>2</m:t>
                            </m:r>
                          </m:sup>
                        </m:sSup>
                      </m:e>
                    </m:nary>
                  </m:oMath>
                </a14:m>
                <a:r>
                  <a:rPr lang="zh-CN" altLang="en-US">
                    <a:sym typeface="+mn-ea"/>
                  </a:rPr>
                  <a:t>。</a:t>
                </a:r>
                <a:endParaRPr lang="zh-CN" altLang="en-US"/>
              </a:p>
              <a:p>
                <a:pPr lvl="0" algn="l">
                  <a:lnSpc>
                    <a:spcPct val="120000"/>
                  </a:lnSpc>
                  <a:buClrTx/>
                  <a:buSzTx/>
                  <a:buFont typeface="+mj-lt"/>
                  <a:buNone/>
                </a:pPr>
                <a:r>
                  <a:rPr lang="zh-CN" altLang="en-US">
                    <a:sym typeface="+mn-ea"/>
                  </a:rPr>
                  <a:t>接下来通过梯度下降和误差反向传播方法，沿着损失函数梯度的反方向来更改参数变量取值，使得损失函数快速下降到其最小值。由于损失函数对</a:t>
                </a:r>
                <a14:m>
                  <m:oMath xmlns:m="http://schemas.openxmlformats.org/officeDocument/2006/math">
                    <m:sSub>
                      <m:sSubPr>
                        <m:ctrlPr>
                          <a:rPr lang="zh-CN" altLang="en-US" i="1">
                            <a:latin typeface="Cambria Math" panose="02040503050406030204" pitchFamily="18" charset="0"/>
                          </a:rPr>
                        </m:ctrlPr>
                      </m:sSubPr>
                      <m:e>
                        <m:r>
                          <a:rPr lang="zh-CN" altLang="en-US">
                            <a:latin typeface="Cambria Math" panose="02040503050406030204" pitchFamily="18" charset="0"/>
                          </a:rPr>
                          <m:t>𝑤</m:t>
                        </m:r>
                      </m:e>
                      <m:sub>
                        <m:r>
                          <a:rPr lang="zh-CN" altLang="en-US">
                            <a:latin typeface="Cambria Math" panose="02040503050406030204" pitchFamily="18" charset="0"/>
                          </a:rPr>
                          <m:t>7</m:t>
                        </m:r>
                      </m:sub>
                    </m:sSub>
                    <m:r>
                      <a:rPr lang="en-US" altLang="zh-CN">
                        <a:latin typeface="Cambria Math" panose="02040503050406030204" pitchFamily="18" charset="0"/>
                      </a:rPr>
                      <m:t>~</m:t>
                    </m:r>
                    <m:sSub>
                      <m:sSubPr>
                        <m:ctrlPr>
                          <a:rPr lang="zh-CN" altLang="en-US" i="1">
                            <a:latin typeface="Cambria Math" panose="02040503050406030204" pitchFamily="18" charset="0"/>
                          </a:rPr>
                        </m:ctrlPr>
                      </m:sSubPr>
                      <m:e>
                        <m:r>
                          <a:rPr lang="zh-CN" altLang="en-US">
                            <a:latin typeface="Cambria Math" panose="02040503050406030204" pitchFamily="18" charset="0"/>
                          </a:rPr>
                          <m:t>𝑤</m:t>
                        </m:r>
                      </m:e>
                      <m:sub>
                        <m:r>
                          <a:rPr lang="zh-CN" altLang="en-US">
                            <a:latin typeface="Cambria Math" panose="02040503050406030204" pitchFamily="18" charset="0"/>
                          </a:rPr>
                          <m:t>12</m:t>
                        </m:r>
                      </m:sub>
                    </m:sSub>
                  </m:oMath>
                </a14:m>
                <a:r>
                  <a:rPr lang="zh-CN" altLang="en-US">
                    <a:sym typeface="+mn-ea"/>
                  </a:rPr>
                  <a:t>的偏导计算相似，在此以</a:t>
                </a:r>
                <a14:m>
                  <m:oMath xmlns:m="http://schemas.openxmlformats.org/officeDocument/2006/math">
                    <m:sSub>
                      <m:sSubPr>
                        <m:ctrlPr>
                          <a:rPr lang="zh-CN" altLang="en-US" i="1">
                            <a:latin typeface="Cambria Math" panose="02040503050406030204" pitchFamily="18" charset="0"/>
                          </a:rPr>
                        </m:ctrlPr>
                      </m:sSubPr>
                      <m:e>
                        <m:r>
                          <a:rPr lang="zh-CN" altLang="en-US">
                            <a:latin typeface="Cambria Math" panose="02040503050406030204" pitchFamily="18" charset="0"/>
                          </a:rPr>
                          <m:t>𝑤</m:t>
                        </m:r>
                      </m:e>
                      <m:sub>
                        <m:r>
                          <a:rPr lang="zh-CN" altLang="en-US">
                            <a:latin typeface="Cambria Math" panose="02040503050406030204" pitchFamily="18" charset="0"/>
                          </a:rPr>
                          <m:t>7</m:t>
                        </m:r>
                      </m:sub>
                    </m:sSub>
                  </m:oMath>
                </a14:m>
                <a:r>
                  <a:rPr lang="zh-CN" altLang="en-US">
                    <a:sym typeface="+mn-ea"/>
                  </a:rPr>
                  <a:t>为例来介绍如何更新</a:t>
                </a:r>
                <a14:m>
                  <m:oMath xmlns:m="http://schemas.openxmlformats.org/officeDocument/2006/math">
                    <m:sSub>
                      <m:sSubPr>
                        <m:ctrlPr>
                          <a:rPr lang="zh-CN" altLang="en-US" i="1">
                            <a:solidFill>
                              <a:srgbClr val="FF0000"/>
                            </a:solidFill>
                            <a:latin typeface="Cambria Math" panose="02040503050406030204" pitchFamily="18" charset="0"/>
                          </a:rPr>
                        </m:ctrlPr>
                      </m:sSubPr>
                      <m:e>
                        <m:r>
                          <a:rPr lang="zh-CN" altLang="en-US">
                            <a:solidFill>
                              <a:srgbClr val="FF0000"/>
                            </a:solidFill>
                            <a:latin typeface="Cambria Math" panose="02040503050406030204" pitchFamily="18" charset="0"/>
                          </a:rPr>
                          <m:t>𝑤</m:t>
                        </m:r>
                      </m:e>
                      <m:sub>
                        <m:r>
                          <a:rPr lang="zh-CN" altLang="en-US">
                            <a:solidFill>
                              <a:srgbClr val="FF0000"/>
                            </a:solidFill>
                            <a:latin typeface="Cambria Math" panose="02040503050406030204" pitchFamily="18" charset="0"/>
                          </a:rPr>
                          <m:t>7</m:t>
                        </m:r>
                      </m:sub>
                    </m:sSub>
                  </m:oMath>
                </a14:m>
                <a:r>
                  <a:rPr lang="zh-CN" altLang="en-US">
                    <a:sym typeface="+mn-ea"/>
                  </a:rPr>
                  <a:t>这一参数取值。记损失函数为</a:t>
                </a:r>
                <a14:m>
                  <m:oMath xmlns:m="http://schemas.openxmlformats.org/officeDocument/2006/math">
                    <m:r>
                      <a:rPr lang="zh-CN" altLang="en-US">
                        <a:latin typeface="Cambria Math" panose="02040503050406030204" pitchFamily="18" charset="0"/>
                      </a:rPr>
                      <m:t>ℒ</m:t>
                    </m:r>
                    <m:r>
                      <a:rPr lang="zh-CN" altLang="en-US">
                        <a:latin typeface="Cambria Math" panose="02040503050406030204" pitchFamily="18" charset="0"/>
                      </a:rPr>
                      <m:t>(</m:t>
                    </m:r>
                    <m:r>
                      <a:rPr lang="zh-CN" altLang="en-US">
                        <a:latin typeface="Cambria Math" panose="02040503050406030204" pitchFamily="18" charset="0"/>
                      </a:rPr>
                      <m:t>𝑤</m:t>
                    </m:r>
                    <m:r>
                      <a:rPr lang="zh-CN" altLang="en-US">
                        <a:latin typeface="Cambria Math" panose="02040503050406030204" pitchFamily="18" charset="0"/>
                      </a:rPr>
                      <m:t>)</m:t>
                    </m:r>
                  </m:oMath>
                </a14:m>
                <a:r>
                  <a:rPr lang="zh-CN" altLang="en-US">
                    <a:latin typeface="Cambria Math" panose="02040503050406030204" pitchFamily="18" charset="0"/>
                    <a:sym typeface="+mn-ea"/>
                  </a:rPr>
                  <a:t>，</a:t>
                </a:r>
                <a14:m>
                  <m:oMath xmlns:m="http://schemas.openxmlformats.org/officeDocument/2006/math">
                    <m:r>
                      <a:rPr lang="zh-CN" altLang="en-US">
                        <a:latin typeface="Cambria Math" panose="02040503050406030204" pitchFamily="18" charset="0"/>
                      </a:rPr>
                      <m:t>ℒ</m:t>
                    </m:r>
                    <m:d>
                      <m:dPr>
                        <m:ctrlPr>
                          <a:rPr lang="zh-CN" altLang="en-US" i="1">
                            <a:latin typeface="Cambria Math" panose="02040503050406030204" pitchFamily="18" charset="0"/>
                          </a:rPr>
                        </m:ctrlPr>
                      </m:dPr>
                      <m:e>
                        <m:r>
                          <a:rPr lang="zh-CN" altLang="en-US">
                            <a:latin typeface="Cambria Math" panose="02040503050406030204" pitchFamily="18" charset="0"/>
                          </a:rPr>
                          <m:t>𝑤</m:t>
                        </m:r>
                      </m:e>
                    </m:d>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a:latin typeface="Cambria Math" panose="02040503050406030204" pitchFamily="18" charset="0"/>
                          </a:rPr>
                          <m:t>3</m:t>
                        </m:r>
                      </m:den>
                    </m:f>
                    <m:nary>
                      <m:naryPr>
                        <m:chr m:val="∑"/>
                        <m:limLoc m:val="subSup"/>
                        <m:ctrlPr>
                          <a:rPr lang="zh-CN" altLang="en-US" i="1">
                            <a:latin typeface="Cambria Math" panose="02040503050406030204" pitchFamily="18" charset="0"/>
                          </a:rPr>
                        </m:ctrlPr>
                      </m:naryPr>
                      <m:sub>
                        <m:r>
                          <a:rPr lang="zh-CN" altLang="en-US">
                            <a:latin typeface="Cambria Math" panose="02040503050406030204" pitchFamily="18" charset="0"/>
                          </a:rPr>
                          <m:t>𝑖</m:t>
                        </m:r>
                        <m:r>
                          <a:rPr lang="zh-CN" altLang="en-US">
                            <a:latin typeface="Cambria Math" panose="02040503050406030204" pitchFamily="18" charset="0"/>
                          </a:rPr>
                          <m:t>=1</m:t>
                        </m:r>
                      </m:sub>
                      <m:sup>
                        <m:r>
                          <a:rPr lang="zh-CN" altLang="en-US">
                            <a:latin typeface="Cambria Math" panose="02040503050406030204" pitchFamily="18" charset="0"/>
                          </a:rPr>
                          <m:t>3</m:t>
                        </m:r>
                      </m:sup>
                      <m:e>
                        <m:sSup>
                          <m:sSupPr>
                            <m:ctrlPr>
                              <a:rPr lang="zh-CN" altLang="en-US" i="1">
                                <a:latin typeface="Cambria Math" panose="02040503050406030204" pitchFamily="18" charset="0"/>
                              </a:rPr>
                            </m:ctrlPr>
                          </m:sSupPr>
                          <m:e>
                            <m:r>
                              <a:rPr lang="zh-CN" altLang="en-US">
                                <a:latin typeface="Cambria Math" panose="02040503050406030204" pitchFamily="18" charset="0"/>
                              </a:rPr>
                              <m:t>(</m:t>
                            </m:r>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a:latin typeface="Cambria Math" panose="02040503050406030204" pitchFamily="18" charset="0"/>
                                      </a:rPr>
                                      <m:t>𝑦</m:t>
                                    </m:r>
                                  </m:e>
                                </m:acc>
                              </m:e>
                              <m:sub>
                                <m:r>
                                  <a:rPr lang="zh-CN" altLang="en-US">
                                    <a:latin typeface="Cambria Math" panose="02040503050406030204" pitchFamily="18" charset="0"/>
                                  </a:rPr>
                                  <m:t>𝑖</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a:latin typeface="Cambria Math" panose="02040503050406030204" pitchFamily="18" charset="0"/>
                                  </a:rPr>
                                  <m:t>𝑦</m:t>
                                </m:r>
                              </m:e>
                              <m:sub>
                                <m:r>
                                  <a:rPr lang="zh-CN" altLang="en-US">
                                    <a:latin typeface="Cambria Math" panose="02040503050406030204" pitchFamily="18" charset="0"/>
                                  </a:rPr>
                                  <m:t>𝑖</m:t>
                                </m:r>
                              </m:sub>
                            </m:sSub>
                            <m:r>
                              <a:rPr lang="zh-CN" altLang="en-US">
                                <a:latin typeface="Cambria Math" panose="02040503050406030204" pitchFamily="18" charset="0"/>
                              </a:rPr>
                              <m:t>)</m:t>
                            </m:r>
                          </m:e>
                          <m:sup>
                            <m:r>
                              <a:rPr lang="zh-CN" altLang="en-US">
                                <a:latin typeface="Cambria Math" panose="02040503050406030204" pitchFamily="18" charset="0"/>
                              </a:rPr>
                              <m:t>2</m:t>
                            </m:r>
                          </m:sup>
                        </m:sSup>
                      </m:e>
                    </m:nary>
                  </m:oMath>
                </a14:m>
                <a:endParaRPr lang="zh-CN" altLang="en-US"/>
              </a:p>
            </p:txBody>
          </p:sp>
        </mc:Choice>
        <mc:Fallback xmlns="">
          <p:sp>
            <p:nvSpPr>
              <p:cNvPr id="145" name="文本框 144"/>
              <p:cNvSpPr txBox="1">
                <a:spLocks noRot="1" noChangeAspect="1" noMove="1" noResize="1" noEditPoints="1" noAdjustHandles="1" noChangeArrowheads="1" noChangeShapeType="1" noTextEdit="1"/>
              </p:cNvSpPr>
              <p:nvPr/>
            </p:nvSpPr>
            <p:spPr>
              <a:xfrm>
                <a:off x="883920" y="4586605"/>
                <a:ext cx="10354945" cy="2087880"/>
              </a:xfrm>
              <a:prstGeom prst="rect">
                <a:avLst/>
              </a:prstGeom>
              <a:blipFill rotWithShape="1">
                <a:blip r:embed="rId4"/>
                <a:stretch>
                  <a:fillRect/>
                </a:stretch>
              </a:blipFill>
            </p:spPr>
            <p:txBody>
              <a:bodyPr/>
              <a:lstStyle/>
              <a:p>
                <a:r>
                  <a:rPr lang="zh-CN" altLang="en-US">
                    <a:noFill/>
                  </a:rPr>
                  <a:t> </a:t>
                </a:r>
              </a:p>
            </p:txBody>
          </p:sp>
        </mc:Fallback>
      </mc:AlternateContent>
      <p:sp>
        <p:nvSpPr>
          <p:cNvPr id="5" name="椭圆 4"/>
          <p:cNvSpPr/>
          <p:nvPr/>
        </p:nvSpPr>
        <p:spPr>
          <a:xfrm>
            <a:off x="4137660" y="2345055"/>
            <a:ext cx="221615" cy="18161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6.2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前馈神经网络（</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F</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eed</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f</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orward </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eural </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etwork</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3"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nSpc>
                <a:spcPct val="150000"/>
              </a:lnSpc>
              <a:buFont typeface="Wingdings" panose="05000000000000000000" charset="0"/>
              <a:buNone/>
            </a:pP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2</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.参数优化</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误差反向传播（Error Back Propagation, BP）实例</a:t>
            </a:r>
          </a:p>
        </p:txBody>
      </p:sp>
      <p:sp>
        <p:nvSpPr>
          <p:cNvPr id="9" name="文本框 8"/>
          <p:cNvSpPr txBox="1"/>
          <p:nvPr/>
        </p:nvSpPr>
        <p:spPr>
          <a:xfrm>
            <a:off x="7399655" y="1726565"/>
            <a:ext cx="3674110" cy="1476375"/>
          </a:xfrm>
          <a:prstGeom prst="rect">
            <a:avLst/>
          </a:prstGeom>
          <a:solidFill>
            <a:schemeClr val="accent4">
              <a:lumMod val="20000"/>
              <a:lumOff val="80000"/>
            </a:schemeClr>
          </a:solidFill>
        </p:spPr>
        <p:txBody>
          <a:bodyPr wrap="square" rtlCol="0" anchor="t">
            <a:spAutoFit/>
          </a:bodyPr>
          <a:lstStyle/>
          <a:p>
            <a:r>
              <a:rPr lang="zh-CN" altLang="zh-CN" dirty="0">
                <a:sym typeface="+mn-ea"/>
              </a:rPr>
              <a:t>输入层、一层隐藏层（包含两个神经元）和输出层的三层网络使用</a:t>
            </a:r>
            <a:r>
              <a:rPr lang="en-US" altLang="zh-CN" dirty="0">
                <a:sym typeface="+mn-ea"/>
              </a:rPr>
              <a:t>Sigmoid</a:t>
            </a:r>
            <a:r>
              <a:rPr lang="zh-CN" altLang="zh-CN" dirty="0">
                <a:sym typeface="+mn-ea"/>
              </a:rPr>
              <a:t>函数作为神经元的激活函数，使用均方损失函数来计算网络输出值与实际值之间的误差。</a:t>
            </a:r>
          </a:p>
        </p:txBody>
      </p:sp>
      <p:pic>
        <p:nvPicPr>
          <p:cNvPr id="10" name="图片 9"/>
          <p:cNvPicPr>
            <a:picLocks noChangeAspect="1"/>
          </p:cNvPicPr>
          <p:nvPr>
            <p:custDataLst>
              <p:tags r:id="rId1"/>
            </p:custDataLst>
          </p:nvPr>
        </p:nvPicPr>
        <p:blipFill>
          <a:blip r:embed="rId3"/>
          <a:stretch>
            <a:fillRect/>
          </a:stretch>
        </p:blipFill>
        <p:spPr>
          <a:xfrm>
            <a:off x="681990" y="1726565"/>
            <a:ext cx="6434455" cy="2717165"/>
          </a:xfrm>
          <a:prstGeom prst="rect">
            <a:avLst/>
          </a:prstGeom>
        </p:spPr>
      </p:pic>
      <mc:AlternateContent xmlns:mc="http://schemas.openxmlformats.org/markup-compatibility/2006" xmlns:a14="http://schemas.microsoft.com/office/drawing/2010/main">
        <mc:Choice Requires="a14">
          <p:sp>
            <p:nvSpPr>
              <p:cNvPr id="145" name="文本框 144"/>
              <p:cNvSpPr txBox="1"/>
              <p:nvPr/>
            </p:nvSpPr>
            <p:spPr>
              <a:xfrm>
                <a:off x="883920" y="4586605"/>
                <a:ext cx="10354945" cy="1306195"/>
              </a:xfrm>
              <a:prstGeom prst="rect">
                <a:avLst/>
              </a:prstGeom>
              <a:noFill/>
            </p:spPr>
            <p:txBody>
              <a:bodyPr wrap="square" rtlCol="0" anchor="t">
                <a:spAutoFit/>
              </a:bodyPr>
              <a:lstStyle/>
              <a:p>
                <a:pPr lvl="0" indent="0" algn="l">
                  <a:lnSpc>
                    <a:spcPct val="120000"/>
                  </a:lnSpc>
                  <a:buFont typeface="+mj-lt"/>
                  <a:buNone/>
                </a:pPr>
                <a:r>
                  <a:rPr lang="zh-CN" altLang="zh-CN" dirty="0"/>
                  <a:t>损失函数</a:t>
                </a:r>
                <a14:m>
                  <m:oMath xmlns:m="http://schemas.openxmlformats.org/officeDocument/2006/math">
                    <m:r>
                      <a:rPr lang="en-US" altLang="zh-CN" i="1">
                        <a:latin typeface="Cambria Math" panose="02040503050406030204" pitchFamily="18" charset="0"/>
                      </a:rPr>
                      <m:t>ℒ</m:t>
                    </m:r>
                  </m:oMath>
                </a14:m>
                <a:r>
                  <a:rPr lang="zh-CN" altLang="zh-CN" dirty="0"/>
                  <a:t>对参数</a:t>
                </a:r>
                <a14:m>
                  <m:oMath xmlns:m="http://schemas.openxmlformats.org/officeDocument/2006/math">
                    <m:sSub>
                      <m:sSubPr>
                        <m:ctrlPr>
                          <a:rPr lang="zh-CN" altLang="en-US" i="1">
                            <a:latin typeface="Cambria Math" panose="02040503050406030204" pitchFamily="18" charset="0"/>
                          </a:rPr>
                        </m:ctrlPr>
                      </m:sSubPr>
                      <m:e>
                        <m:r>
                          <a:rPr lang="zh-CN" altLang="en-US">
                            <a:latin typeface="Cambria Math" panose="02040503050406030204" pitchFamily="18" charset="0"/>
                          </a:rPr>
                          <m:t>𝑤</m:t>
                        </m:r>
                      </m:e>
                      <m:sub>
                        <m:r>
                          <a:rPr lang="zh-CN" altLang="en-US">
                            <a:latin typeface="Cambria Math" panose="02040503050406030204" pitchFamily="18" charset="0"/>
                          </a:rPr>
                          <m:t>7</m:t>
                        </m:r>
                      </m:sub>
                    </m:sSub>
                  </m:oMath>
                </a14:m>
                <a:r>
                  <a:rPr lang="zh-CN" altLang="zh-CN" dirty="0"/>
                  <a:t>的偏导可如下计算：</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𝛿</m:t>
                        </m:r>
                      </m:e>
                      <m:sub>
                        <m:r>
                          <a:rPr lang="en-US" altLang="zh-CN" i="1">
                            <a:latin typeface="Cambria Math" panose="02040503050406030204" pitchFamily="18" charset="0"/>
                          </a:rPr>
                          <m:t>7</m:t>
                        </m:r>
                      </m:sub>
                    </m:sSub>
                    <m:r>
                      <a:rPr lang="en-US" altLang="zh-CN" i="1">
                        <a:latin typeface="Cambria Math" panose="02040503050406030204" pitchFamily="18" charset="0"/>
                      </a:rPr>
                      <m:t>= </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ℒ</m:t>
                        </m:r>
                      </m:num>
                      <m:den>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7</m:t>
                            </m:r>
                          </m:sub>
                        </m:sSub>
                      </m:den>
                    </m:f>
                    <m:r>
                      <a:rPr lang="en-US" altLang="zh-CN" i="1">
                        <a:latin typeface="Cambria Math" panose="02040503050406030204" pitchFamily="18" charset="0"/>
                      </a:rPr>
                      <m:t>= </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ℒ</m:t>
                        </m:r>
                      </m:num>
                      <m:den>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e>
                        </m:acc>
                      </m:den>
                    </m:f>
                    <m:r>
                      <a:rPr lang="en-US" altLang="zh-CN" i="1">
                        <a:latin typeface="Cambria Math" panose="02040503050406030204" pitchFamily="18" charset="0"/>
                      </a:rPr>
                      <m:t> ∗ </m:t>
                    </m:r>
                    <m:f>
                      <m:fPr>
                        <m:ctrlPr>
                          <a:rPr lang="zh-CN" altLang="zh-CN" i="1">
                            <a:latin typeface="Cambria Math" panose="02040503050406030204" pitchFamily="18" charset="0"/>
                          </a:rPr>
                        </m:ctrlPr>
                      </m:fPr>
                      <m:num>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e>
                        </m:acc>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𝐼𝑛</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1</m:t>
                                </m:r>
                              </m:sub>
                            </m:sSub>
                          </m:sub>
                        </m:sSub>
                      </m:den>
                    </m:f>
                    <m:r>
                      <a:rPr lang="en-US" altLang="zh-CN" i="1">
                        <a:latin typeface="Cambria Math" panose="02040503050406030204" pitchFamily="18" charset="0"/>
                      </a:rPr>
                      <m:t> ∗ </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𝐼𝑛</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1</m:t>
                                </m:r>
                              </m:sub>
                            </m:sSub>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𝑤</m:t>
                            </m:r>
                          </m:e>
                          <m:sub>
                            <m:r>
                              <a:rPr lang="en-US" altLang="zh-CN" i="1">
                                <a:latin typeface="Cambria Math" panose="02040503050406030204" pitchFamily="18" charset="0"/>
                              </a:rPr>
                              <m:t>7</m:t>
                            </m:r>
                          </m:sub>
                        </m:sSub>
                      </m:den>
                    </m:f>
                  </m:oMath>
                </a14:m>
                <a:endParaRPr lang="zh-CN" altLang="zh-CN" dirty="0"/>
              </a:p>
              <a:p>
                <a:pPr lvl="0" indent="0" algn="l">
                  <a:lnSpc>
                    <a:spcPct val="120000"/>
                  </a:lnSpc>
                  <a:buFont typeface="+mj-lt"/>
                  <a:buNone/>
                </a:pPr>
                <a:r>
                  <a:rPr lang="zh-CN" altLang="zh-CN" dirty="0">
                    <a:sym typeface="+mn-ea"/>
                  </a:rPr>
                  <a:t>上述公式中每一项结果如下：</a:t>
                </a:r>
                <a14:m>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ℒ</m:t>
                        </m:r>
                      </m:num>
                      <m:den>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e>
                        </m:acc>
                      </m:den>
                    </m:f>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e>
                    </m:acc>
                    <m:r>
                      <a:rPr lang="en-US" altLang="zh-CN" i="1">
                        <a:latin typeface="Cambria Math" panose="02040503050406030204" pitchFamily="18" charset="0"/>
                      </a:rPr>
                      <m:t> −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oMath>
                </a14:m>
                <a:r>
                  <a:rPr lang="zh-CN" altLang="en-US">
                    <a:latin typeface="Cambria Math" panose="02040503050406030204" pitchFamily="18" charset="0"/>
                  </a:rPr>
                  <a:t>，</a:t>
                </a:r>
                <a14:m>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e>
                        </m:acc>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𝐼𝑛</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1</m:t>
                                </m:r>
                              </m:sub>
                            </m:sSub>
                          </m:sub>
                        </m:sSub>
                      </m:den>
                    </m:f>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e>
                    </m:acc>
                    <m:r>
                      <a:rPr lang="en-US" altLang="zh-CN" i="1">
                        <a:latin typeface="Cambria Math" panose="02040503050406030204" pitchFamily="18" charset="0"/>
                      </a:rPr>
                      <m:t> ∗(1 −</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e>
                    </m:acc>
                    <m:r>
                      <a:rPr lang="en-US" altLang="zh-CN" i="1">
                        <a:latin typeface="Cambria Math" panose="02040503050406030204" pitchFamily="18" charset="0"/>
                      </a:rPr>
                      <m:t>)</m:t>
                    </m:r>
                  </m:oMath>
                </a14:m>
                <a:r>
                  <a:rPr lang="zh-CN" altLang="en-US">
                    <a:latin typeface="Cambria Math" panose="02040503050406030204" pitchFamily="18" charset="0"/>
                  </a:rPr>
                  <a:t>，</a:t>
                </a:r>
                <a14:m>
                  <m:oMath xmlns:m="http://schemas.openxmlformats.org/officeDocument/2006/math">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𝐼𝑛</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1</m:t>
                                </m:r>
                              </m:sub>
                            </m:sSub>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𝑤</m:t>
                            </m:r>
                          </m:e>
                          <m:sub>
                            <m:r>
                              <a:rPr lang="en-US" altLang="zh-CN" i="1">
                                <a:latin typeface="Cambria Math" panose="02040503050406030204" pitchFamily="18" charset="0"/>
                              </a:rPr>
                              <m:t>7</m:t>
                            </m:r>
                          </m:sub>
                        </m:sSub>
                      </m:den>
                    </m:f>
                    <m:r>
                      <a:rPr lang="en-US" altLang="zh-CN" i="1">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𝑂𝑢𝑡</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sub>
                    </m:sSub>
                  </m:oMath>
                </a14:m>
                <a:endParaRPr lang="zh-CN" altLang="en-US"/>
              </a:p>
            </p:txBody>
          </p:sp>
        </mc:Choice>
        <mc:Fallback xmlns="">
          <p:sp>
            <p:nvSpPr>
              <p:cNvPr id="145" name="文本框 144"/>
              <p:cNvSpPr txBox="1">
                <a:spLocks noRot="1" noChangeAspect="1" noMove="1" noResize="1" noEditPoints="1" noAdjustHandles="1" noChangeArrowheads="1" noChangeShapeType="1" noTextEdit="1"/>
              </p:cNvSpPr>
              <p:nvPr/>
            </p:nvSpPr>
            <p:spPr>
              <a:xfrm>
                <a:off x="883920" y="4586605"/>
                <a:ext cx="10354945" cy="1306195"/>
              </a:xfrm>
              <a:prstGeom prst="rect">
                <a:avLst/>
              </a:prstGeom>
              <a:blipFill rotWithShape="1">
                <a:blip r:embed="rId4"/>
                <a:stretch>
                  <a:fillRect/>
                </a:stretch>
              </a:blipFill>
            </p:spPr>
            <p:txBody>
              <a:bodyPr/>
              <a:lstStyle/>
              <a:p>
                <a:r>
                  <a:rPr lang="zh-CN" altLang="en-US">
                    <a:noFill/>
                  </a:rPr>
                  <a:t> </a:t>
                </a:r>
              </a:p>
            </p:txBody>
          </p:sp>
        </mc:Fallback>
      </mc:AlternateContent>
      <p:sp>
        <p:nvSpPr>
          <p:cNvPr id="5" name="椭圆 4"/>
          <p:cNvSpPr/>
          <p:nvPr/>
        </p:nvSpPr>
        <p:spPr>
          <a:xfrm>
            <a:off x="4137660" y="2345055"/>
            <a:ext cx="221615" cy="18161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6.2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前馈神经网络（</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F</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eed</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f</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orward </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eural </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etwork</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3"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nSpc>
                <a:spcPct val="150000"/>
              </a:lnSpc>
              <a:buFont typeface="Wingdings" panose="05000000000000000000" charset="0"/>
              <a:buNone/>
            </a:pP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2</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.参数优化</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误差反向传播（Error Back Propagation, BP）实例</a:t>
            </a:r>
          </a:p>
        </p:txBody>
      </p:sp>
      <mc:AlternateContent xmlns:mc="http://schemas.openxmlformats.org/markup-compatibility/2006" xmlns:a14="http://schemas.microsoft.com/office/drawing/2010/main">
        <mc:Choice Requires="a14">
          <p:sp>
            <p:nvSpPr>
              <p:cNvPr id="9" name="文本框 8"/>
              <p:cNvSpPr txBox="1"/>
              <p:nvPr/>
            </p:nvSpPr>
            <p:spPr>
              <a:xfrm>
                <a:off x="7228840" y="1726565"/>
                <a:ext cx="4688205" cy="2689860"/>
              </a:xfrm>
              <a:prstGeom prst="rect">
                <a:avLst/>
              </a:prstGeom>
              <a:noFill/>
              <a:extLst>
                <a:ext uri="{909E8E84-426E-40DD-AFC4-6F175D3DCCD1}">
                  <a14:hiddenFill>
                    <a:solidFill>
                      <a:schemeClr val="accent4">
                        <a:lumMod val="20000"/>
                        <a:lumOff val="80000"/>
                      </a:schemeClr>
                    </a:solidFill>
                  </a14:hiddenFill>
                </a:ext>
              </a:extLst>
            </p:spPr>
            <p:txBody>
              <a:bodyPr wrap="square" lIns="0" tIns="0" rIns="0" bIns="0" rtlCol="0" anchor="t">
                <a:noAutofit/>
              </a:bodyPr>
              <a:lstStyle/>
              <a:p>
                <a:pPr lvl="0"/>
                <a:r>
                  <a:t>下面以</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oMath>
                </a14:m>
                <a:r>
                  <a:t>为例介绍损失函数</a:t>
                </a:r>
                <a14:m>
                  <m:oMath xmlns:m="http://schemas.openxmlformats.org/officeDocument/2006/math">
                    <m:r>
                      <a:rPr lang="en-US" altLang="zh-CN" i="1">
                        <a:latin typeface="Cambria Math" panose="02040503050406030204" pitchFamily="18" charset="0"/>
                      </a:rPr>
                      <m:t>ℒ</m:t>
                    </m:r>
                  </m:oMath>
                </a14:m>
                <a:r>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𝛿</m:t>
                        </m:r>
                      </m:e>
                      <m:sub>
                        <m:r>
                          <a:rPr lang="en-US" altLang="zh-CN" i="1">
                            <a:latin typeface="Cambria Math" panose="02040503050406030204" pitchFamily="18" charset="0"/>
                          </a:rPr>
                          <m:t>1</m:t>
                        </m:r>
                      </m:sub>
                    </m:sSub>
                    <m:r>
                      <m:rPr>
                        <m:aln/>
                      </m:rP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ℒ</m:t>
                        </m:r>
                      </m:num>
                      <m:den>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den>
                    </m:f>
                    <m:r>
                      <a:rPr lang="en-US" altLang="zh-CN" i="1">
                        <a:latin typeface="Cambria Math" panose="02040503050406030204" pitchFamily="18" charset="0"/>
                      </a:rPr>
                      <m:t>= </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ℒ</m:t>
                        </m:r>
                      </m:num>
                      <m:den>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e>
                        </m:acc>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e>
                        </m:acc>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𝑤</m:t>
                            </m:r>
                          </m:e>
                          <m:sub>
                            <m:r>
                              <a:rPr lang="en-US" altLang="zh-CN" i="1">
                                <a:latin typeface="Cambria Math" panose="02040503050406030204" pitchFamily="18" charset="0"/>
                              </a:rPr>
                              <m:t>1</m:t>
                            </m:r>
                          </m:sub>
                        </m:sSub>
                      </m:den>
                    </m:f>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ℒ</m:t>
                        </m:r>
                      </m:num>
                      <m:den>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e>
                        </m:acc>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e>
                        </m:acc>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𝑤</m:t>
                            </m:r>
                          </m:e>
                          <m:sub>
                            <m:r>
                              <a:rPr lang="en-US" altLang="zh-CN" i="1">
                                <a:latin typeface="Cambria Math" panose="02040503050406030204" pitchFamily="18" charset="0"/>
                              </a:rPr>
                              <m:t>1</m:t>
                            </m:r>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ℒ</m:t>
                        </m:r>
                      </m:num>
                      <m:den>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3</m:t>
                                </m:r>
                              </m:sub>
                            </m:sSub>
                          </m:e>
                        </m:acc>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3</m:t>
                                </m:r>
                              </m:sub>
                            </m:sSub>
                          </m:e>
                        </m:acc>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𝑤</m:t>
                            </m:r>
                          </m:e>
                          <m:sub>
                            <m:r>
                              <a:rPr lang="en-US" altLang="zh-CN" i="1">
                                <a:latin typeface="Cambria Math" panose="02040503050406030204" pitchFamily="18" charset="0"/>
                              </a:rPr>
                              <m:t>1</m:t>
                            </m:r>
                          </m:sub>
                        </m:sSub>
                      </m:den>
                    </m:f>
                  </m:oMath>
                </a14:m>
                <a:r>
                  <a:rPr lang="zh-CN" altLang="en-US">
                    <a:latin typeface="Cambria Math" panose="02040503050406030204" pitchFamily="18" charset="0"/>
                  </a:rPr>
                  <a:t>，</a:t>
                </a:r>
                <a:endParaRPr lang="en-US" altLang="zh-CN" i="1">
                  <a:latin typeface="Cambria Math" panose="02040503050406030204" pitchFamily="18" charset="0"/>
                </a:endParaRPr>
              </a:p>
              <a:p>
                <a:r>
                  <a:rPr lang="zh-CN" altLang="zh-CN"/>
                  <a:t>其中，</a:t>
                </a:r>
              </a:p>
              <a:p>
                <a14:m>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ℒ</m:t>
                        </m:r>
                      </m:num>
                      <m:den>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e>
                        </m:acc>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e>
                        </m:acc>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𝑤</m:t>
                            </m:r>
                          </m:e>
                          <m:sub>
                            <m:r>
                              <a:rPr lang="en-US" altLang="zh-CN" i="1">
                                <a:latin typeface="Cambria Math" panose="02040503050406030204" pitchFamily="18" charset="0"/>
                              </a:rPr>
                              <m:t>1</m:t>
                            </m:r>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ℒ</m:t>
                        </m:r>
                      </m:num>
                      <m:den>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e>
                        </m:acc>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e>
                        </m:acc>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𝐼𝑛</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1</m:t>
                                </m:r>
                              </m:sub>
                            </m:sSub>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𝐼𝑛</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1</m:t>
                                </m:r>
                              </m:sub>
                            </m:sSub>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𝑂𝑢𝑡</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𝑂𝑢𝑡</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𝐼𝑛</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𝐼𝑛</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𝑤</m:t>
                            </m:r>
                          </m:e>
                          <m:sub>
                            <m:r>
                              <a:rPr lang="en-US" altLang="zh-CN" i="1">
                                <a:latin typeface="Cambria Math" panose="02040503050406030204" pitchFamily="18" charset="0"/>
                              </a:rPr>
                              <m:t>1</m:t>
                            </m:r>
                          </m:sub>
                        </m:sSub>
                      </m:den>
                    </m:f>
                  </m:oMath>
                </a14:m>
                <a:r>
                  <a:rPr lang="zh-CN" altLang="en-US">
                    <a:latin typeface="Cambria Math" panose="02040503050406030204" pitchFamily="18" charset="0"/>
                  </a:rPr>
                  <a:t>，</a:t>
                </a:r>
                <a14:m>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ℒ</m:t>
                        </m:r>
                      </m:num>
                      <m:den>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e>
                        </m:acc>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e>
                        </m:acc>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𝑤</m:t>
                            </m:r>
                          </m:e>
                          <m:sub>
                            <m:r>
                              <a:rPr lang="en-US" altLang="zh-CN" i="1">
                                <a:latin typeface="Cambria Math" panose="02040503050406030204" pitchFamily="18" charset="0"/>
                              </a:rPr>
                              <m:t>1</m:t>
                            </m:r>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ℒ</m:t>
                        </m:r>
                      </m:num>
                      <m:den>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e>
                        </m:acc>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e>
                        </m:acc>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𝐼𝑛</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2</m:t>
                                </m:r>
                              </m:sub>
                            </m:sSub>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𝐼𝑛</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2</m:t>
                                </m:r>
                              </m:sub>
                            </m:sSub>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𝑂𝑢𝑡</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𝑂𝑢𝑡</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𝐼𝑛</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𝐼𝑛</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𝑤</m:t>
                            </m:r>
                          </m:e>
                          <m:sub>
                            <m:r>
                              <a:rPr lang="en-US" altLang="zh-CN" i="1">
                                <a:latin typeface="Cambria Math" panose="02040503050406030204" pitchFamily="18" charset="0"/>
                              </a:rPr>
                              <m:t>1</m:t>
                            </m:r>
                          </m:sub>
                        </m:sSub>
                      </m:den>
                    </m:f>
                  </m:oMath>
                </a14:m>
                <a:r>
                  <a:rPr lang="zh-CN" altLang="en-US">
                    <a:latin typeface="Cambria Math" panose="02040503050406030204" pitchFamily="18" charset="0"/>
                    <a:sym typeface="+mn-ea"/>
                  </a:rPr>
                  <a:t>，</a:t>
                </a:r>
                <a14:m>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ℒ</m:t>
                        </m:r>
                      </m:num>
                      <m:den>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3</m:t>
                                </m:r>
                              </m:sub>
                            </m:sSub>
                          </m:e>
                        </m:acc>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3</m:t>
                                </m:r>
                              </m:sub>
                            </m:sSub>
                          </m:e>
                        </m:acc>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𝑤</m:t>
                            </m:r>
                          </m:e>
                          <m:sub>
                            <m:r>
                              <a:rPr lang="en-US" altLang="zh-CN" i="1">
                                <a:latin typeface="Cambria Math" panose="02040503050406030204" pitchFamily="18" charset="0"/>
                              </a:rPr>
                              <m:t>1</m:t>
                            </m:r>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ℒ</m:t>
                        </m:r>
                      </m:num>
                      <m:den>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3</m:t>
                                </m:r>
                              </m:sub>
                            </m:sSub>
                          </m:e>
                        </m:acc>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3</m:t>
                                </m:r>
                              </m:sub>
                            </m:sSub>
                          </m:e>
                        </m:acc>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𝐼𝑛</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3</m:t>
                                </m:r>
                              </m:sub>
                            </m:sSub>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𝐼𝑛</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3</m:t>
                                </m:r>
                              </m:sub>
                            </m:sSub>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𝑂𝑢𝑡</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𝑂𝑢𝑡</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𝐼𝑛</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𝐼𝑛</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𝑤</m:t>
                            </m:r>
                          </m:e>
                          <m:sub>
                            <m:r>
                              <a:rPr lang="en-US" altLang="zh-CN" i="1">
                                <a:latin typeface="Cambria Math" panose="02040503050406030204" pitchFamily="18" charset="0"/>
                              </a:rPr>
                              <m:t>1</m:t>
                            </m:r>
                          </m:sub>
                        </m:sSub>
                      </m:den>
                    </m:f>
                  </m:oMath>
                </a14:m>
                <a:endParaRPr lang="zh-CN" altLang="en-US" dirty="0">
                  <a:latin typeface="Cambria Math" panose="02040503050406030204" pitchFamily="18" charset="0"/>
                  <a:sym typeface="+mn-ea"/>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7228840" y="1726565"/>
                <a:ext cx="4688205" cy="2689860"/>
              </a:xfrm>
              <a:prstGeom prst="rect">
                <a:avLst/>
              </a:prstGeom>
              <a:blipFill rotWithShape="1">
                <a:blip r:embed="rId3"/>
                <a:stretch>
                  <a:fillRect/>
                </a:stretch>
              </a:blipFill>
              <a:extLst>
                <a:ext uri="{909E8E84-426E-40DD-AFC4-6F175D3DCCD1}">
                  <a14:hiddenFill xmlns:a14="http://schemas.microsoft.com/office/drawing/2010/main">
                    <a:solidFill>
                      <a:schemeClr val="accent4">
                        <a:lumMod val="20000"/>
                        <a:lumOff val="80000"/>
                      </a:schemeClr>
                    </a:solidFill>
                  </a14:hiddenFill>
                </a:ext>
              </a:extLst>
            </p:spPr>
            <p:txBody>
              <a:bodyPr/>
              <a:lstStyle/>
              <a:p>
                <a:r>
                  <a:rPr lang="zh-CN" altLang="en-US">
                    <a:noFill/>
                  </a:rPr>
                  <a:t> </a:t>
                </a:r>
              </a:p>
            </p:txBody>
          </p:sp>
        </mc:Fallback>
      </mc:AlternateContent>
      <p:pic>
        <p:nvPicPr>
          <p:cNvPr id="10" name="图片 9"/>
          <p:cNvPicPr>
            <a:picLocks noChangeAspect="1"/>
          </p:cNvPicPr>
          <p:nvPr>
            <p:custDataLst>
              <p:tags r:id="rId1"/>
            </p:custDataLst>
          </p:nvPr>
        </p:nvPicPr>
        <p:blipFill>
          <a:blip r:embed="rId4"/>
          <a:stretch>
            <a:fillRect/>
          </a:stretch>
        </p:blipFill>
        <p:spPr>
          <a:xfrm>
            <a:off x="527050" y="1726565"/>
            <a:ext cx="6434455" cy="2717165"/>
          </a:xfrm>
          <a:prstGeom prst="rect">
            <a:avLst/>
          </a:prstGeom>
        </p:spPr>
      </p:pic>
      <mc:AlternateContent xmlns:mc="http://schemas.openxmlformats.org/markup-compatibility/2006" xmlns:a14="http://schemas.microsoft.com/office/drawing/2010/main">
        <mc:Choice Requires="a14">
          <p:sp>
            <p:nvSpPr>
              <p:cNvPr id="145" name="文本框 144"/>
              <p:cNvSpPr txBox="1"/>
              <p:nvPr/>
            </p:nvSpPr>
            <p:spPr>
              <a:xfrm>
                <a:off x="918210" y="4522470"/>
                <a:ext cx="10354945" cy="1574165"/>
              </a:xfrm>
              <a:prstGeom prst="rect">
                <a:avLst/>
              </a:prstGeom>
              <a:noFill/>
            </p:spPr>
            <p:txBody>
              <a:bodyPr wrap="square" rtlCol="0" anchor="t">
                <a:spAutoFit/>
              </a:bodyPr>
              <a:lstStyle/>
              <a:p>
                <a:pPr lvl="0" indent="0" algn="l">
                  <a:lnSpc>
                    <a:spcPct val="120000"/>
                  </a:lnSpc>
                  <a:buFont typeface="+mj-lt"/>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𝛿</m:t>
                          </m:r>
                        </m:e>
                        <m:sub>
                          <m:r>
                            <a:rPr lang="en-US" altLang="zh-CN" i="1">
                              <a:latin typeface="Cambria Math" panose="02040503050406030204" pitchFamily="18" charset="0"/>
                            </a:rPr>
                            <m:t>1</m:t>
                          </m:r>
                        </m:sub>
                      </m:sSub>
                      <m:r>
                        <a:rPr lang="en-US" altLang="zh-CN" i="1">
                          <a:latin typeface="Cambria Math" panose="02040503050406030204" pitchFamily="18" charset="0"/>
                        </a:rPr>
                        <m:t>=</m:t>
                      </m:r>
                      <m:d>
                        <m:dPr>
                          <m:ctrlPr>
                            <a:rPr lang="zh-CN" altLang="zh-CN" i="1">
                              <a:latin typeface="Cambria Math" panose="02040503050406030204" pitchFamily="18" charset="0"/>
                            </a:rPr>
                          </m:ctrlPr>
                        </m:dPr>
                        <m:e>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ℒ</m:t>
                              </m:r>
                            </m:num>
                            <m:den>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e>
                              </m:acc>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e>
                              </m:acc>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𝐼𝑛</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1</m:t>
                                      </m:r>
                                    </m:sub>
                                  </m:sSub>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𝐼𝑛</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1</m:t>
                                      </m:r>
                                    </m:sub>
                                  </m:sSub>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𝑂𝑢𝑡</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ℒ</m:t>
                              </m:r>
                            </m:num>
                            <m:den>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e>
                              </m:acc>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e>
                              </m:acc>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𝐼𝑛</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2</m:t>
                                      </m:r>
                                    </m:sub>
                                  </m:sSub>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𝐼𝑛</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2</m:t>
                                      </m:r>
                                    </m:sub>
                                  </m:sSub>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𝑂𝑢𝑡</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ℒ</m:t>
                              </m:r>
                            </m:num>
                            <m:den>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3</m:t>
                                      </m:r>
                                    </m:sub>
                                  </m:sSub>
                                </m:e>
                              </m:acc>
                            </m:den>
                          </m:f>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3</m:t>
                                      </m:r>
                                    </m:sub>
                                  </m:sSub>
                                </m:e>
                              </m:acc>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𝐼𝑛</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3</m:t>
                                      </m:r>
                                    </m:sub>
                                  </m:sSub>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𝐼𝑛</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3</m:t>
                                      </m:r>
                                    </m:sub>
                                  </m:sSub>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𝑂𝑢𝑡</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sub>
                              </m:sSub>
                            </m:den>
                          </m:f>
                        </m:e>
                      </m:d>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𝑂𝑢𝑡</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𝐼𝑛</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𝐼𝑛</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𝑤</m:t>
                              </m:r>
                            </m:e>
                            <m:sub>
                              <m:r>
                                <a:rPr lang="en-US" altLang="zh-CN" i="1">
                                  <a:latin typeface="Cambria Math" panose="02040503050406030204" pitchFamily="18" charset="0"/>
                                </a:rPr>
                                <m:t>1</m:t>
                              </m:r>
                            </m:sub>
                          </m:sSub>
                        </m:den>
                      </m:f>
                    </m:oMath>
                    <m:oMath xmlns:m="http://schemas.openxmlformats.org/officeDocument/2006/math">
                      <m:r>
                        <m:rPr>
                          <m:aln/>
                        </m:rPr>
                        <a:rPr lang="en-US" altLang="zh-CN" i="1">
                          <a:latin typeface="Cambria Math" panose="02040503050406030204" pitchFamily="18" charset="0"/>
                        </a:rPr>
                        <m:t>=</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𝛿</m:t>
                          </m:r>
                        </m:e>
                        <m:sub>
                          <m:r>
                            <a:rPr lang="en-US" altLang="zh-CN" i="1">
                              <a:latin typeface="Cambria Math" panose="02040503050406030204" pitchFamily="18" charset="0"/>
                            </a:rPr>
                            <m:t>7</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𝛿</m:t>
                          </m:r>
                        </m:e>
                        <m:sub>
                          <m:r>
                            <a:rPr lang="en-US" altLang="zh-CN" i="1">
                              <a:latin typeface="Cambria Math" panose="02040503050406030204" pitchFamily="18" charset="0"/>
                            </a:rPr>
                            <m:t>8</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𝛿</m:t>
                          </m:r>
                        </m:e>
                        <m:sub>
                          <m:r>
                            <a:rPr lang="en-US" altLang="zh-CN" i="1">
                              <a:latin typeface="Cambria Math" panose="02040503050406030204" pitchFamily="18" charset="0"/>
                            </a:rPr>
                            <m:t>9</m:t>
                          </m:r>
                        </m:sub>
                      </m:sSub>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𝑂𝑢𝑡</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𝐼𝑛</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sub>
                          </m:sSub>
                        </m:den>
                      </m:f>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𝐼𝑛</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𝑤</m:t>
                              </m:r>
                            </m:e>
                            <m:sub>
                              <m:r>
                                <a:rPr lang="en-US" altLang="zh-CN" i="1">
                                  <a:latin typeface="Cambria Math" panose="02040503050406030204" pitchFamily="18" charset="0"/>
                                </a:rPr>
                                <m:t>1</m:t>
                              </m:r>
                            </m:sub>
                          </m:sSub>
                        </m:den>
                      </m:f>
                    </m:oMath>
                  </m:oMathPara>
                </a14:m>
                <a:endParaRPr lang="zh-CN" altLang="en-US">
                  <a:latin typeface="Cambria Math" panose="02040503050406030204" pitchFamily="18" charset="0"/>
                </a:endParaRPr>
              </a:p>
            </p:txBody>
          </p:sp>
        </mc:Choice>
        <mc:Fallback xmlns="">
          <p:sp>
            <p:nvSpPr>
              <p:cNvPr id="145" name="文本框 144"/>
              <p:cNvSpPr txBox="1">
                <a:spLocks noRot="1" noChangeAspect="1" noMove="1" noResize="1" noEditPoints="1" noAdjustHandles="1" noChangeArrowheads="1" noChangeShapeType="1" noTextEdit="1"/>
              </p:cNvSpPr>
              <p:nvPr/>
            </p:nvSpPr>
            <p:spPr>
              <a:xfrm>
                <a:off x="918210" y="4522470"/>
                <a:ext cx="10354945" cy="1574165"/>
              </a:xfrm>
              <a:prstGeom prst="rect">
                <a:avLst/>
              </a:prstGeom>
              <a:blipFill rotWithShape="1">
                <a:blip r:embed="rId5"/>
                <a:stretch>
                  <a:fillRect/>
                </a:stretch>
              </a:blipFill>
            </p:spPr>
            <p:txBody>
              <a:bodyPr/>
              <a:lstStyle/>
              <a:p>
                <a:r>
                  <a:rPr lang="zh-CN" altLang="en-US">
                    <a:noFill/>
                  </a:rPr>
                  <a:t> </a:t>
                </a:r>
              </a:p>
            </p:txBody>
          </p:sp>
        </mc:Fallback>
      </mc:AlternateContent>
      <p:sp>
        <p:nvSpPr>
          <p:cNvPr id="5" name="椭圆 4"/>
          <p:cNvSpPr/>
          <p:nvPr/>
        </p:nvSpPr>
        <p:spPr>
          <a:xfrm>
            <a:off x="3985260" y="2335530"/>
            <a:ext cx="221615" cy="18161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2345690" y="2270760"/>
            <a:ext cx="221615" cy="18161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2295525" y="2233930"/>
            <a:ext cx="321945" cy="25590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216140" y="2872740"/>
            <a:ext cx="4319905" cy="480060"/>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6.2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前馈神经网络（</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F</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eed</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f</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orward </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eural </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sym typeface="+mn-ea"/>
              </a:rPr>
              <a:t>etwork</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3"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nSpc>
                <a:spcPct val="150000"/>
              </a:lnSpc>
              <a:buFont typeface="Wingdings" panose="05000000000000000000" charset="0"/>
              <a:buNone/>
            </a:pP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2</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.参数优化</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2455" y="2670856"/>
            <a:ext cx="5994400" cy="227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圆角矩形 5"/>
          <p:cNvSpPr/>
          <p:nvPr/>
        </p:nvSpPr>
        <p:spPr bwMode="auto">
          <a:xfrm>
            <a:off x="3453054" y="5063394"/>
            <a:ext cx="812801" cy="677333"/>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6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微软雅黑" panose="020B0503020204020204" charset="-122"/>
                <a:cs typeface="Times New Roman" panose="02020603050405020304" pitchFamily="18" charset="0"/>
              </a:rPr>
              <a:t> </a:t>
            </a:r>
            <a:endParaRPr lang="en-US" altLang="zh-CN" sz="16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微软雅黑" panose="020B0503020204020204" charset="-122"/>
              <a:cs typeface="Times New Roman" panose="02020603050405020304" pitchFamily="18" charset="0"/>
            </a:endParaRPr>
          </a:p>
          <a:p>
            <a:pPr algn="ctr">
              <a:defRPr/>
            </a:pPr>
            <a:r>
              <a:rPr lang="zh-CN" altLang="en-US" sz="1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微软雅黑" panose="020B0503020204020204" charset="-122"/>
                <a:cs typeface="Times New Roman" panose="02020603050405020304" pitchFamily="18" charset="0"/>
              </a:rPr>
              <a:t>第一层</a:t>
            </a:r>
            <a:endParaRPr lang="en-US" altLang="zh-CN" sz="1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微软雅黑" panose="020B0503020204020204" charset="-122"/>
              <a:cs typeface="Times New Roman" panose="02020603050405020304" pitchFamily="18" charset="0"/>
            </a:endParaRPr>
          </a:p>
          <a:p>
            <a:pPr algn="ctr">
              <a:defRPr/>
            </a:pPr>
            <a:r>
              <a:rPr lang="zh-CN" altLang="en-US" sz="1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微软雅黑" panose="020B0503020204020204" charset="-122"/>
                <a:cs typeface="Times New Roman" panose="02020603050405020304" pitchFamily="18" charset="0"/>
              </a:rPr>
              <a:t>关键点</a:t>
            </a:r>
            <a:endParaRPr lang="en-US" altLang="zh-CN" sz="1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微软雅黑" panose="020B0503020204020204" charset="-122"/>
              <a:cs typeface="Times New Roman" panose="02020603050405020304" pitchFamily="18" charset="0"/>
            </a:endParaRPr>
          </a:p>
          <a:p>
            <a:pPr algn="ctr">
              <a:defRPr/>
            </a:pPr>
            <a:endParaRPr lang="en-US" altLang="zh-CN" sz="1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微软雅黑" panose="020B0503020204020204" charset="-122"/>
              <a:cs typeface="Times New Roman" panose="02020603050405020304" pitchFamily="18" charset="0"/>
            </a:endParaRPr>
          </a:p>
        </p:txBody>
      </p:sp>
      <p:sp>
        <p:nvSpPr>
          <p:cNvPr id="8" name="圆角矩形 7"/>
          <p:cNvSpPr/>
          <p:nvPr/>
        </p:nvSpPr>
        <p:spPr bwMode="auto">
          <a:xfrm>
            <a:off x="4536787" y="5063394"/>
            <a:ext cx="812801" cy="677333"/>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6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微软雅黑" panose="020B0503020204020204" charset="-122"/>
                <a:cs typeface="Times New Roman" panose="02020603050405020304" pitchFamily="18" charset="0"/>
              </a:rPr>
              <a:t> </a:t>
            </a:r>
            <a:endParaRPr lang="en-US" altLang="zh-CN" sz="16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微软雅黑" panose="020B0503020204020204" charset="-122"/>
              <a:cs typeface="Times New Roman" panose="02020603050405020304" pitchFamily="18" charset="0"/>
            </a:endParaRPr>
          </a:p>
          <a:p>
            <a:pPr algn="ctr">
              <a:defRPr/>
            </a:pPr>
            <a:r>
              <a:rPr lang="zh-CN" altLang="en-US" sz="1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微软雅黑" panose="020B0503020204020204" charset="-122"/>
                <a:cs typeface="Times New Roman" panose="02020603050405020304" pitchFamily="18" charset="0"/>
              </a:rPr>
              <a:t>第二层</a:t>
            </a:r>
            <a:endParaRPr lang="en-US" altLang="zh-CN" sz="1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微软雅黑" panose="020B0503020204020204" charset="-122"/>
              <a:cs typeface="Times New Roman" panose="02020603050405020304" pitchFamily="18" charset="0"/>
            </a:endParaRPr>
          </a:p>
          <a:p>
            <a:pPr algn="ctr">
              <a:defRPr/>
            </a:pPr>
            <a:r>
              <a:rPr lang="zh-CN" altLang="en-US" sz="1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微软雅黑" panose="020B0503020204020204" charset="-122"/>
                <a:cs typeface="Times New Roman" panose="02020603050405020304" pitchFamily="18" charset="0"/>
              </a:rPr>
              <a:t>边界点</a:t>
            </a:r>
            <a:endParaRPr lang="en-US" altLang="zh-CN" sz="1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微软雅黑" panose="020B0503020204020204" charset="-122"/>
              <a:cs typeface="Times New Roman" panose="02020603050405020304" pitchFamily="18" charset="0"/>
            </a:endParaRPr>
          </a:p>
          <a:p>
            <a:pPr algn="ctr">
              <a:defRPr/>
            </a:pPr>
            <a:endParaRPr lang="en-US" altLang="zh-CN" sz="1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微软雅黑" panose="020B0503020204020204" charset="-122"/>
              <a:cs typeface="Times New Roman" panose="02020603050405020304" pitchFamily="18" charset="0"/>
            </a:endParaRPr>
          </a:p>
        </p:txBody>
      </p:sp>
      <p:sp>
        <p:nvSpPr>
          <p:cNvPr id="11" name="圆角矩形 10"/>
          <p:cNvSpPr/>
          <p:nvPr/>
        </p:nvSpPr>
        <p:spPr bwMode="auto">
          <a:xfrm>
            <a:off x="5662853" y="5063394"/>
            <a:ext cx="812801" cy="677333"/>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微软雅黑" panose="020B0503020204020204" charset="-122"/>
                <a:cs typeface="Times New Roman" panose="02020603050405020304" pitchFamily="18" charset="0"/>
              </a:rPr>
              <a:t>第三层</a:t>
            </a:r>
            <a:endParaRPr lang="en-US" altLang="zh-CN" sz="1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微软雅黑" panose="020B0503020204020204" charset="-122"/>
              <a:cs typeface="Times New Roman" panose="02020603050405020304" pitchFamily="18" charset="0"/>
            </a:endParaRPr>
          </a:p>
          <a:p>
            <a:pPr algn="ctr">
              <a:defRPr/>
            </a:pPr>
            <a:r>
              <a:rPr lang="zh-CN" altLang="en-US" sz="1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微软雅黑" panose="020B0503020204020204" charset="-122"/>
                <a:cs typeface="Times New Roman" panose="02020603050405020304" pitchFamily="18" charset="0"/>
              </a:rPr>
              <a:t>组件</a:t>
            </a:r>
            <a:endParaRPr lang="en-US" altLang="zh-CN" sz="1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微软雅黑" panose="020B0503020204020204" charset="-122"/>
              <a:cs typeface="Times New Roman" panose="02020603050405020304" pitchFamily="18" charset="0"/>
            </a:endParaRPr>
          </a:p>
        </p:txBody>
      </p:sp>
      <p:sp>
        <p:nvSpPr>
          <p:cNvPr id="12" name="圆角矩形 11"/>
          <p:cNvSpPr/>
          <p:nvPr/>
        </p:nvSpPr>
        <p:spPr bwMode="auto">
          <a:xfrm>
            <a:off x="6721187" y="5040817"/>
            <a:ext cx="812801" cy="677333"/>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微软雅黑" panose="020B0503020204020204" charset="-122"/>
                <a:cs typeface="Times New Roman" panose="02020603050405020304" pitchFamily="18" charset="0"/>
              </a:rPr>
              <a:t>第四层</a:t>
            </a:r>
            <a:endParaRPr lang="en-US" altLang="zh-CN" sz="1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微软雅黑" panose="020B0503020204020204" charset="-122"/>
              <a:cs typeface="Times New Roman" panose="02020603050405020304" pitchFamily="18" charset="0"/>
            </a:endParaRPr>
          </a:p>
          <a:p>
            <a:pPr algn="ctr">
              <a:defRPr/>
            </a:pPr>
            <a:r>
              <a:rPr lang="zh-CN" altLang="en-US" sz="1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微软雅黑" panose="020B0503020204020204" charset="-122"/>
                <a:cs typeface="Times New Roman" panose="02020603050405020304" pitchFamily="18" charset="0"/>
              </a:rPr>
              <a:t>特征</a:t>
            </a:r>
            <a:endParaRPr lang="en-US" altLang="zh-CN" sz="1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微软雅黑" panose="020B0503020204020204" charset="-122"/>
              <a:cs typeface="Times New Roman" panose="02020603050405020304" pitchFamily="18" charset="0"/>
            </a:endParaRPr>
          </a:p>
        </p:txBody>
      </p:sp>
      <p:sp>
        <p:nvSpPr>
          <p:cNvPr id="13" name="椭圆 12"/>
          <p:cNvSpPr/>
          <p:nvPr/>
        </p:nvSpPr>
        <p:spPr bwMode="auto">
          <a:xfrm>
            <a:off x="8355253" y="3430197"/>
            <a:ext cx="956734" cy="684715"/>
          </a:xfrm>
          <a:prstGeom prst="ellipse">
            <a:avLst/>
          </a:prstGeom>
          <a:solidFill>
            <a:srgbClr val="C00000"/>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CN"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dog</a:t>
            </a:r>
          </a:p>
        </p:txBody>
      </p:sp>
      <p:sp>
        <p:nvSpPr>
          <p:cNvPr id="14" name="椭圆 13"/>
          <p:cNvSpPr/>
          <p:nvPr/>
        </p:nvSpPr>
        <p:spPr bwMode="auto">
          <a:xfrm>
            <a:off x="2394723" y="4356102"/>
            <a:ext cx="973665" cy="684715"/>
          </a:xfrm>
          <a:prstGeom prst="ellipse">
            <a:avLst/>
          </a:prstGeom>
          <a:solidFill>
            <a:srgbClr val="00B050"/>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2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像素点</a:t>
            </a:r>
            <a:endParaRPr lang="en-US" altLang="zh-CN" sz="12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a:p>
            <a:pPr algn="ctr">
              <a:defRPr/>
            </a:pPr>
            <a:r>
              <a:rPr lang="zh-CN" altLang="en-US" sz="12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构成</a:t>
            </a:r>
            <a:endParaRPr lang="en-US" altLang="zh-CN" sz="12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5" name="椭圆形标注 14"/>
          <p:cNvSpPr/>
          <p:nvPr/>
        </p:nvSpPr>
        <p:spPr>
          <a:xfrm>
            <a:off x="6475730" y="1745615"/>
            <a:ext cx="1617345" cy="664845"/>
          </a:xfrm>
          <a:prstGeom prst="wedgeEllipseCallout">
            <a:avLst>
              <a:gd name="adj1" fmla="val -70048"/>
              <a:gd name="adj2" fmla="val 1505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黑体" panose="02010609060101010101" pitchFamily="49" charset="-122"/>
                <a:ea typeface="黑体" panose="02010609060101010101" pitchFamily="49" charset="-122"/>
              </a:rPr>
              <a:t>调节参数</a:t>
            </a:r>
          </a:p>
        </p:txBody>
      </p:sp>
      <p:sp>
        <p:nvSpPr>
          <p:cNvPr id="16" name="左大括号 15"/>
          <p:cNvSpPr/>
          <p:nvPr/>
        </p:nvSpPr>
        <p:spPr>
          <a:xfrm>
            <a:off x="8145780" y="1645920"/>
            <a:ext cx="461010" cy="8559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矩形 16"/>
          <p:cNvSpPr/>
          <p:nvPr/>
        </p:nvSpPr>
        <p:spPr>
          <a:xfrm>
            <a:off x="8659565" y="1440544"/>
            <a:ext cx="1005403" cy="338554"/>
          </a:xfrm>
          <a:prstGeom prst="rect">
            <a:avLst/>
          </a:prstGeom>
        </p:spPr>
        <p:txBody>
          <a:bodyPr wrap="none">
            <a:spAutoFit/>
          </a:bodyPr>
          <a:lstStyle/>
          <a:p>
            <a:r>
              <a:rPr lang="zh-CN" altLang="en-US" sz="1600" dirty="0">
                <a:latin typeface="微软雅黑" panose="020B0503020204020204" charset="-122"/>
                <a:ea typeface="微软雅黑" panose="020B0503020204020204" charset="-122"/>
              </a:rPr>
              <a:t>梯度下降</a:t>
            </a:r>
          </a:p>
        </p:txBody>
      </p:sp>
      <p:sp>
        <p:nvSpPr>
          <p:cNvPr id="18" name="矩形 17"/>
          <p:cNvSpPr/>
          <p:nvPr/>
        </p:nvSpPr>
        <p:spPr>
          <a:xfrm>
            <a:off x="8659565" y="2332361"/>
            <a:ext cx="1415772" cy="338554"/>
          </a:xfrm>
          <a:prstGeom prst="rect">
            <a:avLst/>
          </a:prstGeom>
        </p:spPr>
        <p:txBody>
          <a:bodyPr wrap="none">
            <a:spAutoFit/>
          </a:bodyPr>
          <a:lstStyle/>
          <a:p>
            <a:r>
              <a:rPr lang="zh-CN" altLang="en-US" sz="1600" dirty="0">
                <a:latin typeface="微软雅黑" panose="020B0503020204020204" charset="-122"/>
                <a:ea typeface="微软雅黑" panose="020B0503020204020204" charset="-122"/>
              </a:rPr>
              <a:t>误差后向传播</a:t>
            </a:r>
          </a:p>
        </p:txBody>
      </p:sp>
      <p:sp>
        <p:nvSpPr>
          <p:cNvPr id="19" name="下弧形箭头 18"/>
          <p:cNvSpPr/>
          <p:nvPr/>
        </p:nvSpPr>
        <p:spPr>
          <a:xfrm>
            <a:off x="3859454" y="5797172"/>
            <a:ext cx="3268133" cy="386121"/>
          </a:xfrm>
          <a:prstGeom prst="curved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solidFill>
                <a:schemeClr val="tx1"/>
              </a:solidFill>
              <a:ea typeface="黑体" panose="02010609060101010101" pitchFamily="49" charset="-122"/>
            </a:endParaRPr>
          </a:p>
        </p:txBody>
      </p:sp>
      <p:sp>
        <p:nvSpPr>
          <p:cNvPr id="20" name="矩形 19"/>
          <p:cNvSpPr/>
          <p:nvPr/>
        </p:nvSpPr>
        <p:spPr>
          <a:xfrm>
            <a:off x="4005808" y="6239074"/>
            <a:ext cx="2976880" cy="398780"/>
          </a:xfrm>
          <a:prstGeom prst="rect">
            <a:avLst/>
          </a:prstGeom>
        </p:spPr>
        <p:txBody>
          <a:bodyPr wrap="none">
            <a:spAutoFit/>
          </a:bodyPr>
          <a:lstStyle/>
          <a:p>
            <a:r>
              <a:rPr lang="zh-CN" altLang="en-US" sz="2000" dirty="0">
                <a:latin typeface="黑体" panose="02010609060101010101" pitchFamily="49" charset="-122"/>
                <a:ea typeface="黑体" panose="02010609060101010101" pitchFamily="49" charset="-122"/>
              </a:rPr>
              <a:t>调节网络结构（炼金术）</a:t>
            </a:r>
          </a:p>
        </p:txBody>
      </p:sp>
      <mc:AlternateContent xmlns:mc="http://schemas.openxmlformats.org/markup-compatibility/2006" xmlns:a14="http://schemas.microsoft.com/office/drawing/2010/main">
        <mc:Choice Requires="a14">
          <p:sp>
            <p:nvSpPr>
              <p:cNvPr id="21" name="矩形 20"/>
              <p:cNvSpPr/>
              <p:nvPr/>
            </p:nvSpPr>
            <p:spPr>
              <a:xfrm>
                <a:off x="5903019" y="3111409"/>
                <a:ext cx="477951"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a:rPr>
                            <m:t>𝑤</m:t>
                          </m:r>
                        </m:e>
                        <m:sub>
                          <m:r>
                            <a:rPr lang="en-US" altLang="zh-CN" b="0" i="1" smtClean="0">
                              <a:latin typeface="Cambria Math" panose="02040503050406030204"/>
                            </a:rPr>
                            <m:t>𝑗</m:t>
                          </m:r>
                        </m:sub>
                      </m:sSub>
                    </m:oMath>
                  </m:oMathPara>
                </a14:m>
                <a:endParaRPr lang="zh-CN" altLang="en-US" dirty="0"/>
              </a:p>
            </p:txBody>
          </p:sp>
        </mc:Choice>
        <mc:Fallback xmlns="">
          <p:sp>
            <p:nvSpPr>
              <p:cNvPr id="21" name="矩形 20"/>
              <p:cNvSpPr>
                <a:spLocks noRot="1" noChangeAspect="1" noMove="1" noResize="1" noEditPoints="1" noAdjustHandles="1" noChangeArrowheads="1" noChangeShapeType="1" noTextEdit="1"/>
              </p:cNvSpPr>
              <p:nvPr/>
            </p:nvSpPr>
            <p:spPr>
              <a:xfrm>
                <a:off x="5903019" y="3111409"/>
                <a:ext cx="477951" cy="391646"/>
              </a:xfrm>
              <a:prstGeom prst="rect">
                <a:avLst/>
              </a:prstGeom>
              <a:blipFill rotWithShape="1">
                <a:blip r:embed="rId3"/>
                <a:stretch>
                  <a:fillRect l="-12" t="-139" r="103" b="1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3031441" y="1750985"/>
                <a:ext cx="3325590" cy="6971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zh-CN" i="1" smtClean="0">
                              <a:latin typeface="Cambria Math" panose="02040503050406030204" pitchFamily="18" charset="0"/>
                            </a:rPr>
                          </m:ctrlPr>
                        </m:sSubSupPr>
                        <m:e>
                          <m:r>
                            <a:rPr lang="zh-TW" altLang="en-US" i="1">
                              <a:latin typeface="Cambria Math" panose="02040503050406030204"/>
                            </a:rPr>
                            <m:t>𝑤</m:t>
                          </m:r>
                        </m:e>
                        <m:sub>
                          <m:r>
                            <a:rPr lang="zh-TW" altLang="en-US" i="1">
                              <a:latin typeface="Cambria Math" panose="02040503050406030204"/>
                            </a:rPr>
                            <m:t>𝑗</m:t>
                          </m:r>
                        </m:sub>
                        <m:sup>
                          <m:r>
                            <a:rPr lang="zh-TW" altLang="en-US" i="1">
                              <a:latin typeface="Cambria Math" panose="02040503050406030204"/>
                            </a:rPr>
                            <m:t>𝑛𝑒𝑤</m:t>
                          </m:r>
                        </m:sup>
                      </m:sSubSup>
                      <m:r>
                        <a:rPr lang="zh-TW" altLang="zh-CN" i="1">
                          <a:latin typeface="Cambria Math" panose="02040503050406030204"/>
                        </a:rPr>
                        <m:t>=</m:t>
                      </m:r>
                      <m:sSubSup>
                        <m:sSubSupPr>
                          <m:ctrlPr>
                            <a:rPr lang="zh-CN" altLang="zh-CN" i="1">
                              <a:latin typeface="Cambria Math" panose="02040503050406030204" pitchFamily="18" charset="0"/>
                            </a:rPr>
                          </m:ctrlPr>
                        </m:sSubSupPr>
                        <m:e>
                          <m:r>
                            <a:rPr lang="zh-TW" altLang="en-US" i="1">
                              <a:latin typeface="Cambria Math" panose="02040503050406030204"/>
                            </a:rPr>
                            <m:t>𝑤</m:t>
                          </m:r>
                        </m:e>
                        <m:sub>
                          <m:r>
                            <a:rPr lang="zh-TW" altLang="en-US" i="1">
                              <a:latin typeface="Cambria Math" panose="02040503050406030204"/>
                            </a:rPr>
                            <m:t>𝑗</m:t>
                          </m:r>
                        </m:sub>
                        <m:sup>
                          <m:r>
                            <a:rPr lang="zh-TW" altLang="en-US" i="1">
                              <a:latin typeface="Cambria Math" panose="02040503050406030204"/>
                            </a:rPr>
                            <m:t>𝑜𝑙𝑑</m:t>
                          </m:r>
                        </m:sup>
                      </m:sSubSup>
                      <m:r>
                        <a:rPr lang="zh-TW" altLang="en-US" i="1">
                          <a:latin typeface="Cambria Math" panose="02040503050406030204"/>
                        </a:rPr>
                        <m:t>−</m:t>
                      </m:r>
                      <m:r>
                        <a:rPr lang="zh-TW" altLang="en-US" i="1">
                          <a:latin typeface="Cambria Math" panose="02040503050406030204"/>
                        </a:rPr>
                        <m:t>𝜂</m:t>
                      </m:r>
                      <m:r>
                        <a:rPr lang="zh-TW" altLang="zh-CN" i="1">
                          <a:latin typeface="Cambria Math" panose="02040503050406030204"/>
                        </a:rPr>
                        <m:t>×</m:t>
                      </m:r>
                      <m:f>
                        <m:fPr>
                          <m:ctrlPr>
                            <a:rPr lang="zh-CN" altLang="zh-CN" i="1">
                              <a:latin typeface="Cambria Math" panose="02040503050406030204" pitchFamily="18" charset="0"/>
                            </a:rPr>
                          </m:ctrlPr>
                        </m:fPr>
                        <m:num>
                          <m:r>
                            <a:rPr lang="zh-TW" altLang="en-US" i="1">
                              <a:latin typeface="Cambria Math" panose="02040503050406030204"/>
                            </a:rPr>
                            <m:t>𝜕</m:t>
                          </m:r>
                          <m:sSub>
                            <m:sSubPr>
                              <m:ctrlPr>
                                <a:rPr lang="en-US" altLang="zh-TW" i="1" smtClean="0">
                                  <a:latin typeface="Cambria Math" panose="02040503050406030204" pitchFamily="18" charset="0"/>
                                </a:rPr>
                              </m:ctrlPr>
                            </m:sSubPr>
                            <m:e>
                              <m:r>
                                <a:rPr lang="en-US" altLang="zh-TW" b="0" i="1" smtClean="0">
                                  <a:latin typeface="Cambria Math" panose="02040503050406030204"/>
                                </a:rPr>
                                <m:t>𝑀𝑜𝑑𝑒𝑙</m:t>
                              </m:r>
                            </m:e>
                            <m:sub>
                              <m:r>
                                <a:rPr lang="en-US" altLang="zh-TW" b="0" i="1" smtClean="0">
                                  <a:latin typeface="Cambria Math" panose="02040503050406030204"/>
                                </a:rPr>
                                <m:t>𝑙𝑜𝑠𝑠</m:t>
                              </m:r>
                            </m:sub>
                          </m:sSub>
                        </m:num>
                        <m:den>
                          <m:r>
                            <a:rPr lang="zh-TW" altLang="en-US" i="1">
                              <a:latin typeface="Cambria Math" panose="02040503050406030204"/>
                            </a:rPr>
                            <m:t>𝜕</m:t>
                          </m:r>
                          <m:sSub>
                            <m:sSubPr>
                              <m:ctrlPr>
                                <a:rPr lang="zh-CN" altLang="zh-CN" i="1">
                                  <a:latin typeface="Cambria Math" panose="02040503050406030204" pitchFamily="18" charset="0"/>
                                </a:rPr>
                              </m:ctrlPr>
                            </m:sSubPr>
                            <m:e>
                              <m:r>
                                <a:rPr lang="zh-TW" altLang="en-US" i="1">
                                  <a:latin typeface="Cambria Math" panose="02040503050406030204"/>
                                </a:rPr>
                                <m:t>𝑤</m:t>
                              </m:r>
                            </m:e>
                            <m:sub>
                              <m:r>
                                <a:rPr lang="zh-TW" altLang="en-US" i="1">
                                  <a:latin typeface="Cambria Math" panose="02040503050406030204"/>
                                </a:rPr>
                                <m:t>𝑗</m:t>
                              </m:r>
                            </m:sub>
                          </m:sSub>
                        </m:den>
                      </m:f>
                    </m:oMath>
                  </m:oMathPara>
                </a14:m>
                <a:endParaRPr lang="zh-CN" altLang="zh-CN" dirty="0"/>
              </a:p>
            </p:txBody>
          </p:sp>
        </mc:Choice>
        <mc:Fallback xmlns="">
          <p:sp>
            <p:nvSpPr>
              <p:cNvPr id="22" name="矩形 21"/>
              <p:cNvSpPr>
                <a:spLocks noRot="1" noChangeAspect="1" noMove="1" noResize="1" noEditPoints="1" noAdjustHandles="1" noChangeArrowheads="1" noChangeShapeType="1" noTextEdit="1"/>
              </p:cNvSpPr>
              <p:nvPr/>
            </p:nvSpPr>
            <p:spPr>
              <a:xfrm>
                <a:off x="3031441" y="1750985"/>
                <a:ext cx="3325590" cy="697179"/>
              </a:xfrm>
              <a:prstGeom prst="rect">
                <a:avLst/>
              </a:prstGeom>
              <a:blipFill rotWithShape="1">
                <a:blip r:embed="rId4"/>
                <a:stretch>
                  <a:fillRect l="-18" t="-42" r="1" b="34"/>
                </a:stretch>
              </a:blipFill>
            </p:spPr>
            <p:txBody>
              <a:bodyPr/>
              <a:lstStyle/>
              <a:p>
                <a:r>
                  <a:rPr lang="zh-CN" altLang="en-US">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3295103" y="2843843"/>
            <a:ext cx="5718175" cy="595313"/>
          </a:xfrm>
          <a:prstGeom prst="rect">
            <a:avLst/>
          </a:prstGeom>
          <a:solidFill>
            <a:srgbClr val="FF6600"/>
          </a:solidFill>
          <a:ln w="6350">
            <a:solidFill>
              <a:schemeClr val="tx1"/>
            </a:solidFill>
            <a:miter lim="800000"/>
          </a:ln>
          <a:effectLst/>
        </p:spPr>
        <p:txBody>
          <a:bodyPr wrap="none" anchor="ctr">
            <a:spAutoFit/>
          </a:bodyPr>
          <a:lstStyle/>
          <a:p>
            <a:pPr>
              <a:defRPr/>
            </a:pPr>
            <a:endParaRPr lang="zh-CN" altLang="en-US"/>
          </a:p>
        </p:txBody>
      </p:sp>
      <p:sp>
        <p:nvSpPr>
          <p:cNvPr id="8" name="Rectangle 4"/>
          <p:cNvSpPr txBox="1"/>
          <p:nvPr/>
        </p:nvSpPr>
        <p:spPr>
          <a:xfrm>
            <a:off x="3295103" y="1541245"/>
            <a:ext cx="6364287" cy="461962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Wingdings" panose="05000000000000000000" pitchFamily="2" charset="2"/>
              <a:buNone/>
            </a:pPr>
            <a:r>
              <a:rPr lang="en-US" altLang="zh-CN" b="1" dirty="0">
                <a:latin typeface="黑体" panose="02010609060101010101" pitchFamily="49" charset="-122"/>
              </a:rPr>
              <a:t>6.1   </a:t>
            </a:r>
            <a:r>
              <a:rPr lang="zh-CN" altLang="en-US" b="1" dirty="0">
                <a:latin typeface="黑体" panose="02010609060101010101" pitchFamily="49" charset="-122"/>
              </a:rPr>
              <a:t>概述</a:t>
            </a:r>
          </a:p>
          <a:p>
            <a:pPr>
              <a:lnSpc>
                <a:spcPct val="120000"/>
              </a:lnSpc>
              <a:buFont typeface="Wingdings" panose="05000000000000000000" pitchFamily="2" charset="2"/>
              <a:buNone/>
            </a:pPr>
            <a:r>
              <a:rPr lang="en-US" altLang="zh-CN" b="1" dirty="0">
                <a:latin typeface="黑体" panose="02010609060101010101" pitchFamily="49" charset="-122"/>
              </a:rPr>
              <a:t>6.2   </a:t>
            </a:r>
            <a:r>
              <a:rPr lang="zh-CN" altLang="en-US" b="1" dirty="0">
                <a:latin typeface="黑体" panose="02010609060101010101" pitchFamily="49" charset="-122"/>
              </a:rPr>
              <a:t>前馈神经网络</a:t>
            </a:r>
            <a:endParaRPr lang="en-US" altLang="zh-CN" b="1" dirty="0">
              <a:latin typeface="黑体" panose="02010609060101010101" pitchFamily="49" charset="-122"/>
            </a:endParaRPr>
          </a:p>
          <a:p>
            <a:pPr>
              <a:lnSpc>
                <a:spcPct val="120000"/>
              </a:lnSpc>
              <a:buFont typeface="Wingdings" panose="05000000000000000000" pitchFamily="2" charset="2"/>
              <a:buNone/>
            </a:pPr>
            <a:r>
              <a:rPr lang="en-US" altLang="zh-CN" b="1" dirty="0">
                <a:latin typeface="黑体" panose="02010609060101010101" pitchFamily="49" charset="-122"/>
              </a:rPr>
              <a:t>6.3   </a:t>
            </a:r>
            <a:r>
              <a:rPr lang="zh-CN" altLang="en-US" b="1" dirty="0">
                <a:latin typeface="黑体" panose="02010609060101010101" pitchFamily="49" charset="-122"/>
              </a:rPr>
              <a:t>几种常见的神经网络</a:t>
            </a:r>
          </a:p>
        </p:txBody>
      </p:sp>
      <p:sp>
        <p:nvSpPr>
          <p:cNvPr id="519171" name="Rectangle 3"/>
          <p:cNvSpPr>
            <a:spLocks noGrp="1"/>
          </p:cNvSpPr>
          <p:nvPr>
            <p:ph type="title"/>
          </p:nvPr>
        </p:nvSpPr>
        <p:spPr>
          <a:xfrm>
            <a:off x="2846936" y="608177"/>
            <a:ext cx="6300787" cy="649288"/>
          </a:xfrm>
        </p:spPr>
        <p:txBody>
          <a:bodyPr>
            <a:normAutofit fontScale="90000"/>
          </a:bodyPr>
          <a:lstStyle/>
          <a:p>
            <a:pPr algn="ctr">
              <a:defRPr/>
            </a:pPr>
            <a:r>
              <a:rPr lang="zh-CN" altLang="en-US" sz="4000">
                <a:solidFill>
                  <a:srgbClr val="800000"/>
                </a:solidFill>
                <a:effectLst>
                  <a:outerShdw blurRad="38100" dist="38100" dir="2700000" algn="tl">
                    <a:srgbClr val="C0C0C0"/>
                  </a:outerShdw>
                </a:effectLst>
                <a:ea typeface="华文隶书" panose="02010800040101010101" pitchFamily="2" charset="-122"/>
              </a:rPr>
              <a:t>主 要 内 容</a:t>
            </a:r>
          </a:p>
        </p:txBody>
      </p:sp>
    </p:spTree>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6.3.1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卷积神经网络（</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CNN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3"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nSpc>
                <a:spcPct val="150000"/>
              </a:lnSpc>
              <a:buFont typeface="Wingdings" panose="05000000000000000000" charset="0"/>
              <a:buNone/>
            </a:pP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1</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.基本形式</a:t>
            </a:r>
          </a:p>
        </p:txBody>
      </p:sp>
      <p:sp>
        <p:nvSpPr>
          <p:cNvPr id="145" name="文本框 144"/>
          <p:cNvSpPr txBox="1"/>
          <p:nvPr/>
        </p:nvSpPr>
        <p:spPr>
          <a:xfrm>
            <a:off x="2373630" y="5257800"/>
            <a:ext cx="6943725" cy="1337945"/>
          </a:xfrm>
          <a:prstGeom prst="rect">
            <a:avLst/>
          </a:prstGeom>
          <a:noFill/>
        </p:spPr>
        <p:txBody>
          <a:bodyPr wrap="square" rtlCol="0" anchor="t">
            <a:spAutoFit/>
          </a:bodyPr>
          <a:lstStyle/>
          <a:p>
            <a:pPr marL="342900" indent="-342900">
              <a:lnSpc>
                <a:spcPct val="150000"/>
              </a:lnSpc>
              <a:buFont typeface="+mj-lt"/>
              <a:buAutoNum type="arabicPeriod"/>
            </a:pPr>
            <a:r>
              <a:rPr lang="zh-CN" altLang="en-US" dirty="0">
                <a:latin typeface="黑体" panose="02010609060101010101" pitchFamily="49" charset="-122"/>
                <a:ea typeface="黑体" panose="02010609060101010101" pitchFamily="49" charset="-122"/>
                <a:sym typeface="+mn-ea"/>
              </a:rPr>
              <a:t>卷积（</a:t>
            </a:r>
            <a:r>
              <a:rPr lang="en-US" altLang="zh-CN" dirty="0">
                <a:latin typeface="黑体" panose="02010609060101010101" pitchFamily="49" charset="-122"/>
                <a:ea typeface="黑体" panose="02010609060101010101" pitchFamily="49" charset="-122"/>
                <a:sym typeface="+mn-ea"/>
              </a:rPr>
              <a:t>Convolution</a:t>
            </a:r>
            <a:r>
              <a:rPr lang="zh-CN" altLang="en-US" dirty="0">
                <a:latin typeface="黑体" panose="02010609060101010101" pitchFamily="49" charset="-122"/>
                <a:ea typeface="黑体" panose="02010609060101010101" pitchFamily="49" charset="-122"/>
                <a:sym typeface="+mn-ea"/>
              </a:rPr>
              <a:t>）操作</a:t>
            </a:r>
          </a:p>
          <a:p>
            <a:pPr marL="342900" indent="-342900">
              <a:lnSpc>
                <a:spcPct val="150000"/>
              </a:lnSpc>
              <a:buFont typeface="+mj-lt"/>
              <a:buAutoNum type="arabicPeriod"/>
            </a:pPr>
            <a:r>
              <a:rPr lang="zh-CN" altLang="en-US" dirty="0">
                <a:latin typeface="黑体" panose="02010609060101010101" pitchFamily="49" charset="-122"/>
                <a:ea typeface="黑体" panose="02010609060101010101" pitchFamily="49" charset="-122"/>
                <a:sym typeface="+mn-ea"/>
              </a:rPr>
              <a:t>池化（聚合、降采样）（</a:t>
            </a:r>
            <a:r>
              <a:rPr lang="en-US" altLang="zh-CN" dirty="0">
                <a:latin typeface="黑体" panose="02010609060101010101" pitchFamily="49" charset="-122"/>
                <a:ea typeface="黑体" panose="02010609060101010101" pitchFamily="49" charset="-122"/>
                <a:sym typeface="+mn-ea"/>
              </a:rPr>
              <a:t>Pooling</a:t>
            </a:r>
            <a:r>
              <a:rPr lang="zh-CN" altLang="en-US" dirty="0">
                <a:latin typeface="黑体" panose="02010609060101010101" pitchFamily="49" charset="-122"/>
                <a:ea typeface="黑体" panose="02010609060101010101" pitchFamily="49" charset="-122"/>
                <a:sym typeface="+mn-ea"/>
              </a:rPr>
              <a:t>）操作</a:t>
            </a:r>
          </a:p>
          <a:p>
            <a:pPr marL="342900" indent="-342900">
              <a:lnSpc>
                <a:spcPct val="150000"/>
              </a:lnSpc>
              <a:buFont typeface="+mj-lt"/>
              <a:buAutoNum type="arabicPeriod"/>
            </a:pPr>
            <a:r>
              <a:rPr lang="zh-CN" altLang="en-US" dirty="0">
                <a:latin typeface="黑体" panose="02010609060101010101" pitchFamily="49" charset="-122"/>
                <a:ea typeface="黑体" panose="02010609060101010101" pitchFamily="49" charset="-122"/>
                <a:sym typeface="+mn-ea"/>
              </a:rPr>
              <a:t>分类</a:t>
            </a:r>
          </a:p>
        </p:txBody>
      </p:sp>
      <p:pic>
        <p:nvPicPr>
          <p:cNvPr id="4" name="图片 3"/>
          <p:cNvPicPr>
            <a:picLocks noChangeAspect="1"/>
          </p:cNvPicPr>
          <p:nvPr/>
        </p:nvPicPr>
        <p:blipFill>
          <a:blip r:embed="rId2"/>
          <a:stretch>
            <a:fillRect/>
          </a:stretch>
        </p:blipFill>
        <p:spPr>
          <a:xfrm>
            <a:off x="2402205" y="1685290"/>
            <a:ext cx="6915785" cy="357251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6.3.1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卷积神经网络（</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CNN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3"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nSpc>
                <a:spcPct val="150000"/>
              </a:lnSpc>
              <a:buFont typeface="Wingdings" panose="05000000000000000000" charset="0"/>
              <a:buNone/>
            </a:pP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2.</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卷积操作</a:t>
            </a:r>
          </a:p>
        </p:txBody>
      </p:sp>
      <p:pic>
        <p:nvPicPr>
          <p:cNvPr id="2" name="图片 1" descr="卷积神经网络-1 filter-new"/>
          <p:cNvPicPr>
            <a:picLocks noChangeAspect="1"/>
          </p:cNvPicPr>
          <p:nvPr/>
        </p:nvPicPr>
        <p:blipFill>
          <a:blip r:embed="rId2"/>
          <a:stretch>
            <a:fillRect/>
          </a:stretch>
        </p:blipFill>
        <p:spPr>
          <a:xfrm>
            <a:off x="1104900" y="1726565"/>
            <a:ext cx="4542155" cy="3199130"/>
          </a:xfrm>
          <a:prstGeom prst="rect">
            <a:avLst/>
          </a:prstGeom>
        </p:spPr>
      </p:pic>
      <p:sp>
        <p:nvSpPr>
          <p:cNvPr id="5" name="文本框 4"/>
          <p:cNvSpPr txBox="1"/>
          <p:nvPr/>
        </p:nvSpPr>
        <p:spPr>
          <a:xfrm>
            <a:off x="1498600" y="4925695"/>
            <a:ext cx="641350" cy="506730"/>
          </a:xfrm>
          <a:prstGeom prst="rect">
            <a:avLst/>
          </a:prstGeom>
          <a:noFill/>
        </p:spPr>
        <p:txBody>
          <a:bodyPr wrap="none" rtlCol="0" anchor="t">
            <a:spAutoFit/>
          </a:bodyPr>
          <a:lstStyle/>
          <a:p>
            <a:pPr indent="0">
              <a:lnSpc>
                <a:spcPct val="150000"/>
              </a:lnSpc>
              <a:buFont typeface="Wingdings" panose="05000000000000000000" charset="0"/>
              <a:buNone/>
            </a:pPr>
            <a:r>
              <a:rPr lang="zh-CN" altLang="en-US" b="1" dirty="0">
                <a:solidFill>
                  <a:schemeClr val="tx1"/>
                </a:solidFill>
                <a:effectLst>
                  <a:outerShdw blurRad="38100" dist="38100" dir="2700000" algn="tl">
                    <a:srgbClr val="C0C0C0"/>
                  </a:outerShdw>
                </a:effectLst>
                <a:latin typeface="黑体" panose="02010609060101010101" pitchFamily="49" charset="-122"/>
                <a:ea typeface="+mj-ea"/>
                <a:cs typeface="+mj-cs"/>
                <a:sym typeface="+mn-ea"/>
              </a:rPr>
              <a:t>输入</a:t>
            </a:r>
          </a:p>
        </p:txBody>
      </p:sp>
      <p:sp>
        <p:nvSpPr>
          <p:cNvPr id="6" name="文本框 5"/>
          <p:cNvSpPr txBox="1"/>
          <p:nvPr/>
        </p:nvSpPr>
        <p:spPr>
          <a:xfrm>
            <a:off x="2539365" y="4925695"/>
            <a:ext cx="1673860" cy="506730"/>
          </a:xfrm>
          <a:prstGeom prst="rect">
            <a:avLst/>
          </a:prstGeom>
          <a:noFill/>
        </p:spPr>
        <p:txBody>
          <a:bodyPr wrap="none" rtlCol="0" anchor="t">
            <a:spAutoFit/>
          </a:bodyPr>
          <a:lstStyle/>
          <a:p>
            <a:pPr indent="0">
              <a:lnSpc>
                <a:spcPct val="150000"/>
              </a:lnSpc>
              <a:buFont typeface="Wingdings" panose="05000000000000000000" charset="0"/>
              <a:buNone/>
            </a:pPr>
            <a:r>
              <a:rPr lang="zh-CN" altLang="en-US" b="1" dirty="0">
                <a:solidFill>
                  <a:schemeClr val="tx1"/>
                </a:solidFill>
                <a:effectLst>
                  <a:outerShdw blurRad="38100" dist="38100" dir="2700000" algn="tl">
                    <a:srgbClr val="C0C0C0"/>
                  </a:outerShdw>
                </a:effectLst>
                <a:latin typeface="黑体" panose="02010609060101010101" pitchFamily="49" charset="-122"/>
                <a:ea typeface="+mj-ea"/>
                <a:cs typeface="+mj-cs"/>
                <a:sym typeface="+mn-ea"/>
              </a:rPr>
              <a:t>卷积核</a:t>
            </a:r>
            <a:r>
              <a:rPr lang="en-US" altLang="zh-CN" b="1" dirty="0">
                <a:solidFill>
                  <a:schemeClr val="tx1"/>
                </a:solidFill>
                <a:effectLst>
                  <a:outerShdw blurRad="38100" dist="38100" dir="2700000" algn="tl">
                    <a:srgbClr val="C0C0C0"/>
                  </a:outerShdw>
                </a:effectLst>
                <a:latin typeface="黑体" panose="02010609060101010101" pitchFamily="49" charset="-122"/>
                <a:ea typeface="+mj-ea"/>
                <a:cs typeface="+mj-cs"/>
                <a:sym typeface="+mn-ea"/>
              </a:rPr>
              <a:t>/</a:t>
            </a:r>
            <a:r>
              <a:rPr lang="zh-CN" altLang="en-US" b="1" dirty="0">
                <a:solidFill>
                  <a:schemeClr val="tx1"/>
                </a:solidFill>
                <a:effectLst>
                  <a:outerShdw blurRad="38100" dist="38100" dir="2700000" algn="tl">
                    <a:srgbClr val="C0C0C0"/>
                  </a:outerShdw>
                </a:effectLst>
                <a:latin typeface="黑体" panose="02010609060101010101" pitchFamily="49" charset="-122"/>
                <a:ea typeface="+mj-ea"/>
                <a:cs typeface="+mj-cs"/>
                <a:sym typeface="+mn-ea"/>
              </a:rPr>
              <a:t>滤波器</a:t>
            </a:r>
          </a:p>
        </p:txBody>
      </p:sp>
      <p:sp>
        <p:nvSpPr>
          <p:cNvPr id="7" name="文本框 6"/>
          <p:cNvSpPr txBox="1"/>
          <p:nvPr/>
        </p:nvSpPr>
        <p:spPr>
          <a:xfrm>
            <a:off x="4595495" y="4925695"/>
            <a:ext cx="870585" cy="506730"/>
          </a:xfrm>
          <a:prstGeom prst="rect">
            <a:avLst/>
          </a:prstGeom>
          <a:noFill/>
        </p:spPr>
        <p:txBody>
          <a:bodyPr wrap="none" rtlCol="0" anchor="t">
            <a:spAutoFit/>
          </a:bodyPr>
          <a:lstStyle/>
          <a:p>
            <a:pPr indent="0">
              <a:lnSpc>
                <a:spcPct val="150000"/>
              </a:lnSpc>
              <a:buFont typeface="Wingdings" panose="05000000000000000000" charset="0"/>
              <a:buNone/>
            </a:pPr>
            <a:r>
              <a:rPr lang="zh-CN" altLang="en-US" b="1" dirty="0">
                <a:solidFill>
                  <a:schemeClr val="tx1"/>
                </a:solidFill>
                <a:effectLst>
                  <a:outerShdw blurRad="38100" dist="38100" dir="2700000" algn="tl">
                    <a:srgbClr val="C0C0C0"/>
                  </a:outerShdw>
                </a:effectLst>
                <a:latin typeface="黑体" panose="02010609060101010101" pitchFamily="49" charset="-122"/>
                <a:ea typeface="+mj-ea"/>
                <a:cs typeface="+mj-cs"/>
                <a:sym typeface="+mn-ea"/>
              </a:rPr>
              <a:t>特征图</a:t>
            </a:r>
          </a:p>
        </p:txBody>
      </p:sp>
      <p:sp>
        <p:nvSpPr>
          <p:cNvPr id="9" name="文本框 8"/>
          <p:cNvSpPr txBox="1"/>
          <p:nvPr/>
        </p:nvSpPr>
        <p:spPr>
          <a:xfrm>
            <a:off x="6724650" y="2002155"/>
            <a:ext cx="4636135" cy="1630045"/>
          </a:xfrm>
          <a:prstGeom prst="rect">
            <a:avLst/>
          </a:prstGeom>
          <a:noFill/>
        </p:spPr>
        <p:txBody>
          <a:bodyPr wrap="square" rtlCol="0" anchor="t">
            <a:spAutoFit/>
          </a:bodyPr>
          <a:lstStyle/>
          <a:p>
            <a:pPr algn="just"/>
            <a:r>
              <a:rPr lang="zh-CN" altLang="zh-CN" sz="2000" b="1" noProof="0" dirty="0">
                <a:ln>
                  <a:noFill/>
                </a:ln>
                <a:solidFill>
                  <a:schemeClr val="tx1"/>
                </a:solidFill>
                <a:effectLst/>
                <a:uLnTx/>
                <a:uFillTx/>
                <a:latin typeface="+mn-ea"/>
                <a:sym typeface="+mn-ea"/>
              </a:rPr>
              <a:t>基本过程是：针对图像的某一类特征，先构造其特征过滤器（</a:t>
            </a:r>
            <a:r>
              <a:rPr lang="en-US" altLang="zh-CN" sz="2000" b="1" noProof="0" dirty="0">
                <a:ln>
                  <a:noFill/>
                </a:ln>
                <a:solidFill>
                  <a:schemeClr val="tx1"/>
                </a:solidFill>
                <a:effectLst/>
                <a:uLnTx/>
                <a:uFillTx/>
                <a:latin typeface="+mn-ea"/>
                <a:sym typeface="+mn-ea"/>
              </a:rPr>
              <a:t>filter</a:t>
            </a:r>
            <a:r>
              <a:rPr lang="zh-CN" altLang="zh-CN" sz="2000" b="1" noProof="0" dirty="0">
                <a:ln>
                  <a:noFill/>
                </a:ln>
                <a:solidFill>
                  <a:schemeClr val="tx1"/>
                </a:solidFill>
                <a:effectLst/>
                <a:uLnTx/>
                <a:uFillTx/>
                <a:latin typeface="+mn-ea"/>
                <a:sym typeface="+mn-ea"/>
              </a:rPr>
              <a:t>）（</a:t>
            </a:r>
            <a:r>
              <a:rPr lang="en-US" altLang="zh-CN" sz="2000" b="1" noProof="0" dirty="0">
                <a:ln>
                  <a:noFill/>
                </a:ln>
                <a:effectLst/>
                <a:uLnTx/>
                <a:uFillTx/>
                <a:latin typeface="+mn-ea"/>
                <a:sym typeface="+mn-ea"/>
              </a:rPr>
              <a:t>也称为</a:t>
            </a:r>
            <a:r>
              <a:rPr lang="zh-CN" altLang="en-US" sz="2000" b="1" noProof="0" dirty="0">
                <a:ln>
                  <a:noFill/>
                </a:ln>
                <a:effectLst/>
                <a:uLnTx/>
                <a:uFillTx/>
                <a:latin typeface="+mn-ea"/>
                <a:sym typeface="+mn-ea"/>
              </a:rPr>
              <a:t>卷积</a:t>
            </a:r>
            <a:r>
              <a:rPr lang="en-US" altLang="zh-CN" sz="2000" b="1" noProof="0" dirty="0">
                <a:ln>
                  <a:noFill/>
                </a:ln>
                <a:effectLst/>
                <a:uLnTx/>
                <a:uFillTx/>
                <a:latin typeface="+mn-ea"/>
                <a:sym typeface="+mn-ea"/>
              </a:rPr>
              <a:t>核</a:t>
            </a:r>
            <a:r>
              <a:rPr lang="zh-CN" altLang="en-US" sz="2000" b="1" noProof="0" dirty="0">
                <a:ln>
                  <a:noFill/>
                </a:ln>
                <a:effectLst/>
                <a:uLnTx/>
                <a:uFillTx/>
                <a:latin typeface="+mn-ea"/>
                <a:sym typeface="+mn-ea"/>
              </a:rPr>
              <a:t>，</a:t>
            </a:r>
            <a:r>
              <a:rPr lang="en-US" altLang="zh-CN" sz="2000" b="1" noProof="0" dirty="0">
                <a:ln>
                  <a:noFill/>
                </a:ln>
                <a:effectLst/>
                <a:uLnTx/>
                <a:uFillTx/>
                <a:latin typeface="+mn-ea"/>
                <a:sym typeface="+mn-ea"/>
              </a:rPr>
              <a:t>convolution </a:t>
            </a:r>
            <a:r>
              <a:rPr lang="zh-CN" altLang="zh-CN" sz="2000" b="1" noProof="0" dirty="0">
                <a:ln>
                  <a:noFill/>
                </a:ln>
                <a:solidFill>
                  <a:schemeClr val="tx1"/>
                </a:solidFill>
                <a:effectLst/>
                <a:uLnTx/>
                <a:uFillTx/>
                <a:latin typeface="+mn-ea"/>
                <a:sym typeface="+mn-ea"/>
              </a:rPr>
              <a:t>），然后利用该滤器对图像进行特征</a:t>
            </a:r>
            <a:r>
              <a:rPr lang="en-US" altLang="zh-CN" sz="2000" b="1" dirty="0">
                <a:latin typeface="+mn-ea"/>
                <a:sym typeface="+mn-ea"/>
              </a:rPr>
              <a:t>kernel</a:t>
            </a:r>
            <a:r>
              <a:rPr lang="zh-CN" altLang="zh-CN" sz="2000" b="1" noProof="0" dirty="0">
                <a:ln>
                  <a:noFill/>
                </a:ln>
                <a:solidFill>
                  <a:schemeClr val="tx1"/>
                </a:solidFill>
                <a:effectLst/>
                <a:uLnTx/>
                <a:uFillTx/>
                <a:latin typeface="+mn-ea"/>
                <a:sym typeface="+mn-ea"/>
              </a:rPr>
              <a:t>提取，得到相应特征的特征图</a:t>
            </a:r>
          </a:p>
        </p:txBody>
      </p:sp>
      <p:sp>
        <p:nvSpPr>
          <p:cNvPr id="10" name="矩形 9"/>
          <p:cNvSpPr>
            <a:spLocks noRot="1" noChangeAspect="1" noMove="1" noResize="1" noEditPoints="1" noAdjustHandles="1" noChangeArrowheads="1" noChangeShapeType="1" noTextEdit="1"/>
          </p:cNvSpPr>
          <p:nvPr/>
        </p:nvSpPr>
        <p:spPr>
          <a:xfrm>
            <a:off x="8240342" y="3756388"/>
            <a:ext cx="3045514" cy="876842"/>
          </a:xfrm>
          <a:prstGeom prst="rect">
            <a:avLst/>
          </a:prstGeom>
          <a:blipFill rotWithShape="1">
            <a:blip r:embed="rId3"/>
            <a:stretch>
              <a:fillRect/>
            </a:stretch>
          </a:blipFill>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a:ln>
                  <a:noFill/>
                </a:ln>
                <a:noFill/>
                <a:effectLst/>
                <a:uLnTx/>
                <a:uFillTx/>
                <a:latin typeface="Arial" panose="020B0604020202020204" pitchFamily="34" charset="0"/>
                <a:ea typeface="宋体" panose="02010600030101010101" pitchFamily="2" charset="-122"/>
                <a:cs typeface="+mn-cs"/>
              </a:rPr>
              <a:t> </a:t>
            </a:r>
          </a:p>
        </p:txBody>
      </p:sp>
      <p:sp>
        <p:nvSpPr>
          <p:cNvPr id="11" name="文本框 10"/>
          <p:cNvSpPr txBox="1"/>
          <p:nvPr/>
        </p:nvSpPr>
        <p:spPr>
          <a:xfrm>
            <a:off x="6724650" y="3995420"/>
            <a:ext cx="1468120" cy="398780"/>
          </a:xfrm>
          <a:prstGeom prst="rect">
            <a:avLst/>
          </a:prstGeom>
          <a:noFill/>
        </p:spPr>
        <p:txBody>
          <a:bodyPr wrap="square" rtlCol="0" anchor="t">
            <a:spAutoFit/>
          </a:bodyPr>
          <a:lstStyle/>
          <a:p>
            <a:r>
              <a:rPr lang="zh-CN" altLang="en-US" sz="2000" b="1" noProof="0" dirty="0">
                <a:ln>
                  <a:noFill/>
                </a:ln>
                <a:solidFill>
                  <a:schemeClr val="tx1"/>
                </a:solidFill>
                <a:effectLst/>
                <a:uLnTx/>
                <a:uFillTx/>
                <a:latin typeface="+mn-ea"/>
                <a:sym typeface="+mn-ea"/>
              </a:rPr>
              <a:t>单个卷积核：</a:t>
            </a:r>
          </a:p>
        </p:txBody>
      </p:sp>
      <p:sp>
        <p:nvSpPr>
          <p:cNvPr id="4" name="文本框 3"/>
          <p:cNvSpPr txBox="1"/>
          <p:nvPr/>
        </p:nvSpPr>
        <p:spPr>
          <a:xfrm>
            <a:off x="6724650" y="4799965"/>
            <a:ext cx="4636135" cy="1014730"/>
          </a:xfrm>
          <a:prstGeom prst="rect">
            <a:avLst/>
          </a:prstGeom>
          <a:solidFill>
            <a:schemeClr val="accent4">
              <a:lumMod val="20000"/>
              <a:lumOff val="80000"/>
            </a:schemeClr>
          </a:solidFill>
        </p:spPr>
        <p:txBody>
          <a:bodyPr wrap="square" rtlCol="0" anchor="t">
            <a:spAutoFit/>
          </a:bodyPr>
          <a:lstStyle/>
          <a:p>
            <a:r>
              <a:rPr sz="2000" b="1" noProof="0" dirty="0">
                <a:ln>
                  <a:noFill/>
                </a:ln>
                <a:effectLst/>
                <a:uLnTx/>
                <a:uFillTx/>
                <a:latin typeface="+mn-ea"/>
                <a:sym typeface="+mn-ea"/>
              </a:rPr>
              <a:t>在进行卷积层的处理之前，有时要向输入数据的周围填入固定的数据（比如0等），这</a:t>
            </a:r>
            <a:r>
              <a:rPr lang="zh-CN" sz="2000" b="1" noProof="0" dirty="0">
                <a:ln>
                  <a:noFill/>
                </a:ln>
                <a:effectLst/>
                <a:uLnTx/>
                <a:uFillTx/>
                <a:latin typeface="+mn-ea"/>
                <a:sym typeface="+mn-ea"/>
              </a:rPr>
              <a:t>一操作</a:t>
            </a:r>
            <a:r>
              <a:rPr sz="2000" b="1" noProof="0" dirty="0">
                <a:ln>
                  <a:noFill/>
                </a:ln>
                <a:effectLst/>
                <a:uLnTx/>
                <a:uFillTx/>
                <a:latin typeface="+mn-ea"/>
                <a:sym typeface="+mn-ea"/>
              </a:rPr>
              <a:t>称为填充（padding）</a:t>
            </a:r>
          </a:p>
        </p:txBody>
      </p:sp>
      <p:cxnSp>
        <p:nvCxnSpPr>
          <p:cNvPr id="8" name="直接箭头连接符 7"/>
          <p:cNvCxnSpPr>
            <a:stCxn id="4" idx="1"/>
          </p:cNvCxnSpPr>
          <p:nvPr/>
        </p:nvCxnSpPr>
        <p:spPr>
          <a:xfrm flipH="1" flipV="1">
            <a:off x="1523365" y="4160520"/>
            <a:ext cx="5201285" cy="114681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6.3.1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卷积神经网络（</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CNN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3"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nSpc>
                <a:spcPct val="150000"/>
              </a:lnSpc>
              <a:buFont typeface="Wingdings" panose="05000000000000000000" charset="0"/>
              <a:buNone/>
            </a:pP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2.</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卷积操作</a:t>
            </a:r>
          </a:p>
        </p:txBody>
      </p:sp>
      <p:pic>
        <p:nvPicPr>
          <p:cNvPr id="4" name="图片 3" descr="卷积神经网络-3 filter"/>
          <p:cNvPicPr>
            <a:picLocks noChangeAspect="1"/>
          </p:cNvPicPr>
          <p:nvPr/>
        </p:nvPicPr>
        <p:blipFill>
          <a:blip r:embed="rId2"/>
          <a:stretch>
            <a:fillRect/>
          </a:stretch>
        </p:blipFill>
        <p:spPr>
          <a:xfrm>
            <a:off x="1555115" y="1625600"/>
            <a:ext cx="8377555" cy="4712335"/>
          </a:xfrm>
          <a:prstGeom prst="rect">
            <a:avLst/>
          </a:prstGeom>
        </p:spPr>
      </p:pic>
      <p:sp>
        <p:nvSpPr>
          <p:cNvPr id="8" name="文本框 7"/>
          <p:cNvSpPr txBox="1"/>
          <p:nvPr/>
        </p:nvSpPr>
        <p:spPr>
          <a:xfrm>
            <a:off x="4645660" y="6337935"/>
            <a:ext cx="1973580" cy="398780"/>
          </a:xfrm>
          <a:prstGeom prst="rect">
            <a:avLst/>
          </a:prstGeom>
          <a:noFill/>
        </p:spPr>
        <p:txBody>
          <a:bodyPr wrap="square" rtlCol="0" anchor="t">
            <a:spAutoFit/>
          </a:bodyPr>
          <a:lstStyle/>
          <a:p>
            <a:pPr algn="ctr"/>
            <a:r>
              <a:rPr lang="zh-CN" altLang="en-US" sz="2000" b="1" noProof="0" dirty="0">
                <a:ln>
                  <a:noFill/>
                </a:ln>
                <a:solidFill>
                  <a:schemeClr val="tx1"/>
                </a:solidFill>
                <a:effectLst/>
                <a:uLnTx/>
                <a:uFillTx/>
                <a:latin typeface="+mn-ea"/>
                <a:sym typeface="+mn-ea"/>
              </a:rPr>
              <a:t>多通道卷积核</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6.3.1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卷积神经网络（</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CNN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3"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nSpc>
                <a:spcPct val="150000"/>
              </a:lnSpc>
              <a:buFont typeface="Wingdings" panose="05000000000000000000" charset="0"/>
              <a:buNone/>
            </a:pP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3.</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池化（降采样、聚合）（</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Pooling</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）操作</a:t>
            </a:r>
          </a:p>
        </p:txBody>
      </p:sp>
      <p:pic>
        <p:nvPicPr>
          <p:cNvPr id="2" name="图片 1" descr="max-pooling"/>
          <p:cNvPicPr>
            <a:picLocks noChangeAspect="1"/>
          </p:cNvPicPr>
          <p:nvPr/>
        </p:nvPicPr>
        <p:blipFill>
          <a:blip r:embed="rId2"/>
          <a:stretch>
            <a:fillRect/>
          </a:stretch>
        </p:blipFill>
        <p:spPr>
          <a:xfrm>
            <a:off x="795020" y="1585595"/>
            <a:ext cx="5172075" cy="5181600"/>
          </a:xfrm>
          <a:prstGeom prst="rect">
            <a:avLst/>
          </a:prstGeom>
        </p:spPr>
      </p:pic>
      <p:pic>
        <p:nvPicPr>
          <p:cNvPr id="5" name="图片 4" descr="pooling-example"/>
          <p:cNvPicPr>
            <a:picLocks noChangeAspect="1"/>
          </p:cNvPicPr>
          <p:nvPr/>
        </p:nvPicPr>
        <p:blipFill>
          <a:blip r:embed="rId3"/>
          <a:stretch>
            <a:fillRect/>
          </a:stretch>
        </p:blipFill>
        <p:spPr>
          <a:xfrm>
            <a:off x="5598795" y="2072640"/>
            <a:ext cx="5889625" cy="3313430"/>
          </a:xfrm>
          <a:prstGeom prst="rect">
            <a:avLst/>
          </a:prstGeom>
        </p:spPr>
      </p:pic>
      <p:sp>
        <p:nvSpPr>
          <p:cNvPr id="6" name="矩形 5"/>
          <p:cNvSpPr/>
          <p:nvPr/>
        </p:nvSpPr>
        <p:spPr>
          <a:xfrm>
            <a:off x="7373017" y="5386094"/>
            <a:ext cx="2341880" cy="398780"/>
          </a:xfrm>
          <a:prstGeom prst="rect">
            <a:avLst/>
          </a:prstGeom>
        </p:spPr>
        <p:txBody>
          <a:bodyPr wrap="none">
            <a:spAutoFit/>
          </a:bodyPr>
          <a:lstStyle/>
          <a:p>
            <a:r>
              <a:rPr lang="zh-CN" altLang="en-US" sz="2000" dirty="0">
                <a:latin typeface="黑体" panose="02010609060101010101" pitchFamily="49" charset="-122"/>
                <a:ea typeface="黑体" panose="02010609060101010101" pitchFamily="49" charset="-122"/>
              </a:rPr>
              <a:t>常用的</a:t>
            </a:r>
            <a:r>
              <a:rPr lang="en-US" altLang="zh-CN" sz="2000" dirty="0">
                <a:latin typeface="黑体" panose="02010609060101010101" pitchFamily="49" charset="-122"/>
                <a:ea typeface="黑体" panose="02010609060101010101" pitchFamily="49" charset="-122"/>
              </a:rPr>
              <a:t>Pooling</a:t>
            </a:r>
            <a:r>
              <a:rPr lang="zh-CN" altLang="en-US" sz="2000" dirty="0">
                <a:latin typeface="黑体" panose="02010609060101010101" pitchFamily="49" charset="-122"/>
                <a:ea typeface="黑体" panose="02010609060101010101" pitchFamily="49" charset="-122"/>
              </a:rPr>
              <a:t>操作</a:t>
            </a:r>
          </a:p>
        </p:txBody>
      </p:sp>
      <p:sp>
        <p:nvSpPr>
          <p:cNvPr id="12" name="文本框 11"/>
          <p:cNvSpPr txBox="1"/>
          <p:nvPr/>
        </p:nvSpPr>
        <p:spPr>
          <a:xfrm>
            <a:off x="612775" y="5753100"/>
            <a:ext cx="10924540" cy="1076325"/>
          </a:xfrm>
          <a:prstGeom prst="rect">
            <a:avLst/>
          </a:prstGeom>
          <a:noFill/>
        </p:spPr>
        <p:txBody>
          <a:bodyPr wrap="square" rtlCol="0" anchor="t">
            <a:spAutoFit/>
          </a:bodyPr>
          <a:lstStyle/>
          <a:p>
            <a:r>
              <a:rPr lang="zh-CN" altLang="en-US" sz="1600"/>
              <a:t>一文弄懂各大池化Pooling操作</a:t>
            </a:r>
          </a:p>
          <a:p>
            <a:r>
              <a:rPr lang="zh-CN" altLang="en-US" sz="1600"/>
              <a:t>https://www.baidu.com/link?url=i5wDPMAR5Z1iWIoyIp6mtm-c1es31xZrGUaIeIqlNsRicHwPeoruQ3PyKZ7wm4io&amp;wd=&amp;eqid=caab861a0020411c00000006624c4236</a:t>
            </a:r>
          </a:p>
          <a:p>
            <a:r>
              <a:rPr lang="zh-CN" altLang="en-US" sz="1600"/>
              <a:t>一文看尽深度学习中的各种池化方法！https://zhuanlan.zhihu.com/p/377572391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21346" y="611592"/>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anose="02010609060101010101" pitchFamily="49" charset="-122"/>
              </a:rPr>
              <a:t>4.</a:t>
            </a:r>
            <a:r>
              <a:rPr lang="zh-CN" altLang="en-US" sz="2800" b="1" dirty="0">
                <a:solidFill>
                  <a:srgbClr val="000099"/>
                </a:solidFill>
                <a:effectLst>
                  <a:outerShdw blurRad="38100" dist="38100" dir="2700000" algn="tl">
                    <a:srgbClr val="C0C0C0"/>
                  </a:outerShdw>
                </a:effectLst>
                <a:latin typeface="黑体" panose="02010609060101010101" pitchFamily="49" charset="-122"/>
              </a:rPr>
              <a:t>机器学习中的分类问题</a:t>
            </a:r>
          </a:p>
        </p:txBody>
      </p:sp>
      <p:sp>
        <p:nvSpPr>
          <p:cNvPr id="10" name="Rectangle 2"/>
          <p:cNvSpPr txBox="1"/>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graphicFrame>
        <p:nvGraphicFramePr>
          <p:cNvPr id="12" name="表格 11"/>
          <p:cNvGraphicFramePr>
            <a:graphicFrameLocks noGrp="1"/>
          </p:cNvGraphicFramePr>
          <p:nvPr>
            <p:custDataLst>
              <p:tags r:id="rId1"/>
            </p:custDataLst>
          </p:nvPr>
        </p:nvGraphicFramePr>
        <p:xfrm>
          <a:off x="893116" y="1245104"/>
          <a:ext cx="3238107" cy="5005493"/>
        </p:xfrm>
        <a:graphic>
          <a:graphicData uri="http://schemas.openxmlformats.org/drawingml/2006/table">
            <a:tbl>
              <a:tblPr firstRow="1" bandRow="1">
                <a:tableStyleId>{5C22544A-7EE6-4342-B048-85BDC9FD1C3A}</a:tableStyleId>
              </a:tblPr>
              <a:tblGrid>
                <a:gridCol w="656590">
                  <a:extLst>
                    <a:ext uri="{9D8B030D-6E8A-4147-A177-3AD203B41FA5}">
                      <a16:colId xmlns:a16="http://schemas.microsoft.com/office/drawing/2014/main" val="20000"/>
                    </a:ext>
                  </a:extLst>
                </a:gridCol>
                <a:gridCol w="546735">
                  <a:extLst>
                    <a:ext uri="{9D8B030D-6E8A-4147-A177-3AD203B41FA5}">
                      <a16:colId xmlns:a16="http://schemas.microsoft.com/office/drawing/2014/main" val="20001"/>
                    </a:ext>
                  </a:extLst>
                </a:gridCol>
                <a:gridCol w="488247">
                  <a:extLst>
                    <a:ext uri="{9D8B030D-6E8A-4147-A177-3AD203B41FA5}">
                      <a16:colId xmlns:a16="http://schemas.microsoft.com/office/drawing/2014/main" val="20002"/>
                    </a:ext>
                  </a:extLst>
                </a:gridCol>
                <a:gridCol w="591495">
                  <a:extLst>
                    <a:ext uri="{9D8B030D-6E8A-4147-A177-3AD203B41FA5}">
                      <a16:colId xmlns:a16="http://schemas.microsoft.com/office/drawing/2014/main" val="20003"/>
                    </a:ext>
                  </a:extLst>
                </a:gridCol>
                <a:gridCol w="955040">
                  <a:extLst>
                    <a:ext uri="{9D8B030D-6E8A-4147-A177-3AD203B41FA5}">
                      <a16:colId xmlns:a16="http://schemas.microsoft.com/office/drawing/2014/main" val="20004"/>
                    </a:ext>
                  </a:extLst>
                </a:gridCol>
              </a:tblGrid>
              <a:tr h="853440">
                <a:tc>
                  <a:txBody>
                    <a:bodyPr/>
                    <a:lstStyle/>
                    <a:p>
                      <a:pPr algn="ctr"/>
                      <a:r>
                        <a:rPr lang="zh-CN" altLang="en-US" sz="1600" b="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人员</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数学好</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身体好</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会编程</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嗓门大</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09600">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程序员</a:t>
                      </a: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No</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94453">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作家</a:t>
                      </a: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No</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No</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No</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09600">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程序员</a:t>
                      </a: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B</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No</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No</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94453">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94453">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医生</a:t>
                      </a: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609600">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程序员</a:t>
                      </a: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C</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609600">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程序员</a:t>
                      </a: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No</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22" name="右箭头 21"/>
          <p:cNvSpPr/>
          <p:nvPr/>
        </p:nvSpPr>
        <p:spPr>
          <a:xfrm>
            <a:off x="4214236" y="3546024"/>
            <a:ext cx="914413" cy="60505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3" name="圆角矩形 22"/>
          <p:cNvSpPr/>
          <p:nvPr/>
        </p:nvSpPr>
        <p:spPr bwMode="auto">
          <a:xfrm>
            <a:off x="4214236" y="2760544"/>
            <a:ext cx="843897" cy="745094"/>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20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从数据</a:t>
            </a:r>
            <a:endParaRPr lang="en-US" altLang="zh-CN" sz="20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algn="ctr">
              <a:defRPr/>
            </a:pPr>
            <a:r>
              <a:rPr lang="zh-CN" altLang="en-US" sz="20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中学习</a:t>
            </a:r>
            <a:endParaRPr lang="en-US" altLang="zh-CN" sz="20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TextBox 6"/>
              <p:cNvSpPr txBox="1"/>
              <p:nvPr/>
            </p:nvSpPr>
            <p:spPr>
              <a:xfrm>
                <a:off x="5168900" y="3720465"/>
                <a:ext cx="6704330" cy="1002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a:ea typeface="黑体" panose="02010609060101010101" pitchFamily="49" charset="-122"/>
                        </a:rPr>
                        <m:t>𝑓</m:t>
                      </m:r>
                      <m:r>
                        <a:rPr lang="en-US" altLang="zh-CN" sz="2000" b="0" i="1" smtClean="0">
                          <a:latin typeface="Cambria Math" panose="02040503050406030204"/>
                          <a:ea typeface="黑体" panose="02010609060101010101" pitchFamily="49" charset="-122"/>
                        </a:rPr>
                        <m:t>   </m:t>
                      </m:r>
                      <m:d>
                        <m:dPr>
                          <m:ctrlPr>
                            <a:rPr lang="en-US" altLang="zh-CN" sz="2000" b="0" i="1" smtClean="0">
                              <a:latin typeface="Cambria Math" panose="02040503050406030204" pitchFamily="18" charset="0"/>
                              <a:ea typeface="黑体" panose="02010609060101010101" pitchFamily="49" charset="-122"/>
                            </a:rPr>
                          </m:ctrlPr>
                        </m:dPr>
                        <m:e>
                          <m:r>
                            <a:rPr lang="zh-CN" altLang="en-US" sz="2000" i="1">
                              <a:latin typeface="Cambria Math" panose="02040503050406030204"/>
                              <a:ea typeface="黑体" panose="02010609060101010101" pitchFamily="49" charset="-122"/>
                            </a:rPr>
                            <m:t>数学好</m:t>
                          </m:r>
                          <m:r>
                            <a:rPr lang="en-US" altLang="zh-CN" sz="2000" i="1">
                              <a:latin typeface="Cambria Math" panose="02040503050406030204"/>
                              <a:ea typeface="黑体" panose="02010609060101010101" pitchFamily="49" charset="-122"/>
                            </a:rPr>
                            <m:t>=</m:t>
                          </m:r>
                          <m:r>
                            <m:rPr>
                              <m:sty m:val="p"/>
                            </m:rPr>
                            <a:rPr lang="en-US" altLang="zh-CN" sz="2000" i="1">
                              <a:latin typeface="Cambria Math" panose="02040503050406030204"/>
                              <a:ea typeface="黑体" panose="02010609060101010101" pitchFamily="49" charset="-122"/>
                            </a:rPr>
                            <m:t>Yes</m:t>
                          </m:r>
                          <m:r>
                            <a:rPr lang="en-US" altLang="zh-CN" sz="2000" b="0" i="1" smtClean="0">
                              <a:latin typeface="Cambria Math" panose="02040503050406030204"/>
                              <a:ea typeface="黑体" panose="02010609060101010101" pitchFamily="49" charset="-122"/>
                            </a:rPr>
                            <m:t>,</m:t>
                          </m:r>
                          <m:r>
                            <a:rPr lang="zh-CN" altLang="en-US" sz="2000" i="1">
                              <a:latin typeface="Cambria Math" panose="02040503050406030204"/>
                              <a:ea typeface="黑体" panose="02010609060101010101" pitchFamily="49" charset="-122"/>
                            </a:rPr>
                            <m:t>会编程</m:t>
                          </m:r>
                          <m:r>
                            <a:rPr lang="en-US" altLang="zh-CN" sz="2000" i="1">
                              <a:latin typeface="Cambria Math" panose="02040503050406030204"/>
                              <a:ea typeface="黑体" panose="02010609060101010101" pitchFamily="49" charset="-122"/>
                            </a:rPr>
                            <m:t>=</m:t>
                          </m:r>
                          <m:r>
                            <m:rPr>
                              <m:sty m:val="p"/>
                            </m:rPr>
                            <a:rPr lang="en-US" altLang="zh-CN" sz="2000" i="1">
                              <a:latin typeface="Cambria Math" panose="02040503050406030204"/>
                              <a:ea typeface="黑体" panose="02010609060101010101" pitchFamily="49" charset="-122"/>
                            </a:rPr>
                            <m:t>Yes</m:t>
                          </m:r>
                          <m:r>
                            <a:rPr lang="en-US" altLang="zh-CN" sz="2000" b="0" i="1" smtClean="0">
                              <a:latin typeface="Cambria Math" panose="02040503050406030204"/>
                              <a:ea typeface="黑体" panose="02010609060101010101" pitchFamily="49" charset="-122"/>
                            </a:rPr>
                            <m:t>, </m:t>
                          </m:r>
                          <m:r>
                            <a:rPr lang="zh-CN" altLang="en-US" sz="2000" i="1">
                              <a:latin typeface="Cambria Math" panose="02040503050406030204"/>
                              <a:ea typeface="黑体" panose="02010609060101010101" pitchFamily="49" charset="-122"/>
                            </a:rPr>
                            <m:t>身体好</m:t>
                          </m:r>
                          <m:r>
                            <a:rPr lang="en-US" altLang="zh-CN" sz="2000" i="1">
                              <a:latin typeface="Cambria Math" panose="02040503050406030204"/>
                              <a:ea typeface="黑体" panose="02010609060101010101" pitchFamily="49" charset="-122"/>
                            </a:rPr>
                            <m:t>=</m:t>
                          </m:r>
                          <m:r>
                            <a:rPr lang="en-US" altLang="zh-CN" sz="2000" b="0" i="1" smtClean="0">
                              <a:latin typeface="Cambria Math" panose="02040503050406030204"/>
                              <a:ea typeface="黑体" panose="02010609060101010101" pitchFamily="49" charset="-122"/>
                            </a:rPr>
                            <m:t>?</m:t>
                          </m:r>
                          <m:r>
                            <a:rPr lang="zh-CN" altLang="en-US" sz="2000" b="0" i="1" smtClean="0">
                              <a:latin typeface="Cambria Math" panose="02040503050406030204"/>
                              <a:ea typeface="黑体" panose="02010609060101010101" pitchFamily="49" charset="-122"/>
                            </a:rPr>
                            <m:t>，</m:t>
                          </m:r>
                          <m:r>
                            <a:rPr lang="zh-CN" altLang="en-US" sz="2000" i="1">
                              <a:latin typeface="Cambria Math" panose="02040503050406030204"/>
                              <a:ea typeface="黑体" panose="02010609060101010101" pitchFamily="49" charset="-122"/>
                            </a:rPr>
                            <m:t>嗓门大</m:t>
                          </m:r>
                          <m:r>
                            <a:rPr lang="en-US" altLang="zh-CN" sz="2000" b="0" i="1" smtClean="0">
                              <a:latin typeface="Cambria Math" panose="02040503050406030204"/>
                              <a:ea typeface="黑体" panose="02010609060101010101" pitchFamily="49" charset="-122"/>
                            </a:rPr>
                            <m:t>=?</m:t>
                          </m:r>
                        </m:e>
                      </m:d>
                    </m:oMath>
                  </m:oMathPara>
                </a14:m>
                <a:endParaRPr lang="en-US" altLang="zh-CN" sz="2000" b="0" i="1" dirty="0">
                  <a:latin typeface="Cambria Math" panose="02040503050406030204"/>
                  <a:ea typeface="黑体" panose="02010609060101010101" pitchFamily="49" charset="-122"/>
                </a:endParaRPr>
              </a:p>
              <a:p>
                <a:endParaRPr lang="en-US" altLang="zh-CN" sz="2000" i="1" dirty="0">
                  <a:latin typeface="Cambria Math" panose="02040503050406030204"/>
                  <a:ea typeface="黑体" panose="02010609060101010101" pitchFamily="49" charset="-122"/>
                </a:endParaRPr>
              </a:p>
              <a:p>
                <a:r>
                  <a:rPr lang="en-US" altLang="zh-CN" sz="2000" i="1" dirty="0">
                    <a:latin typeface="Cambria Math" panose="02040503050406030204"/>
                    <a:ea typeface="黑体" panose="02010609060101010101" pitchFamily="49" charset="-122"/>
                  </a:rPr>
                  <a:t>                               </a:t>
                </a:r>
                <a14:m>
                  <m:oMath xmlns:m="http://schemas.openxmlformats.org/officeDocument/2006/math">
                    <m:r>
                      <a:rPr lang="en-US" altLang="zh-CN" sz="2000" i="1">
                        <a:latin typeface="Cambria Math" panose="02040503050406030204"/>
                        <a:ea typeface="黑体" panose="02010609060101010101" pitchFamily="49" charset="-122"/>
                      </a:rPr>
                      <m:t>→</m:t>
                    </m:r>
                    <m:r>
                      <a:rPr lang="zh-CN" altLang="en-US" sz="2000" i="1" smtClean="0">
                        <a:latin typeface="Cambria Math" panose="02040503050406030204"/>
                        <a:ea typeface="黑体" panose="02010609060101010101" pitchFamily="49" charset="-122"/>
                      </a:rPr>
                      <m:t>程序员</m:t>
                    </m:r>
                  </m:oMath>
                </a14:m>
                <a:endParaRPr lang="zh-CN" altLang="en-US" sz="2000" dirty="0">
                  <a:ea typeface="黑体" panose="02010609060101010101" pitchFamily="49" charset="-122"/>
                </a:endParaRPr>
              </a:p>
            </p:txBody>
          </p:sp>
        </mc:Choice>
        <mc:Fallback xmlns="">
          <p:sp>
            <p:nvSpPr>
              <p:cNvPr id="24" name="TextBox 6"/>
              <p:cNvSpPr txBox="1">
                <a:spLocks noRot="1" noChangeAspect="1" noMove="1" noResize="1" noEditPoints="1" noAdjustHandles="1" noChangeArrowheads="1" noChangeShapeType="1" noTextEdit="1"/>
              </p:cNvSpPr>
              <p:nvPr/>
            </p:nvSpPr>
            <p:spPr>
              <a:xfrm>
                <a:off x="5168900" y="3720465"/>
                <a:ext cx="6704330" cy="1002665"/>
              </a:xfrm>
              <a:prstGeom prst="rect">
                <a:avLst/>
              </a:prstGeom>
              <a:blipFill rotWithShape="1">
                <a:blip r:embed="rId3"/>
                <a:stretch>
                  <a:fillRect/>
                </a:stretch>
              </a:blipFill>
            </p:spPr>
            <p:txBody>
              <a:bodyPr/>
              <a:lstStyle/>
              <a:p>
                <a:r>
                  <a:rPr lang="zh-CN" altLang="en-US">
                    <a:noFill/>
                  </a:rPr>
                  <a:t> </a:t>
                </a:r>
              </a:p>
            </p:txBody>
          </p:sp>
        </mc:Fallback>
      </mc:AlternateContent>
      <p:sp>
        <p:nvSpPr>
          <p:cNvPr id="25" name="椭圆 24"/>
          <p:cNvSpPr/>
          <p:nvPr/>
        </p:nvSpPr>
        <p:spPr>
          <a:xfrm>
            <a:off x="5184161" y="3503019"/>
            <a:ext cx="417564" cy="791688"/>
          </a:xfrm>
          <a:prstGeom prst="ellipse">
            <a:avLst/>
          </a:prstGeom>
          <a:solidFill>
            <a:srgbClr val="FFFF00">
              <a:alpha val="37000"/>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cxnSp>
        <p:nvCxnSpPr>
          <p:cNvPr id="26" name="直接箭头连接符 25"/>
          <p:cNvCxnSpPr/>
          <p:nvPr/>
        </p:nvCxnSpPr>
        <p:spPr>
          <a:xfrm flipH="1">
            <a:off x="5667034" y="2524456"/>
            <a:ext cx="415633" cy="10062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620626" y="1968167"/>
            <a:ext cx="1198880" cy="398780"/>
          </a:xfrm>
          <a:prstGeom prst="rect">
            <a:avLst/>
          </a:prstGeom>
        </p:spPr>
        <p:txBody>
          <a:bodyPr wrap="none">
            <a:spAutoFit/>
          </a:bodyPr>
          <a:lstStyle/>
          <a:p>
            <a:pPr algn="ctr"/>
            <a:r>
              <a:rPr lang="zh-CN" altLang="en-US" sz="2000" dirty="0">
                <a:latin typeface="黑体" panose="02010609060101010101" pitchFamily="49" charset="-122"/>
                <a:ea typeface="黑体" panose="02010609060101010101" pitchFamily="49" charset="-122"/>
              </a:rPr>
              <a:t>映射函数</a:t>
            </a:r>
          </a:p>
        </p:txBody>
      </p:sp>
      <p:sp>
        <p:nvSpPr>
          <p:cNvPr id="28" name="矩形 27"/>
          <p:cNvSpPr/>
          <p:nvPr/>
        </p:nvSpPr>
        <p:spPr>
          <a:xfrm>
            <a:off x="7886139" y="2487015"/>
            <a:ext cx="690880" cy="398780"/>
          </a:xfrm>
          <a:prstGeom prst="rect">
            <a:avLst/>
          </a:prstGeom>
        </p:spPr>
        <p:txBody>
          <a:bodyPr wrap="none">
            <a:spAutoFit/>
          </a:bodyPr>
          <a:lstStyle/>
          <a:p>
            <a:pPr algn="ctr"/>
            <a:r>
              <a:rPr lang="zh-CN" altLang="en-US" sz="2000" dirty="0">
                <a:latin typeface="黑体" panose="02010609060101010101" pitchFamily="49" charset="-122"/>
                <a:ea typeface="黑体" panose="02010609060101010101" pitchFamily="49" charset="-122"/>
              </a:rPr>
              <a:t>模式</a:t>
            </a:r>
          </a:p>
        </p:txBody>
      </p:sp>
      <p:cxnSp>
        <p:nvCxnSpPr>
          <p:cNvPr id="29" name="直接箭头连接符 28"/>
          <p:cNvCxnSpPr/>
          <p:nvPr/>
        </p:nvCxnSpPr>
        <p:spPr>
          <a:xfrm flipH="1">
            <a:off x="7689011" y="2996143"/>
            <a:ext cx="542569" cy="724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flipV="1">
            <a:off x="7504862" y="4869223"/>
            <a:ext cx="184149" cy="7600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7358368" y="5818996"/>
            <a:ext cx="690880" cy="398780"/>
          </a:xfrm>
          <a:prstGeom prst="rect">
            <a:avLst/>
          </a:prstGeom>
        </p:spPr>
        <p:txBody>
          <a:bodyPr wrap="none">
            <a:spAutoFit/>
          </a:bodyPr>
          <a:lstStyle/>
          <a:p>
            <a:pPr algn="ctr"/>
            <a:r>
              <a:rPr lang="zh-CN" altLang="en-US" sz="2000" dirty="0">
                <a:solidFill>
                  <a:srgbClr val="FF0000"/>
                </a:solidFill>
                <a:latin typeface="黑体" panose="02010609060101010101" pitchFamily="49" charset="-122"/>
                <a:ea typeface="黑体" panose="02010609060101010101" pitchFamily="49" charset="-122"/>
              </a:rPr>
              <a:t>类别</a:t>
            </a:r>
          </a:p>
        </p:txBody>
      </p:sp>
      <p:sp>
        <p:nvSpPr>
          <p:cNvPr id="32" name="圆角矩形 31"/>
          <p:cNvSpPr/>
          <p:nvPr/>
        </p:nvSpPr>
        <p:spPr bwMode="auto">
          <a:xfrm>
            <a:off x="1604830" y="6308343"/>
            <a:ext cx="1814936" cy="384052"/>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20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标签数据</a:t>
            </a:r>
          </a:p>
        </p:txBody>
      </p:sp>
    </p:spTree>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6.3.1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卷积神经网络（</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CNN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3"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nSpc>
                <a:spcPct val="150000"/>
              </a:lnSpc>
              <a:buFont typeface="Wingdings" panose="05000000000000000000" charset="0"/>
              <a:buNone/>
            </a:pP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4.</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参数优化</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池化层</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误差方向传播算法</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BP</a:t>
            </a:r>
          </a:p>
        </p:txBody>
      </p:sp>
      <p:pic>
        <p:nvPicPr>
          <p:cNvPr id="100" name="图片 99"/>
          <p:cNvPicPr/>
          <p:nvPr/>
        </p:nvPicPr>
        <p:blipFill>
          <a:blip r:embed="rId2">
            <a:clrChange>
              <a:clrFrom>
                <a:srgbClr val="FFFFFF">
                  <a:alpha val="100000"/>
                </a:srgbClr>
              </a:clrFrom>
              <a:clrTo>
                <a:srgbClr val="FFFFFF">
                  <a:alpha val="100000"/>
                  <a:alpha val="0"/>
                </a:srgbClr>
              </a:clrTo>
            </a:clrChange>
          </a:blip>
          <a:srcRect b="3945"/>
          <a:stretch>
            <a:fillRect/>
          </a:stretch>
        </p:blipFill>
        <p:spPr>
          <a:xfrm>
            <a:off x="5813425" y="1784350"/>
            <a:ext cx="5657850" cy="4190365"/>
          </a:xfrm>
          <a:prstGeom prst="rect">
            <a:avLst/>
          </a:prstGeom>
          <a:noFill/>
          <a:ln w="9525">
            <a:noFill/>
          </a:ln>
        </p:spPr>
      </p:pic>
      <p:sp>
        <p:nvSpPr>
          <p:cNvPr id="5" name="文本框 4"/>
          <p:cNvSpPr txBox="1"/>
          <p:nvPr/>
        </p:nvSpPr>
        <p:spPr>
          <a:xfrm>
            <a:off x="527685" y="1881505"/>
            <a:ext cx="5707380" cy="2729230"/>
          </a:xfrm>
          <a:prstGeom prst="rect">
            <a:avLst/>
          </a:prstGeom>
          <a:noFill/>
        </p:spPr>
        <p:txBody>
          <a:bodyPr wrap="square" rtlCol="0" anchor="t">
            <a:spAutoFit/>
          </a:bodyPr>
          <a:lstStyle/>
          <a:p>
            <a:pPr>
              <a:lnSpc>
                <a:spcPct val="130000"/>
              </a:lnSpc>
            </a:pPr>
            <a:r>
              <a:rPr lang="zh-CN" altLang="en-US" sz="2400" b="1">
                <a:latin typeface="Times New Roman" panose="02020603050405020304" pitchFamily="18" charset="0"/>
                <a:cs typeface="Times New Roman" panose="02020603050405020304" pitchFamily="18" charset="0"/>
              </a:rPr>
              <a:t>池化层的反向传播需要解决以下两个问题：</a:t>
            </a:r>
            <a:br>
              <a:rPr lang="zh-CN" altLang="en-US">
                <a:latin typeface="Times New Roman" panose="02020603050405020304" pitchFamily="18" charset="0"/>
                <a:cs typeface="Times New Roman" panose="02020603050405020304" pitchFamily="18" charset="0"/>
              </a:rPr>
            </a:br>
            <a:r>
              <a:rPr lang="zh-CN" altLang="en-US">
                <a:latin typeface="Times New Roman" panose="02020603050405020304" pitchFamily="18" charset="0"/>
                <a:cs typeface="Times New Roman" panose="02020603050405020304" pitchFamily="18" charset="0"/>
              </a:rPr>
              <a:t>（1）池化层没有激活函数，这个问题倒比较好解决，我们可以令池化层的激活函数为</a:t>
            </a:r>
            <a:r>
              <a:rPr lang="zh-CN" altLang="en-US" i="1">
                <a:latin typeface="Times New Roman" panose="02020603050405020304" pitchFamily="18" charset="0"/>
                <a:cs typeface="Times New Roman" panose="02020603050405020304" pitchFamily="18" charset="0"/>
              </a:rPr>
              <a:t>σ</a:t>
            </a:r>
            <a:r>
              <a:rPr lang="zh-CN" altLang="en-US">
                <a:latin typeface="Times New Roman" panose="02020603050405020304" pitchFamily="18" charset="0"/>
                <a:cs typeface="Times New Roman" panose="02020603050405020304" pitchFamily="18" charset="0"/>
              </a:rPr>
              <a:t>(</a:t>
            </a:r>
            <a:r>
              <a:rPr lang="zh-CN" altLang="en-US" i="1">
                <a:latin typeface="Times New Roman" panose="02020603050405020304" pitchFamily="18" charset="0"/>
                <a:cs typeface="Times New Roman" panose="02020603050405020304" pitchFamily="18" charset="0"/>
              </a:rPr>
              <a:t>z</a:t>
            </a:r>
            <a:r>
              <a:rPr lang="zh-CN" altLang="en-US">
                <a:latin typeface="Times New Roman" panose="02020603050405020304" pitchFamily="18" charset="0"/>
                <a:cs typeface="Times New Roman" panose="02020603050405020304" pitchFamily="18" charset="0"/>
              </a:rPr>
              <a:t>)=</a:t>
            </a:r>
            <a:r>
              <a:rPr lang="zh-CN" altLang="en-US" i="1">
                <a:latin typeface="Times New Roman" panose="02020603050405020304" pitchFamily="18" charset="0"/>
                <a:cs typeface="Times New Roman" panose="02020603050405020304" pitchFamily="18" charset="0"/>
              </a:rPr>
              <a:t>z</a:t>
            </a:r>
            <a:r>
              <a:rPr lang="zh-CN" altLang="en-US">
                <a:latin typeface="Times New Roman" panose="02020603050405020304" pitchFamily="18" charset="0"/>
                <a:cs typeface="Times New Roman" panose="02020603050405020304" pitchFamily="18" charset="0"/>
              </a:rPr>
              <a:t>，即激活后就是自己本身。这样池化层激活函数的导数为1.</a:t>
            </a:r>
          </a:p>
          <a:p>
            <a:pPr>
              <a:lnSpc>
                <a:spcPct val="130000"/>
              </a:lnSpc>
            </a:pPr>
            <a:r>
              <a:rPr lang="zh-CN" altLang="en-US">
                <a:latin typeface="Times New Roman" panose="02020603050405020304" pitchFamily="18" charset="0"/>
                <a:cs typeface="Times New Roman" panose="02020603050405020304" pitchFamily="18" charset="0"/>
              </a:rPr>
              <a:t>（2）池化层在前向传播的时候，对输入进行了压缩，那么我们现在需要向前反向推导</a:t>
            </a:r>
            <a:r>
              <a:rPr lang="zh-CN" altLang="en-US" i="1">
                <a:latin typeface="Times New Roman" panose="02020603050405020304" pitchFamily="18" charset="0"/>
                <a:cs typeface="Times New Roman" panose="02020603050405020304" pitchFamily="18" charset="0"/>
              </a:rPr>
              <a:t>δ</a:t>
            </a:r>
            <a:r>
              <a:rPr lang="zh-CN" altLang="en-US" i="1" baseline="30000">
                <a:latin typeface="Times New Roman" panose="02020603050405020304" pitchFamily="18" charset="0"/>
                <a:cs typeface="Times New Roman" panose="02020603050405020304" pitchFamily="18" charset="0"/>
              </a:rPr>
              <a:t>l</a:t>
            </a:r>
            <a:r>
              <a:rPr lang="zh-CN" altLang="en-US" baseline="30000">
                <a:latin typeface="Times New Roman" panose="02020603050405020304" pitchFamily="18" charset="0"/>
                <a:cs typeface="Times New Roman" panose="02020603050405020304" pitchFamily="18" charset="0"/>
              </a:rPr>
              <a:t>−1</a:t>
            </a:r>
            <a:r>
              <a:rPr lang="zh-CN" altLang="en-US">
                <a:latin typeface="Times New Roman" panose="02020603050405020304" pitchFamily="18" charset="0"/>
                <a:cs typeface="Times New Roman" panose="02020603050405020304" pitchFamily="18" charset="0"/>
              </a:rPr>
              <a:t>，这个推导方法和DNN完全不同。</a:t>
            </a:r>
          </a:p>
        </p:txBody>
      </p:sp>
      <p:pic>
        <p:nvPicPr>
          <p:cNvPr id="6" name="图片 5"/>
          <p:cNvPicPr>
            <a:picLocks noChangeAspect="1"/>
          </p:cNvPicPr>
          <p:nvPr/>
        </p:nvPicPr>
        <p:blipFill>
          <a:blip r:embed="rId3">
            <a:clrChange>
              <a:clrFrom>
                <a:srgbClr val="D1E8CC">
                  <a:alpha val="100000"/>
                </a:srgbClr>
              </a:clrFrom>
              <a:clrTo>
                <a:srgbClr val="D1E8CC">
                  <a:alpha val="100000"/>
                  <a:alpha val="0"/>
                </a:srgbClr>
              </a:clrTo>
            </a:clrChange>
          </a:blip>
          <a:stretch>
            <a:fillRect/>
          </a:stretch>
        </p:blipFill>
        <p:spPr>
          <a:xfrm>
            <a:off x="1456055" y="4709160"/>
            <a:ext cx="3533775" cy="609600"/>
          </a:xfrm>
          <a:prstGeom prst="rect">
            <a:avLst/>
          </a:prstGeom>
        </p:spPr>
      </p:pic>
      <p:sp>
        <p:nvSpPr>
          <p:cNvPr id="8" name="文本框 7"/>
          <p:cNvSpPr txBox="1"/>
          <p:nvPr/>
        </p:nvSpPr>
        <p:spPr>
          <a:xfrm>
            <a:off x="1319530" y="6127115"/>
            <a:ext cx="9601835" cy="583565"/>
          </a:xfrm>
          <a:prstGeom prst="rect">
            <a:avLst/>
          </a:prstGeom>
          <a:noFill/>
        </p:spPr>
        <p:txBody>
          <a:bodyPr wrap="square" rtlCol="0" anchor="t">
            <a:spAutoFit/>
          </a:bodyPr>
          <a:lstStyle/>
          <a:p>
            <a:r>
              <a:rPr lang="zh-CN" altLang="en-US" sz="1600"/>
              <a:t>卷积神经网络(CNN)反向传播算法：https://www.cnblogs.com/pinard/p/6494810.html</a:t>
            </a:r>
          </a:p>
          <a:p>
            <a:r>
              <a:rPr lang="zh-CN" altLang="en-US" sz="1600"/>
              <a:t>Convolutional Neural Networks backpropagation: https://grzegorzgwardys.wordpress.com/2016/04/22/8/</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6.3.1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卷积神经网络（</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CNN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3" name="Text Box 3"/>
          <p:cNvSpPr txBox="1">
            <a:spLocks noChangeArrowheads="1"/>
          </p:cNvSpPr>
          <p:nvPr/>
        </p:nvSpPr>
        <p:spPr bwMode="auto">
          <a:xfrm>
            <a:off x="220770" y="989330"/>
            <a:ext cx="11569700" cy="737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nSpc>
                <a:spcPct val="150000"/>
              </a:lnSpc>
              <a:buFont typeface="Wingdings" panose="05000000000000000000" charset="0"/>
              <a:buNone/>
            </a:pP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5.</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参数优化</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卷积层</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a:t>
            </a:r>
            <a:r>
              <a:rPr lang="zh-CN" altLang="en-US"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误差方向传播算法</a:t>
            </a:r>
            <a:r>
              <a:rPr lang="en-US" altLang="zh-CN" sz="2800" b="1" dirty="0">
                <a:solidFill>
                  <a:srgbClr val="000099"/>
                </a:solidFill>
                <a:effectLst>
                  <a:outerShdw blurRad="38100" dist="38100" dir="2700000" algn="tl">
                    <a:srgbClr val="C0C0C0"/>
                  </a:outerShdw>
                </a:effectLst>
                <a:latin typeface="黑体" panose="02010609060101010101" pitchFamily="49" charset="-122"/>
                <a:ea typeface="+mj-ea"/>
                <a:cs typeface="+mj-cs"/>
                <a:sym typeface="+mn-ea"/>
              </a:rPr>
              <a:t>BP</a:t>
            </a:r>
          </a:p>
        </p:txBody>
      </p:sp>
      <p:sp>
        <p:nvSpPr>
          <p:cNvPr id="4" name="文本框 3"/>
          <p:cNvSpPr txBox="1"/>
          <p:nvPr/>
        </p:nvSpPr>
        <p:spPr>
          <a:xfrm>
            <a:off x="1319530" y="6127115"/>
            <a:ext cx="9601835" cy="583565"/>
          </a:xfrm>
          <a:prstGeom prst="rect">
            <a:avLst/>
          </a:prstGeom>
          <a:noFill/>
        </p:spPr>
        <p:txBody>
          <a:bodyPr wrap="square" rtlCol="0" anchor="t">
            <a:spAutoFit/>
          </a:bodyPr>
          <a:lstStyle/>
          <a:p>
            <a:r>
              <a:rPr lang="zh-CN" altLang="en-US" sz="1600"/>
              <a:t>卷积神经网络(CNN)反向传播算法：https://www.cnblogs.com/pinard/p/6494810.html</a:t>
            </a:r>
          </a:p>
          <a:p>
            <a:r>
              <a:rPr lang="zh-CN" altLang="en-US" sz="1600"/>
              <a:t>Convolutional Neural Networks backpropagation: https://grzegorzgwardys.wordpress.com/2016/04/22/8/</a:t>
            </a:r>
          </a:p>
        </p:txBody>
      </p:sp>
      <p:sp>
        <p:nvSpPr>
          <p:cNvPr id="5" name="文本框 4"/>
          <p:cNvSpPr txBox="1"/>
          <p:nvPr/>
        </p:nvSpPr>
        <p:spPr>
          <a:xfrm>
            <a:off x="527685" y="1881505"/>
            <a:ext cx="5707380" cy="3088640"/>
          </a:xfrm>
          <a:prstGeom prst="rect">
            <a:avLst/>
          </a:prstGeom>
          <a:noFill/>
        </p:spPr>
        <p:txBody>
          <a:bodyPr wrap="square" rtlCol="0" anchor="t">
            <a:spAutoFit/>
          </a:bodyPr>
          <a:lstStyle/>
          <a:p>
            <a:pPr>
              <a:lnSpc>
                <a:spcPct val="130000"/>
              </a:lnSpc>
            </a:pPr>
            <a:r>
              <a:rPr lang="zh-CN" altLang="en-US" sz="2400" b="1">
                <a:latin typeface="Times New Roman" panose="02020603050405020304" pitchFamily="18" charset="0"/>
                <a:cs typeface="Times New Roman" panose="02020603050405020304" pitchFamily="18" charset="0"/>
              </a:rPr>
              <a:t>卷积层的反向传播需要解决以下两个问题：</a:t>
            </a:r>
            <a:br>
              <a:rPr lang="zh-CN" altLang="en-US">
                <a:latin typeface="Times New Roman" panose="02020603050405020304" pitchFamily="18" charset="0"/>
                <a:cs typeface="Times New Roman" panose="02020603050405020304" pitchFamily="18" charset="0"/>
              </a:rPr>
            </a:br>
            <a:r>
              <a:rPr lang="zh-CN" altLang="en-US">
                <a:latin typeface="Times New Roman" panose="02020603050405020304" pitchFamily="18" charset="0"/>
                <a:cs typeface="Times New Roman" panose="02020603050405020304" pitchFamily="18" charset="0"/>
              </a:rPr>
              <a:t>（3）卷积层是通过张量卷积，或者说若干个矩阵卷积求和而得的当前层的输出，这和DNN很不相同，DNN的全连接层是直接进行矩阵乘法得到当前层的输出。这样在卷积层反向传播的时候，上一层的</a:t>
            </a:r>
            <a:r>
              <a:rPr lang="zh-CN" altLang="en-US" i="1">
                <a:latin typeface="Times New Roman" panose="02020603050405020304" pitchFamily="18" charset="0"/>
                <a:cs typeface="Times New Roman" panose="02020603050405020304" pitchFamily="18" charset="0"/>
              </a:rPr>
              <a:t>δ</a:t>
            </a:r>
            <a:r>
              <a:rPr lang="zh-CN" altLang="en-US" i="1" baseline="30000">
                <a:latin typeface="Times New Roman" panose="02020603050405020304" pitchFamily="18" charset="0"/>
                <a:cs typeface="Times New Roman" panose="02020603050405020304" pitchFamily="18" charset="0"/>
              </a:rPr>
              <a:t>l</a:t>
            </a:r>
            <a:r>
              <a:rPr lang="zh-CN" altLang="en-US" baseline="30000">
                <a:latin typeface="Times New Roman" panose="02020603050405020304" pitchFamily="18" charset="0"/>
                <a:cs typeface="Times New Roman" panose="02020603050405020304" pitchFamily="18" charset="0"/>
              </a:rPr>
              <a:t>−1</a:t>
            </a:r>
            <a:r>
              <a:rPr lang="zh-CN" altLang="en-US">
                <a:latin typeface="Times New Roman" panose="02020603050405020304" pitchFamily="18" charset="0"/>
                <a:cs typeface="Times New Roman" panose="02020603050405020304" pitchFamily="18" charset="0"/>
              </a:rPr>
              <a:t>递推计算方法肯定有所不同。</a:t>
            </a:r>
          </a:p>
          <a:p>
            <a:pPr>
              <a:lnSpc>
                <a:spcPct val="130000"/>
              </a:lnSpc>
            </a:pPr>
            <a:r>
              <a:rPr lang="zh-CN" altLang="en-US">
                <a:latin typeface="Times New Roman" panose="02020603050405020304" pitchFamily="18" charset="0"/>
                <a:cs typeface="Times New Roman" panose="02020603050405020304" pitchFamily="18" charset="0"/>
              </a:rPr>
              <a:t>（4）对于卷积层，由于W使用的运算是卷积，那么从δl推导出该层的所有卷积核的</a:t>
            </a:r>
            <a:r>
              <a:rPr lang="zh-CN" altLang="en-US" i="1">
                <a:latin typeface="Times New Roman" panose="02020603050405020304" pitchFamily="18" charset="0"/>
                <a:cs typeface="Times New Roman" panose="02020603050405020304" pitchFamily="18" charset="0"/>
              </a:rPr>
              <a:t>W</a:t>
            </a:r>
            <a:r>
              <a:rPr lang="zh-CN" altLang="en-US">
                <a:latin typeface="Times New Roman" panose="02020603050405020304" pitchFamily="18" charset="0"/>
                <a:cs typeface="Times New Roman" panose="02020603050405020304" pitchFamily="18" charset="0"/>
              </a:rPr>
              <a:t>,</a:t>
            </a:r>
            <a:r>
              <a:rPr lang="zh-CN" altLang="en-US" i="1">
                <a:latin typeface="Times New Roman" panose="02020603050405020304" pitchFamily="18" charset="0"/>
                <a:cs typeface="Times New Roman" panose="02020603050405020304" pitchFamily="18" charset="0"/>
              </a:rPr>
              <a:t>b</a:t>
            </a:r>
            <a:r>
              <a:rPr lang="zh-CN" altLang="en-US">
                <a:latin typeface="Times New Roman" panose="02020603050405020304" pitchFamily="18" charset="0"/>
                <a:cs typeface="Times New Roman" panose="02020603050405020304" pitchFamily="18" charset="0"/>
              </a:rPr>
              <a:t>的方式也不同。</a:t>
            </a:r>
          </a:p>
        </p:txBody>
      </p:sp>
      <p:pic>
        <p:nvPicPr>
          <p:cNvPr id="2" name="图片 1"/>
          <p:cNvPicPr>
            <a:picLocks noChangeAspect="1"/>
          </p:cNvPicPr>
          <p:nvPr/>
        </p:nvPicPr>
        <p:blipFill>
          <a:blip r:embed="rId2">
            <a:clrChange>
              <a:clrFrom>
                <a:srgbClr val="D1E8CC">
                  <a:alpha val="100000"/>
                </a:srgbClr>
              </a:clrFrom>
              <a:clrTo>
                <a:srgbClr val="D1E8CC">
                  <a:alpha val="100000"/>
                  <a:alpha val="0"/>
                </a:srgbClr>
              </a:clrTo>
            </a:clrChange>
          </a:blip>
          <a:stretch>
            <a:fillRect/>
          </a:stretch>
        </p:blipFill>
        <p:spPr>
          <a:xfrm>
            <a:off x="1744980" y="4970145"/>
            <a:ext cx="3105150" cy="485775"/>
          </a:xfrm>
          <a:prstGeom prst="rect">
            <a:avLst/>
          </a:prstGeom>
        </p:spPr>
      </p:pic>
      <p:pic>
        <p:nvPicPr>
          <p:cNvPr id="7" name="图片 6"/>
          <p:cNvPicPr>
            <a:picLocks noChangeAspect="1"/>
          </p:cNvPicPr>
          <p:nvPr/>
        </p:nvPicPr>
        <p:blipFill>
          <a:blip r:embed="rId3">
            <a:clrChange>
              <a:clrFrom>
                <a:srgbClr val="D1E8CC">
                  <a:alpha val="100000"/>
                </a:srgbClr>
              </a:clrFrom>
              <a:clrTo>
                <a:srgbClr val="D1E8CC">
                  <a:alpha val="100000"/>
                  <a:alpha val="0"/>
                </a:srgbClr>
              </a:clrTo>
            </a:clrChange>
          </a:blip>
          <a:stretch>
            <a:fillRect/>
          </a:stretch>
        </p:blipFill>
        <p:spPr>
          <a:xfrm>
            <a:off x="1568450" y="5455920"/>
            <a:ext cx="3457575" cy="428625"/>
          </a:xfrm>
          <a:prstGeom prst="rect">
            <a:avLst/>
          </a:prstGeom>
        </p:spPr>
      </p:pic>
      <p:pic>
        <p:nvPicPr>
          <p:cNvPr id="8" name="图片 7"/>
          <p:cNvPicPr>
            <a:picLocks noChangeAspect="1"/>
          </p:cNvPicPr>
          <p:nvPr/>
        </p:nvPicPr>
        <p:blipFill>
          <a:blip r:embed="rId4"/>
          <a:stretch>
            <a:fillRect/>
          </a:stretch>
        </p:blipFill>
        <p:spPr>
          <a:xfrm>
            <a:off x="6480810" y="1994535"/>
            <a:ext cx="5101590" cy="286956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6.3.2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循环神经网络（</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RNN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11" name="Text Box 3"/>
          <p:cNvSpPr txBox="1">
            <a:spLocks noChangeArrowheads="1"/>
          </p:cNvSpPr>
          <p:nvPr/>
        </p:nvSpPr>
        <p:spPr bwMode="auto">
          <a:xfrm>
            <a:off x="220770" y="989330"/>
            <a:ext cx="11569700" cy="1308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nSpc>
                <a:spcPct val="110000"/>
              </a:lnSpc>
              <a:buFont typeface="Wingdings" panose="05000000000000000000" charset="0"/>
              <a:buNone/>
            </a:pPr>
            <a:r>
              <a:rPr lang="zh-CN" altLang="en-US" sz="2400" b="1" dirty="0">
                <a:solidFill>
                  <a:srgbClr val="000099"/>
                </a:solidFill>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sym typeface="+mn-ea"/>
              </a:rPr>
              <a:t>循环神经网络（Recurrent Neural Network, RNN）：</a:t>
            </a:r>
            <a:r>
              <a:rPr lang="zh-CN" altLang="en-US" sz="2400" dirty="0">
                <a:solidFill>
                  <a:schemeClr val="tx1"/>
                </a:solidFill>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sym typeface="+mn-ea"/>
              </a:rPr>
              <a:t>是一类以序列（sequence）数据为输入，在序列的演进方向进行递归（recursion）且所有节点（循环单元）按链式连接的递归神经网络（recursive neural network）</a:t>
            </a:r>
            <a:endParaRPr lang="en-US" altLang="zh-CN" sz="2400" b="1" dirty="0">
              <a:solidFill>
                <a:srgbClr val="000099"/>
              </a:solidFill>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sym typeface="+mn-ea"/>
            </a:endParaRPr>
          </a:p>
        </p:txBody>
      </p:sp>
      <p:pic>
        <p:nvPicPr>
          <p:cNvPr id="13" name="图片 12"/>
          <p:cNvPicPr>
            <a:picLocks noChangeAspect="1"/>
          </p:cNvPicPr>
          <p:nvPr/>
        </p:nvPicPr>
        <p:blipFill>
          <a:blip r:embed="rId2"/>
          <a:stretch>
            <a:fillRect/>
          </a:stretch>
        </p:blipFill>
        <p:spPr>
          <a:xfrm>
            <a:off x="1275080" y="2614930"/>
            <a:ext cx="8074025" cy="269113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6.3.2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循环神经网络（</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RNN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11" name="Text Box 3"/>
          <p:cNvSpPr txBox="1">
            <a:spLocks noChangeArrowheads="1"/>
          </p:cNvSpPr>
          <p:nvPr/>
        </p:nvSpPr>
        <p:spPr bwMode="auto">
          <a:xfrm>
            <a:off x="220980" y="989330"/>
            <a:ext cx="6200140" cy="4184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nSpc>
                <a:spcPct val="110000"/>
              </a:lnSpc>
              <a:buFont typeface="Wingdings" panose="05000000000000000000" charset="0"/>
              <a:buNone/>
            </a:pPr>
            <a:r>
              <a:rPr lang="en-US" altLang="zh-CN" sz="2600" b="1" dirty="0">
                <a:solidFill>
                  <a:srgbClr val="000099"/>
                </a:solidFill>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sym typeface="+mn-ea"/>
              </a:rPr>
              <a:t>RNN</a:t>
            </a:r>
            <a:r>
              <a:rPr lang="zh-CN" altLang="en-US" sz="2600" b="1" dirty="0">
                <a:solidFill>
                  <a:srgbClr val="000099"/>
                </a:solidFill>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sym typeface="+mn-ea"/>
              </a:rPr>
              <a:t>的几个变种：</a:t>
            </a:r>
          </a:p>
          <a:p>
            <a:pPr indent="0">
              <a:lnSpc>
                <a:spcPct val="110000"/>
              </a:lnSpc>
              <a:buFont typeface="Wingdings" panose="05000000000000000000" charset="0"/>
              <a:buNone/>
            </a:pPr>
            <a:r>
              <a:rPr lang="zh-CN" altLang="en-US" sz="2400" b="1" dirty="0">
                <a:solidFill>
                  <a:schemeClr val="tx1"/>
                </a:solidFill>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sym typeface="+mn-ea"/>
              </a:rPr>
              <a:t>（</a:t>
            </a:r>
            <a:r>
              <a:rPr lang="en-US" altLang="zh-CN" sz="2400" b="1" dirty="0">
                <a:solidFill>
                  <a:schemeClr val="tx1"/>
                </a:solidFill>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sym typeface="+mn-ea"/>
              </a:rPr>
              <a:t>1</a:t>
            </a:r>
            <a:r>
              <a:rPr lang="zh-CN" altLang="en-US" sz="2400" b="1" dirty="0">
                <a:solidFill>
                  <a:schemeClr val="tx1"/>
                </a:solidFill>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sym typeface="+mn-ea"/>
              </a:rPr>
              <a:t>）长短期记忆（Long Short-Term Memory,  LSTM）：</a:t>
            </a:r>
            <a:r>
              <a:rPr lang="zh-CN" altLang="en-US" sz="2400" dirty="0">
                <a:solidFill>
                  <a:schemeClr val="tx1"/>
                </a:solidFill>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sym typeface="+mn-ea"/>
              </a:rPr>
              <a:t>是为了解决一般的RNN（循环神经网络）存在的长期依赖问题而专门设计出来的，所有的RNN都具有一种重复神经网络模块的链式形式。</a:t>
            </a:r>
          </a:p>
          <a:p>
            <a:pPr indent="0">
              <a:lnSpc>
                <a:spcPct val="110000"/>
              </a:lnSpc>
              <a:buFont typeface="Wingdings" panose="05000000000000000000" charset="0"/>
              <a:buNone/>
            </a:pPr>
            <a:endParaRPr lang="en-US" altLang="zh-CN" sz="2400" b="1" dirty="0">
              <a:solidFill>
                <a:schemeClr val="tx1"/>
              </a:solidFill>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sym typeface="+mn-ea"/>
            </a:endParaRPr>
          </a:p>
          <a:p>
            <a:pPr indent="0">
              <a:lnSpc>
                <a:spcPct val="110000"/>
              </a:lnSpc>
              <a:buFont typeface="Wingdings" panose="05000000000000000000" charset="0"/>
              <a:buNone/>
            </a:pPr>
            <a:r>
              <a:rPr lang="en-US" altLang="zh-CN" sz="2400" b="1" dirty="0">
                <a:solidFill>
                  <a:schemeClr val="tx1"/>
                </a:solidFill>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sym typeface="+mn-ea"/>
              </a:rPr>
              <a:t>（2）门控循环单元GRU(Gated Recurrent Unit) </a:t>
            </a:r>
            <a:r>
              <a:rPr lang="zh-CN" altLang="en-US" sz="2400" b="1" dirty="0">
                <a:solidFill>
                  <a:schemeClr val="tx1"/>
                </a:solidFill>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sym typeface="+mn-ea"/>
              </a:rPr>
              <a:t>：</a:t>
            </a:r>
            <a:r>
              <a:rPr lang="zh-CN" altLang="en-US" sz="2400" dirty="0">
                <a:solidFill>
                  <a:schemeClr val="tx1"/>
                </a:solidFill>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sym typeface="+mn-ea"/>
              </a:rPr>
              <a:t>可看成是</a:t>
            </a:r>
            <a:r>
              <a:rPr lang="en-US" altLang="zh-CN" sz="2400" dirty="0">
                <a:solidFill>
                  <a:schemeClr val="tx1"/>
                </a:solidFill>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sym typeface="+mn-ea"/>
              </a:rPr>
              <a:t>LSTM</a:t>
            </a:r>
            <a:r>
              <a:rPr lang="zh-CN" altLang="en-US" sz="2400" dirty="0">
                <a:solidFill>
                  <a:schemeClr val="tx1"/>
                </a:solidFill>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sym typeface="+mn-ea"/>
              </a:rPr>
              <a:t>的一个变种，能在保留长期序列信息下，减少梯度消失问题。</a:t>
            </a:r>
          </a:p>
        </p:txBody>
      </p:sp>
      <p:pic>
        <p:nvPicPr>
          <p:cNvPr id="2" name="图片 1"/>
          <p:cNvPicPr>
            <a:picLocks noChangeAspect="1"/>
          </p:cNvPicPr>
          <p:nvPr/>
        </p:nvPicPr>
        <p:blipFill>
          <a:blip r:embed="rId2"/>
          <a:srcRect l="2645" r="5289"/>
          <a:stretch>
            <a:fillRect/>
          </a:stretch>
        </p:blipFill>
        <p:spPr>
          <a:xfrm>
            <a:off x="6708775" y="945515"/>
            <a:ext cx="4001135" cy="2700655"/>
          </a:xfrm>
          <a:prstGeom prst="rect">
            <a:avLst/>
          </a:prstGeom>
        </p:spPr>
      </p:pic>
      <p:pic>
        <p:nvPicPr>
          <p:cNvPr id="3" name="图片 2"/>
          <p:cNvPicPr>
            <a:picLocks noChangeAspect="1"/>
          </p:cNvPicPr>
          <p:nvPr/>
        </p:nvPicPr>
        <p:blipFill>
          <a:blip r:embed="rId3"/>
          <a:srcRect r="53500"/>
          <a:stretch>
            <a:fillRect/>
          </a:stretch>
        </p:blipFill>
        <p:spPr>
          <a:xfrm>
            <a:off x="6708775" y="3773805"/>
            <a:ext cx="4000500" cy="283464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6.3.3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循环神经网络（</a:t>
            </a: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RNN</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sp>
        <p:nvSpPr>
          <p:cNvPr id="11" name="Text Box 3"/>
          <p:cNvSpPr txBox="1">
            <a:spLocks noChangeArrowheads="1"/>
          </p:cNvSpPr>
          <p:nvPr/>
        </p:nvSpPr>
        <p:spPr bwMode="auto">
          <a:xfrm>
            <a:off x="220770" y="989330"/>
            <a:ext cx="11569700" cy="1308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nSpc>
                <a:spcPct val="110000"/>
              </a:lnSpc>
              <a:buFont typeface="Wingdings" panose="05000000000000000000" charset="0"/>
              <a:buNone/>
            </a:pPr>
            <a:r>
              <a:rPr lang="zh-CN" altLang="en-US" sz="2400" b="1" dirty="0">
                <a:solidFill>
                  <a:srgbClr val="000099"/>
                </a:solidFill>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sym typeface="+mn-ea"/>
              </a:rPr>
              <a:t>Transformer 是 Google 的团队在 2017 年提出的一种 NLP 经典模型，现在仍比较火热的 Bert 也是基于 Transformer。Transformer 模型使用了 Self-Attention 机制，不采用 RNN 的顺序结构，使得模型可以并行化训练，而且能够拥有全局信息。</a:t>
            </a:r>
            <a:endParaRPr lang="zh-CN" altLang="en-US" sz="2400" dirty="0">
              <a:solidFill>
                <a:schemeClr val="tx1"/>
              </a:solidFill>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sym typeface="+mn-ea"/>
            </a:endParaRPr>
          </a:p>
        </p:txBody>
      </p:sp>
      <p:pic>
        <p:nvPicPr>
          <p:cNvPr id="3" name="图片 2"/>
          <p:cNvPicPr>
            <a:picLocks noChangeAspect="1"/>
          </p:cNvPicPr>
          <p:nvPr/>
        </p:nvPicPr>
        <p:blipFill>
          <a:blip r:embed="rId2">
            <a:clrChange>
              <a:clrFrom>
                <a:srgbClr val="FFFFFF">
                  <a:alpha val="100000"/>
                </a:srgbClr>
              </a:clrFrom>
              <a:clrTo>
                <a:srgbClr val="FFFFFF">
                  <a:alpha val="100000"/>
                  <a:alpha val="0"/>
                </a:srgbClr>
              </a:clrTo>
            </a:clrChange>
          </a:blip>
          <a:srcRect l="23314" t="2686" r="23314" b="1028"/>
          <a:stretch>
            <a:fillRect/>
          </a:stretch>
        </p:blipFill>
        <p:spPr>
          <a:xfrm>
            <a:off x="773430" y="2298065"/>
            <a:ext cx="3114675" cy="4308475"/>
          </a:xfrm>
          <a:prstGeom prst="rect">
            <a:avLst/>
          </a:prstGeom>
        </p:spPr>
      </p:pic>
      <p:pic>
        <p:nvPicPr>
          <p:cNvPr id="4" name="图片 3"/>
          <p:cNvPicPr>
            <a:picLocks noChangeAspect="1"/>
          </p:cNvPicPr>
          <p:nvPr/>
        </p:nvPicPr>
        <p:blipFill>
          <a:blip r:embed="rId3"/>
          <a:srcRect l="10771" t="5000" r="59455" b="6145"/>
          <a:stretch>
            <a:fillRect/>
          </a:stretch>
        </p:blipFill>
        <p:spPr>
          <a:xfrm>
            <a:off x="4477385" y="2298065"/>
            <a:ext cx="3189605" cy="4307840"/>
          </a:xfrm>
          <a:prstGeom prst="rect">
            <a:avLst/>
          </a:prstGeom>
        </p:spPr>
      </p:pic>
      <p:pic>
        <p:nvPicPr>
          <p:cNvPr id="5" name="图片 4"/>
          <p:cNvPicPr>
            <a:picLocks noChangeAspect="1"/>
          </p:cNvPicPr>
          <p:nvPr/>
        </p:nvPicPr>
        <p:blipFill>
          <a:blip r:embed="rId3"/>
          <a:srcRect l="56050" t="5000" r="13990" b="6145"/>
          <a:stretch>
            <a:fillRect/>
          </a:stretch>
        </p:blipFill>
        <p:spPr>
          <a:xfrm>
            <a:off x="7987665" y="2298065"/>
            <a:ext cx="3190240" cy="428180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527051" y="188913"/>
            <a:ext cx="11186583"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作业</a:t>
            </a:r>
          </a:p>
        </p:txBody>
      </p:sp>
      <p:sp>
        <p:nvSpPr>
          <p:cNvPr id="11" name="Text Box 3"/>
          <p:cNvSpPr txBox="1">
            <a:spLocks noChangeArrowheads="1"/>
          </p:cNvSpPr>
          <p:nvPr/>
        </p:nvSpPr>
        <p:spPr bwMode="auto">
          <a:xfrm>
            <a:off x="3379606" y="2291658"/>
            <a:ext cx="3852466" cy="1397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0">
              <a:lnSpc>
                <a:spcPct val="110000"/>
              </a:lnSpc>
              <a:buFont typeface="Wingdings" panose="05000000000000000000" charset="0"/>
              <a:buNone/>
            </a:pPr>
            <a:r>
              <a:rPr lang="en-US" altLang="zh-CN" sz="4000" b="1" dirty="0">
                <a:solidFill>
                  <a:srgbClr val="000099"/>
                </a:solidFill>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sym typeface="+mn-ea"/>
              </a:rPr>
              <a:t>5.7</a:t>
            </a:r>
          </a:p>
          <a:p>
            <a:pPr indent="0">
              <a:lnSpc>
                <a:spcPct val="110000"/>
              </a:lnSpc>
              <a:buFont typeface="Wingdings" panose="05000000000000000000" charset="0"/>
              <a:buNone/>
            </a:pPr>
            <a:r>
              <a:rPr lang="en-US" altLang="zh-CN" sz="4000" b="1" dirty="0">
                <a:solidFill>
                  <a:srgbClr val="000099"/>
                </a:solidFill>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sym typeface="+mn-ea"/>
              </a:rPr>
              <a:t>6.13</a:t>
            </a:r>
            <a:endParaRPr lang="zh-CN" altLang="en-US" sz="4000" b="1" dirty="0">
              <a:solidFill>
                <a:srgbClr val="000099"/>
              </a:solidFill>
              <a:effectLst>
                <a:outerShdw blurRad="38100" dist="38100" dir="2700000" algn="tl">
                  <a:srgbClr val="C0C0C0"/>
                </a:outerShdw>
              </a:effectLst>
              <a:latin typeface="Times New Roman" panose="02020603050405020304" pitchFamily="18" charset="0"/>
              <a:ea typeface="+mj-ea"/>
              <a:cs typeface="Times New Roman" panose="02020603050405020304" pitchFamily="18" charset="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21346" y="611592"/>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anose="02010609060101010101" pitchFamily="49" charset="-122"/>
              </a:rPr>
              <a:t>4.</a:t>
            </a:r>
            <a:r>
              <a:rPr lang="zh-CN" altLang="en-US" sz="2800" b="1" dirty="0">
                <a:solidFill>
                  <a:srgbClr val="000099"/>
                </a:solidFill>
                <a:effectLst>
                  <a:outerShdw blurRad="38100" dist="38100" dir="2700000" algn="tl">
                    <a:srgbClr val="C0C0C0"/>
                  </a:outerShdw>
                </a:effectLst>
                <a:latin typeface="黑体" panose="02010609060101010101" pitchFamily="49" charset="-122"/>
              </a:rPr>
              <a:t>机器学习中的分类问题</a:t>
            </a:r>
          </a:p>
        </p:txBody>
      </p:sp>
      <p:sp>
        <p:nvSpPr>
          <p:cNvPr id="10" name="Rectangle 2"/>
          <p:cNvSpPr txBox="1"/>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graphicFrame>
        <p:nvGraphicFramePr>
          <p:cNvPr id="12" name="表格 11"/>
          <p:cNvGraphicFramePr>
            <a:graphicFrameLocks noGrp="1"/>
          </p:cNvGraphicFramePr>
          <p:nvPr>
            <p:custDataLst>
              <p:tags r:id="rId1"/>
            </p:custDataLst>
          </p:nvPr>
        </p:nvGraphicFramePr>
        <p:xfrm>
          <a:off x="893116" y="1245104"/>
          <a:ext cx="3238107" cy="5005493"/>
        </p:xfrm>
        <a:graphic>
          <a:graphicData uri="http://schemas.openxmlformats.org/drawingml/2006/table">
            <a:tbl>
              <a:tblPr firstRow="1" bandRow="1">
                <a:tableStyleId>{5C22544A-7EE6-4342-B048-85BDC9FD1C3A}</a:tableStyleId>
              </a:tblPr>
              <a:tblGrid>
                <a:gridCol w="656590">
                  <a:extLst>
                    <a:ext uri="{9D8B030D-6E8A-4147-A177-3AD203B41FA5}">
                      <a16:colId xmlns:a16="http://schemas.microsoft.com/office/drawing/2014/main" val="20000"/>
                    </a:ext>
                  </a:extLst>
                </a:gridCol>
                <a:gridCol w="546735">
                  <a:extLst>
                    <a:ext uri="{9D8B030D-6E8A-4147-A177-3AD203B41FA5}">
                      <a16:colId xmlns:a16="http://schemas.microsoft.com/office/drawing/2014/main" val="20001"/>
                    </a:ext>
                  </a:extLst>
                </a:gridCol>
                <a:gridCol w="488247">
                  <a:extLst>
                    <a:ext uri="{9D8B030D-6E8A-4147-A177-3AD203B41FA5}">
                      <a16:colId xmlns:a16="http://schemas.microsoft.com/office/drawing/2014/main" val="20002"/>
                    </a:ext>
                  </a:extLst>
                </a:gridCol>
                <a:gridCol w="591495">
                  <a:extLst>
                    <a:ext uri="{9D8B030D-6E8A-4147-A177-3AD203B41FA5}">
                      <a16:colId xmlns:a16="http://schemas.microsoft.com/office/drawing/2014/main" val="20003"/>
                    </a:ext>
                  </a:extLst>
                </a:gridCol>
                <a:gridCol w="955040">
                  <a:extLst>
                    <a:ext uri="{9D8B030D-6E8A-4147-A177-3AD203B41FA5}">
                      <a16:colId xmlns:a16="http://schemas.microsoft.com/office/drawing/2014/main" val="20004"/>
                    </a:ext>
                  </a:extLst>
                </a:gridCol>
              </a:tblGrid>
              <a:tr h="853440">
                <a:tc>
                  <a:txBody>
                    <a:bodyPr/>
                    <a:lstStyle/>
                    <a:p>
                      <a:pPr algn="ctr"/>
                      <a:r>
                        <a:rPr lang="zh-CN" altLang="en-US" sz="1600" b="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人员</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数学好</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身体好</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会编程</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嗓门大</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09600">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程序员</a:t>
                      </a: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No</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94453">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作家</a:t>
                      </a: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No</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No</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No</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09600">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程序员</a:t>
                      </a: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B</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No</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No</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94453">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94453">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医生</a:t>
                      </a: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609600">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程序员</a:t>
                      </a: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C</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609600">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程序员</a:t>
                      </a: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No</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22" name="右箭头 21"/>
          <p:cNvSpPr/>
          <p:nvPr/>
        </p:nvSpPr>
        <p:spPr>
          <a:xfrm>
            <a:off x="4214236" y="3546024"/>
            <a:ext cx="914413" cy="60505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3" name="圆角矩形 22"/>
          <p:cNvSpPr/>
          <p:nvPr/>
        </p:nvSpPr>
        <p:spPr bwMode="auto">
          <a:xfrm>
            <a:off x="4214236" y="2760544"/>
            <a:ext cx="843897" cy="745094"/>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20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从数据</a:t>
            </a:r>
            <a:endParaRPr lang="en-US" altLang="zh-CN" sz="20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algn="ctr">
              <a:defRPr/>
            </a:pPr>
            <a:r>
              <a:rPr lang="zh-CN" altLang="en-US" sz="20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中学习</a:t>
            </a:r>
            <a:endParaRPr lang="en-US" altLang="zh-CN" sz="20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TextBox 6"/>
              <p:cNvSpPr txBox="1"/>
              <p:nvPr/>
            </p:nvSpPr>
            <p:spPr>
              <a:xfrm>
                <a:off x="5168900" y="3720465"/>
                <a:ext cx="6704330" cy="1002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a:ea typeface="黑体" panose="02010609060101010101" pitchFamily="49" charset="-122"/>
                        </a:rPr>
                        <m:t>𝑓</m:t>
                      </m:r>
                      <m:r>
                        <a:rPr lang="en-US" altLang="zh-CN" sz="2000" b="0" i="1" smtClean="0">
                          <a:latin typeface="Cambria Math" panose="02040503050406030204"/>
                          <a:ea typeface="黑体" panose="02010609060101010101" pitchFamily="49" charset="-122"/>
                        </a:rPr>
                        <m:t>   </m:t>
                      </m:r>
                      <m:d>
                        <m:dPr>
                          <m:ctrlPr>
                            <a:rPr lang="en-US" altLang="zh-CN" sz="2000" b="0" i="1" smtClean="0">
                              <a:latin typeface="Cambria Math" panose="02040503050406030204" pitchFamily="18" charset="0"/>
                              <a:ea typeface="黑体" panose="02010609060101010101" pitchFamily="49" charset="-122"/>
                            </a:rPr>
                          </m:ctrlPr>
                        </m:dPr>
                        <m:e>
                          <m:r>
                            <a:rPr lang="zh-CN" altLang="en-US" sz="2000" i="1">
                              <a:latin typeface="Cambria Math" panose="02040503050406030204"/>
                              <a:ea typeface="黑体" panose="02010609060101010101" pitchFamily="49" charset="-122"/>
                            </a:rPr>
                            <m:t>数学好</m:t>
                          </m:r>
                          <m:r>
                            <a:rPr lang="en-US" altLang="zh-CN" sz="2000" i="1">
                              <a:latin typeface="Cambria Math" panose="02040503050406030204"/>
                              <a:ea typeface="黑体" panose="02010609060101010101" pitchFamily="49" charset="-122"/>
                            </a:rPr>
                            <m:t>=</m:t>
                          </m:r>
                          <m:r>
                            <m:rPr>
                              <m:sty m:val="p"/>
                            </m:rPr>
                            <a:rPr lang="en-US" altLang="zh-CN" sz="2000" i="1">
                              <a:latin typeface="Cambria Math" panose="02040503050406030204"/>
                              <a:ea typeface="黑体" panose="02010609060101010101" pitchFamily="49" charset="-122"/>
                            </a:rPr>
                            <m:t>Yes</m:t>
                          </m:r>
                          <m:r>
                            <a:rPr lang="en-US" altLang="zh-CN" sz="2000" b="0" i="1" smtClean="0">
                              <a:latin typeface="Cambria Math" panose="02040503050406030204"/>
                              <a:ea typeface="黑体" panose="02010609060101010101" pitchFamily="49" charset="-122"/>
                            </a:rPr>
                            <m:t>,</m:t>
                          </m:r>
                          <m:r>
                            <a:rPr lang="zh-CN" altLang="en-US" sz="2000" i="1">
                              <a:latin typeface="Cambria Math" panose="02040503050406030204"/>
                              <a:ea typeface="黑体" panose="02010609060101010101" pitchFamily="49" charset="-122"/>
                            </a:rPr>
                            <m:t>会编程</m:t>
                          </m:r>
                          <m:r>
                            <a:rPr lang="en-US" altLang="zh-CN" sz="2000" i="1">
                              <a:latin typeface="Cambria Math" panose="02040503050406030204"/>
                              <a:ea typeface="黑体" panose="02010609060101010101" pitchFamily="49" charset="-122"/>
                            </a:rPr>
                            <m:t>=</m:t>
                          </m:r>
                          <m:r>
                            <m:rPr>
                              <m:sty m:val="p"/>
                            </m:rPr>
                            <a:rPr lang="en-US" altLang="zh-CN" sz="2000" i="1">
                              <a:latin typeface="Cambria Math" panose="02040503050406030204"/>
                              <a:ea typeface="黑体" panose="02010609060101010101" pitchFamily="49" charset="-122"/>
                            </a:rPr>
                            <m:t>Yes</m:t>
                          </m:r>
                          <m:r>
                            <a:rPr lang="en-US" altLang="zh-CN" sz="2000" b="0" i="1" smtClean="0">
                              <a:latin typeface="Cambria Math" panose="02040503050406030204"/>
                              <a:ea typeface="黑体" panose="02010609060101010101" pitchFamily="49" charset="-122"/>
                            </a:rPr>
                            <m:t>, </m:t>
                          </m:r>
                          <m:r>
                            <a:rPr lang="zh-CN" altLang="en-US" sz="2000" i="1">
                              <a:latin typeface="Cambria Math" panose="02040503050406030204"/>
                              <a:ea typeface="黑体" panose="02010609060101010101" pitchFamily="49" charset="-122"/>
                            </a:rPr>
                            <m:t>身体好</m:t>
                          </m:r>
                          <m:r>
                            <a:rPr lang="en-US" altLang="zh-CN" sz="2000" i="1">
                              <a:latin typeface="Cambria Math" panose="02040503050406030204"/>
                              <a:ea typeface="黑体" panose="02010609060101010101" pitchFamily="49" charset="-122"/>
                            </a:rPr>
                            <m:t>=</m:t>
                          </m:r>
                          <m:r>
                            <a:rPr lang="en-US" altLang="zh-CN" sz="2000" b="0" i="1" smtClean="0">
                              <a:latin typeface="Cambria Math" panose="02040503050406030204"/>
                              <a:ea typeface="黑体" panose="02010609060101010101" pitchFamily="49" charset="-122"/>
                            </a:rPr>
                            <m:t>?</m:t>
                          </m:r>
                          <m:r>
                            <a:rPr lang="zh-CN" altLang="en-US" sz="2000" b="0" i="1" smtClean="0">
                              <a:latin typeface="Cambria Math" panose="02040503050406030204"/>
                              <a:ea typeface="黑体" panose="02010609060101010101" pitchFamily="49" charset="-122"/>
                            </a:rPr>
                            <m:t>，</m:t>
                          </m:r>
                          <m:r>
                            <a:rPr lang="zh-CN" altLang="en-US" sz="2000" i="1">
                              <a:latin typeface="Cambria Math" panose="02040503050406030204"/>
                              <a:ea typeface="黑体" panose="02010609060101010101" pitchFamily="49" charset="-122"/>
                            </a:rPr>
                            <m:t>嗓门大</m:t>
                          </m:r>
                          <m:r>
                            <a:rPr lang="en-US" altLang="zh-CN" sz="2000" b="0" i="1" smtClean="0">
                              <a:latin typeface="Cambria Math" panose="02040503050406030204"/>
                              <a:ea typeface="黑体" panose="02010609060101010101" pitchFamily="49" charset="-122"/>
                            </a:rPr>
                            <m:t>=?</m:t>
                          </m:r>
                        </m:e>
                      </m:d>
                    </m:oMath>
                  </m:oMathPara>
                </a14:m>
                <a:endParaRPr lang="en-US" altLang="zh-CN" sz="2000" b="0" i="1" dirty="0">
                  <a:latin typeface="Cambria Math" panose="02040503050406030204"/>
                  <a:ea typeface="黑体" panose="02010609060101010101" pitchFamily="49" charset="-122"/>
                </a:endParaRPr>
              </a:p>
              <a:p>
                <a:endParaRPr lang="en-US" altLang="zh-CN" sz="2000" i="1" dirty="0">
                  <a:latin typeface="Cambria Math" panose="02040503050406030204"/>
                  <a:ea typeface="黑体" panose="02010609060101010101" pitchFamily="49" charset="-122"/>
                </a:endParaRPr>
              </a:p>
              <a:p>
                <a:r>
                  <a:rPr lang="en-US" altLang="zh-CN" sz="2000" i="1" dirty="0">
                    <a:latin typeface="Cambria Math" panose="02040503050406030204"/>
                    <a:ea typeface="黑体" panose="02010609060101010101" pitchFamily="49" charset="-122"/>
                  </a:rPr>
                  <a:t>                               </a:t>
                </a:r>
                <a14:m>
                  <m:oMath xmlns:m="http://schemas.openxmlformats.org/officeDocument/2006/math">
                    <m:r>
                      <a:rPr lang="en-US" altLang="zh-CN" sz="2000" i="1">
                        <a:latin typeface="Cambria Math" panose="02040503050406030204"/>
                        <a:ea typeface="黑体" panose="02010609060101010101" pitchFamily="49" charset="-122"/>
                      </a:rPr>
                      <m:t>→</m:t>
                    </m:r>
                    <m:r>
                      <a:rPr lang="zh-CN" altLang="en-US" sz="2000" i="1" smtClean="0">
                        <a:latin typeface="Cambria Math" panose="02040503050406030204"/>
                        <a:ea typeface="黑体" panose="02010609060101010101" pitchFamily="49" charset="-122"/>
                      </a:rPr>
                      <m:t>程序员</m:t>
                    </m:r>
                  </m:oMath>
                </a14:m>
                <a:endParaRPr lang="zh-CN" altLang="en-US" sz="2000" dirty="0">
                  <a:ea typeface="黑体" panose="02010609060101010101" pitchFamily="49" charset="-122"/>
                </a:endParaRPr>
              </a:p>
            </p:txBody>
          </p:sp>
        </mc:Choice>
        <mc:Fallback xmlns="">
          <p:sp>
            <p:nvSpPr>
              <p:cNvPr id="24" name="TextBox 6"/>
              <p:cNvSpPr txBox="1">
                <a:spLocks noRot="1" noChangeAspect="1" noMove="1" noResize="1" noEditPoints="1" noAdjustHandles="1" noChangeArrowheads="1" noChangeShapeType="1" noTextEdit="1"/>
              </p:cNvSpPr>
              <p:nvPr/>
            </p:nvSpPr>
            <p:spPr>
              <a:xfrm>
                <a:off x="5168900" y="3720465"/>
                <a:ext cx="6704330" cy="1002665"/>
              </a:xfrm>
              <a:prstGeom prst="rect">
                <a:avLst/>
              </a:prstGeom>
              <a:blipFill rotWithShape="1">
                <a:blip r:embed="rId3"/>
                <a:stretch>
                  <a:fillRect/>
                </a:stretch>
              </a:blipFill>
            </p:spPr>
            <p:txBody>
              <a:bodyPr/>
              <a:lstStyle/>
              <a:p>
                <a:r>
                  <a:rPr lang="zh-CN" altLang="en-US">
                    <a:noFill/>
                  </a:rPr>
                  <a:t> </a:t>
                </a:r>
              </a:p>
            </p:txBody>
          </p:sp>
        </mc:Fallback>
      </mc:AlternateContent>
      <p:sp>
        <p:nvSpPr>
          <p:cNvPr id="25" name="椭圆 24"/>
          <p:cNvSpPr/>
          <p:nvPr/>
        </p:nvSpPr>
        <p:spPr>
          <a:xfrm>
            <a:off x="5184161" y="3503019"/>
            <a:ext cx="417564" cy="791688"/>
          </a:xfrm>
          <a:prstGeom prst="ellipse">
            <a:avLst/>
          </a:prstGeom>
          <a:solidFill>
            <a:srgbClr val="FFFF00">
              <a:alpha val="37000"/>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cxnSp>
        <p:nvCxnSpPr>
          <p:cNvPr id="26" name="直接箭头连接符 25"/>
          <p:cNvCxnSpPr/>
          <p:nvPr/>
        </p:nvCxnSpPr>
        <p:spPr>
          <a:xfrm flipH="1">
            <a:off x="5667034" y="2524456"/>
            <a:ext cx="415633" cy="10062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620626" y="1968167"/>
            <a:ext cx="1198880" cy="398780"/>
          </a:xfrm>
          <a:prstGeom prst="rect">
            <a:avLst/>
          </a:prstGeom>
        </p:spPr>
        <p:txBody>
          <a:bodyPr wrap="none">
            <a:spAutoFit/>
          </a:bodyPr>
          <a:lstStyle/>
          <a:p>
            <a:pPr algn="ctr"/>
            <a:r>
              <a:rPr lang="zh-CN" altLang="en-US" sz="2000" dirty="0">
                <a:latin typeface="黑体" panose="02010609060101010101" pitchFamily="49" charset="-122"/>
                <a:ea typeface="黑体" panose="02010609060101010101" pitchFamily="49" charset="-122"/>
              </a:rPr>
              <a:t>映射函数</a:t>
            </a:r>
          </a:p>
        </p:txBody>
      </p:sp>
      <p:sp>
        <p:nvSpPr>
          <p:cNvPr id="28" name="矩形 27"/>
          <p:cNvSpPr/>
          <p:nvPr/>
        </p:nvSpPr>
        <p:spPr>
          <a:xfrm>
            <a:off x="7886139" y="2487015"/>
            <a:ext cx="690880" cy="398780"/>
          </a:xfrm>
          <a:prstGeom prst="rect">
            <a:avLst/>
          </a:prstGeom>
        </p:spPr>
        <p:txBody>
          <a:bodyPr wrap="none">
            <a:spAutoFit/>
          </a:bodyPr>
          <a:lstStyle/>
          <a:p>
            <a:pPr algn="ctr"/>
            <a:r>
              <a:rPr lang="zh-CN" altLang="en-US" sz="2000" dirty="0">
                <a:latin typeface="黑体" panose="02010609060101010101" pitchFamily="49" charset="-122"/>
                <a:ea typeface="黑体" panose="02010609060101010101" pitchFamily="49" charset="-122"/>
              </a:rPr>
              <a:t>模式</a:t>
            </a:r>
          </a:p>
        </p:txBody>
      </p:sp>
      <p:cxnSp>
        <p:nvCxnSpPr>
          <p:cNvPr id="29" name="直接箭头连接符 28"/>
          <p:cNvCxnSpPr/>
          <p:nvPr/>
        </p:nvCxnSpPr>
        <p:spPr>
          <a:xfrm flipH="1">
            <a:off x="7689011" y="2996143"/>
            <a:ext cx="542569" cy="724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flipV="1">
            <a:off x="7504862" y="4869223"/>
            <a:ext cx="184149" cy="7600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7358368" y="5818996"/>
            <a:ext cx="690880" cy="398780"/>
          </a:xfrm>
          <a:prstGeom prst="rect">
            <a:avLst/>
          </a:prstGeom>
        </p:spPr>
        <p:txBody>
          <a:bodyPr wrap="none">
            <a:spAutoFit/>
          </a:bodyPr>
          <a:lstStyle/>
          <a:p>
            <a:pPr algn="ctr"/>
            <a:r>
              <a:rPr lang="zh-CN" altLang="en-US" sz="2000" dirty="0">
                <a:solidFill>
                  <a:srgbClr val="FF0000"/>
                </a:solidFill>
                <a:latin typeface="黑体" panose="02010609060101010101" pitchFamily="49" charset="-122"/>
                <a:ea typeface="黑体" panose="02010609060101010101" pitchFamily="49" charset="-122"/>
              </a:rPr>
              <a:t>类别</a:t>
            </a:r>
          </a:p>
        </p:txBody>
      </p:sp>
      <p:sp>
        <p:nvSpPr>
          <p:cNvPr id="32" name="圆角矩形 31"/>
          <p:cNvSpPr/>
          <p:nvPr/>
        </p:nvSpPr>
        <p:spPr bwMode="auto">
          <a:xfrm>
            <a:off x="1604830" y="6308343"/>
            <a:ext cx="1814936" cy="384052"/>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20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标签数据</a:t>
            </a:r>
          </a:p>
        </p:txBody>
      </p:sp>
      <p:sp>
        <p:nvSpPr>
          <p:cNvPr id="2" name="Rectangle 3"/>
          <p:cNvSpPr>
            <a:spLocks noGrp="1" noChangeArrowheads="1"/>
          </p:cNvSpPr>
          <p:nvPr/>
        </p:nvSpPr>
        <p:spPr>
          <a:xfrm>
            <a:off x="2096770" y="2439670"/>
            <a:ext cx="8512810" cy="2477770"/>
          </a:xfrm>
          <a:prstGeom prst="rect">
            <a:avLst/>
          </a:prstGeom>
          <a:gradFill>
            <a:gsLst>
              <a:gs pos="100000">
                <a:schemeClr val="accent4">
                  <a:lumMod val="20000"/>
                  <a:lumOff val="80000"/>
                </a:schemeClr>
              </a:gs>
              <a:gs pos="0">
                <a:schemeClr val="accent1">
                  <a:lumMod val="20000"/>
                  <a:lumOff val="80000"/>
                </a:schemeClr>
              </a:gs>
            </a:gsLst>
            <a:lin scaled="1"/>
          </a:gradFill>
          <a:ln w="9525">
            <a:noFill/>
          </a:ln>
        </p:spPr>
        <p:txBody>
          <a:bodyPr vert="horz" wrap="square" lIns="91440" tIns="45720" rIns="91440" bIns="45720" numCol="1" anchor="t" anchorCtr="0" compatLnSpc="1"/>
          <a:lstStyle>
            <a:lvl1pPr marL="469900" indent="-469900" algn="just" rtl="0" fontAlgn="base">
              <a:lnSpc>
                <a:spcPct val="120000"/>
              </a:lnSpc>
              <a:spcBef>
                <a:spcPct val="3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0" marR="0" lvl="0" indent="0" algn="just" defTabSz="914400" rtl="0" eaLnBrk="1" fontAlgn="base" latinLnBrk="0" hangingPunct="1">
              <a:lnSpc>
                <a:spcPct val="110000"/>
              </a:lnSpc>
              <a:spcBef>
                <a:spcPct val="30000"/>
              </a:spcBef>
              <a:spcAft>
                <a:spcPct val="0"/>
              </a:spcAft>
              <a:buClr>
                <a:schemeClr val="accent2"/>
              </a:buClr>
              <a:buSzTx/>
              <a:buFont typeface="Wingdings" panose="05000000000000000000" pitchFamily="2" charset="2"/>
              <a:buNone/>
              <a:defRPr/>
            </a:pPr>
            <a:r>
              <a:rPr kumimoji="0" lang="zh-CN" altLang="en-US" sz="3200" b="1" i="0" u="none" strike="noStrike" kern="0" cap="none" spc="0" normalizeH="0" baseline="0" noProof="0">
                <a:ln>
                  <a:noFill/>
                </a:ln>
                <a:solidFill>
                  <a:schemeClr val="tx1"/>
                </a:solidFill>
                <a:effectLst/>
                <a:uLnTx/>
                <a:uFillTx/>
                <a:latin typeface="Times New Roman" panose="02020603050405020304" pitchFamily="18" charset="0"/>
                <a:ea typeface="+mn-ea"/>
                <a:cs typeface="+mn-cs"/>
              </a:rPr>
              <a:t>监督学习的三要素</a:t>
            </a:r>
          </a:p>
          <a:p>
            <a:pPr marL="914400" marR="0" lvl="1" indent="-457200" algn="just" defTabSz="914400" rtl="0" eaLnBrk="1" fontAlgn="base" latinLnBrk="0" hangingPunct="1">
              <a:lnSpc>
                <a:spcPct val="110000"/>
              </a:lnSpc>
              <a:spcBef>
                <a:spcPct val="30000"/>
              </a:spcBef>
              <a:spcAft>
                <a:spcPct val="0"/>
              </a:spcAft>
              <a:buClr>
                <a:schemeClr val="accent2"/>
              </a:buClr>
              <a:buSzTx/>
              <a:buFont typeface="Wingdings" panose="05000000000000000000" charset="0"/>
              <a:buChar char="p"/>
              <a:defRPr/>
            </a:pPr>
            <a:r>
              <a:rPr lang="zh-CN" altLang="en-US" b="1" kern="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标注数据：</a:t>
            </a:r>
            <a:r>
              <a:rPr lang="zh-CN" altLang="en-US" b="1" kern="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标识了类别信息的数据</a:t>
            </a:r>
            <a:endParaRPr kumimoji="0" lang="en-US" altLang="zh-CN"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914400" marR="0" lvl="1" indent="-457200" algn="just" defTabSz="914400" rtl="0" eaLnBrk="1" fontAlgn="base" latinLnBrk="0" hangingPunct="1">
              <a:lnSpc>
                <a:spcPct val="110000"/>
              </a:lnSpc>
              <a:spcBef>
                <a:spcPct val="30000"/>
              </a:spcBef>
              <a:spcAft>
                <a:spcPct val="0"/>
              </a:spcAft>
              <a:buClr>
                <a:schemeClr val="accent2"/>
              </a:buClr>
              <a:buSzTx/>
              <a:buFont typeface="Wingdings" panose="05000000000000000000" charset="0"/>
              <a:buChar char="p"/>
              <a:defRPr/>
            </a:pPr>
            <a:r>
              <a:rPr lang="zh-CN" altLang="en-US" b="1" kern="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学习模型：</a:t>
            </a:r>
            <a:r>
              <a:rPr lang="zh-CN" altLang="en-US" b="1" kern="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如何学习得到映射模型</a:t>
            </a:r>
            <a:endParaRPr kumimoji="0" lang="en-US" altLang="zh-CN" b="1"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914400" marR="0" lvl="1" indent="-457200" algn="just" defTabSz="914400" rtl="0" eaLnBrk="1" fontAlgn="base" latinLnBrk="0" hangingPunct="1">
              <a:lnSpc>
                <a:spcPct val="110000"/>
              </a:lnSpc>
              <a:spcBef>
                <a:spcPct val="30000"/>
              </a:spcBef>
              <a:spcAft>
                <a:spcPct val="0"/>
              </a:spcAft>
              <a:buClr>
                <a:schemeClr val="accent2"/>
              </a:buClr>
              <a:buSzTx/>
              <a:buFont typeface="Wingdings" panose="05000000000000000000" charset="0"/>
              <a:buChar char="p"/>
              <a:defRPr/>
            </a:pPr>
            <a:r>
              <a:rPr lang="zh-CN" altLang="en-US" b="1" kern="0" noProof="0" dirty="0">
                <a:solidFill>
                  <a:srgbClr val="0070C0"/>
                </a:solidFill>
                <a:latin typeface="Times New Roman" panose="02020603050405020304" pitchFamily="18" charset="0"/>
                <a:ea typeface="微软雅黑" panose="020B0503020204020204" charset="-122"/>
                <a:cs typeface="Times New Roman" panose="02020603050405020304" pitchFamily="18" charset="0"/>
                <a:sym typeface="+mn-ea"/>
              </a:rPr>
              <a:t>损失</a:t>
            </a:r>
            <a:r>
              <a:rPr lang="zh-CN" altLang="en-US" b="1" kern="0" noProof="0" dirty="0">
                <a:ln>
                  <a:noFill/>
                </a:ln>
                <a:solidFill>
                  <a:srgbClr val="0070C0"/>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函数：</a:t>
            </a:r>
            <a:r>
              <a:rPr lang="zh-CN" altLang="en-US" b="1" kern="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sym typeface="+mn-ea"/>
              </a:rPr>
              <a:t>如何对学习结果进行度量</a:t>
            </a:r>
            <a:endParaRPr kumimoji="0" lang="zh-CN" altLang="en-US" b="1" i="0" u="none" strike="noStrike" kern="0" cap="none" spc="0" normalizeH="0" baseline="0" noProof="0">
              <a:ln>
                <a:noFill/>
              </a:ln>
              <a:solidFill>
                <a:schemeClr val="tx1"/>
              </a:solidFill>
              <a:effectLst/>
              <a:uLnTx/>
              <a:uFillTx/>
              <a:latin typeface="Times New Roman" panose="02020603050405020304" pitchFamily="18" charset="0"/>
              <a:ea typeface="+mn-ea"/>
              <a:cs typeface="+mn-cs"/>
            </a:endParaRPr>
          </a:p>
          <a:p>
            <a:pPr marL="0" marR="0" lvl="0" indent="0" algn="just" defTabSz="914400" rtl="0" eaLnBrk="1" fontAlgn="base" latinLnBrk="0" hangingPunct="1">
              <a:lnSpc>
                <a:spcPct val="110000"/>
              </a:lnSpc>
              <a:spcBef>
                <a:spcPct val="30000"/>
              </a:spcBef>
              <a:spcAft>
                <a:spcPct val="0"/>
              </a:spcAft>
              <a:buClr>
                <a:schemeClr val="accent2"/>
              </a:buClr>
              <a:buSzTx/>
              <a:buFont typeface="Wingdings" panose="05000000000000000000" pitchFamily="2" charset="2"/>
              <a:buNone/>
              <a:defRPr/>
            </a:pPr>
            <a:endParaRPr kumimoji="0" lang="zh-CN" altLang="en-US" b="1" i="0" u="none" strike="noStrike" kern="0" cap="none" spc="0" normalizeH="0" baseline="0" noProof="0">
              <a:ln>
                <a:noFill/>
              </a:ln>
              <a:solidFill>
                <a:schemeClr val="tx1"/>
              </a:solidFill>
              <a:effectLst/>
              <a:uLnTx/>
              <a:uFillTx/>
              <a:latin typeface="Times New Roman" panose="02020603050405020304" pitchFamily="18" charset="0"/>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7d3ae7a5-450d-4d47-937c-41157c88fa69}"/>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8e08d385-1f04-45f9-a012-38f0d42fe47e}"/>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8e08d385-1f04-45f9-a012-38f0d42fe47e}"/>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8e08d385-1f04-45f9-a012-38f0d42fe47e}"/>
</p:tagLst>
</file>

<file path=ppt/tags/tag13.xml><?xml version="1.0" encoding="utf-8"?>
<p:tagLst xmlns:a="http://schemas.openxmlformats.org/drawingml/2006/main" xmlns:r="http://schemas.openxmlformats.org/officeDocument/2006/relationships" xmlns:p="http://schemas.openxmlformats.org/presentationml/2006/main">
  <p:tag name="KSO_WM_UNIT_TABLE_BEAUTIFY" val="smartTable{16069d48-4499-4b1d-a366-4d10549d93f0}"/>
  <p:tag name="TABLE_ENDDRAG_ORIGIN_RECT" val="399*157"/>
  <p:tag name="TABLE_ENDDRAG_RECT" val="484*305*399*157"/>
</p:tagLst>
</file>

<file path=ppt/tags/tag14.xml><?xml version="1.0" encoding="utf-8"?>
<p:tagLst xmlns:a="http://schemas.openxmlformats.org/drawingml/2006/main" xmlns:r="http://schemas.openxmlformats.org/officeDocument/2006/relationships" xmlns:p="http://schemas.openxmlformats.org/presentationml/2006/main">
  <p:tag name="KSO_WM_UNIT_TABLE_BEAUTIFY" val="smartTable{16069d48-4499-4b1d-a366-4d10549d93f0}"/>
  <p:tag name="TABLE_ENDDRAG_ORIGIN_RECT" val="649*257"/>
  <p:tag name="TABLE_ENDDRAG_RECT" val="121*205*649*257"/>
</p:tagLst>
</file>

<file path=ppt/tags/tag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440,&quot;width&quot;:10515}"/>
</p:tagLst>
</file>

<file path=ppt/tags/tag1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440,&quot;width&quot;:10515}"/>
</p:tagLst>
</file>

<file path=ppt/tags/tag17.xml><?xml version="1.0" encoding="utf-8"?>
<p:tagLst xmlns:a="http://schemas.openxmlformats.org/drawingml/2006/main" xmlns:r="http://schemas.openxmlformats.org/officeDocument/2006/relationships" xmlns:p="http://schemas.openxmlformats.org/presentationml/2006/main">
  <p:tag name="KSO_WM_UNIT_TABLE_BEAUTIFY" val="smartTable{66e0928f-cba6-4aef-a294-2405afeb2c18}"/>
  <p:tag name="TABLE_ENDDRAG_ORIGIN_RECT" val="687*354"/>
  <p:tag name="TABLE_ENDDRAG_RECT" val="218*391*687*354"/>
</p:tagLst>
</file>

<file path=ppt/tags/tag1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440,&quot;width&quot;:10515}"/>
</p:tagLst>
</file>

<file path=ppt/tags/tag19.xml><?xml version="1.0" encoding="utf-8"?>
<p:tagLst xmlns:p="http://schemas.openxmlformats.org/presentationml/2006/main">
  <p:tag name="KSO_WM_UNIT_TABLE_BEAUTIFY" val="smartTable{66e0928f-cba6-4aef-a294-2405afeb2c18}"/>
  <p:tag name="TABLE_ENDDRAG_ORIGIN_RECT" val="687*354"/>
  <p:tag name="TABLE_ENDDRAG_RECT" val="218*391*687*354"/>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7d3ae7a5-450d-4d47-937c-41157c88fa69}"/>
</p:tagLst>
</file>

<file path=ppt/tags/tag2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440,&quot;width&quot;:10515}"/>
</p:tagLst>
</file>

<file path=ppt/tags/tag2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440,&quot;width&quot;:10515}"/>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16069d48-4499-4b1d-a366-4d10549d93f0}"/>
  <p:tag name="TABLE_ENDDRAG_ORIGIN_RECT" val="513*311"/>
  <p:tag name="TABLE_ENDDRAG_RECT" val="357*107*513*311"/>
</p:tagLst>
</file>

<file path=ppt/tags/tag4.xml><?xml version="1.0" encoding="utf-8"?>
<p:tagLst xmlns:p="http://schemas.openxmlformats.org/presentationml/2006/main">
  <p:tag name="KSO_WM_UNIT_TABLE_BEAUTIFY" val="smartTable{16069d48-4499-4b1d-a366-4d10549d93f0}"/>
  <p:tag name="TABLE_ENDDRAG_ORIGIN_RECT" val="513*311"/>
  <p:tag name="TABLE_ENDDRAG_RECT" val="357*107*513*311"/>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2123c429-60f4-4272-a2f9-85c25b93c782}"/>
  <p:tag name="TABLE_ENDDRAG_ORIGIN_RECT" val="526*354"/>
  <p:tag name="TABLE_ENDDRAG_RECT" val="379*92*526*354"/>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2a3b51a0-1618-4ceb-a3a3-385044811587}"/>
</p:tagLst>
</file>

<file path=ppt/tags/tag7.xml><?xml version="1.0" encoding="utf-8"?>
<p:tagLst xmlns:p="http://schemas.openxmlformats.org/presentationml/2006/main">
  <p:tag name="KSO_WM_UNIT_TABLE_BEAUTIFY" val="smartTable{2a3b51a0-1618-4ceb-a3a3-385044811587}"/>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8e08d385-1f04-45f9-a012-38f0d42fe47e}"/>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8e08d385-1f04-45f9-a012-38f0d42fe47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1424</TotalTime>
  <Words>8761</Words>
  <Application>Microsoft Macintosh PowerPoint</Application>
  <PresentationFormat>Widescreen</PresentationFormat>
  <Paragraphs>1216</Paragraphs>
  <Slides>85</Slides>
  <Notes>4</Notes>
  <HiddenSlides>1</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2</vt:i4>
      </vt:variant>
      <vt:variant>
        <vt:lpstr>Slide Titles</vt:lpstr>
      </vt:variant>
      <vt:variant>
        <vt:i4>85</vt:i4>
      </vt:variant>
    </vt:vector>
  </HeadingPairs>
  <TitlesOfParts>
    <vt:vector size="103" baseType="lpstr">
      <vt:lpstr>等线</vt:lpstr>
      <vt:lpstr>等线 Light</vt:lpstr>
      <vt:lpstr>FangSong_GB2312</vt:lpstr>
      <vt:lpstr>FangSong_GB2312</vt:lpstr>
      <vt:lpstr>隶书</vt:lpstr>
      <vt:lpstr>微软雅黑</vt:lpstr>
      <vt:lpstr>黑体</vt:lpstr>
      <vt:lpstr>宋体</vt:lpstr>
      <vt:lpstr>Arial</vt:lpstr>
      <vt:lpstr>Calibri</vt:lpstr>
      <vt:lpstr>Cambria Math</vt:lpstr>
      <vt:lpstr>Tahoma</vt:lpstr>
      <vt:lpstr>Times New Roman</vt:lpstr>
      <vt:lpstr>Verdana</vt:lpstr>
      <vt:lpstr>Wingdings</vt:lpstr>
      <vt:lpstr>Office 主题​​</vt:lpstr>
      <vt:lpstr>Equation.3</vt:lpstr>
      <vt:lpstr>Equation.KSEE3</vt:lpstr>
      <vt:lpstr>PowerPoint Presentation</vt:lpstr>
      <vt:lpstr>PowerPoint Presentation</vt:lpstr>
      <vt:lpstr>主 要 内 容</vt:lpstr>
      <vt:lpstr>1.学习和机器学习的概念</vt:lpstr>
      <vt:lpstr>1.学习和机器学习的概念</vt:lpstr>
      <vt:lpstr>2.机器学习发展历史</vt:lpstr>
      <vt:lpstr>3.机器学习的分类</vt:lpstr>
      <vt:lpstr>4.机器学习中的分类问题</vt:lpstr>
      <vt:lpstr>4.机器学习中的分类问题</vt:lpstr>
      <vt:lpstr>5.监督学习的标注数据</vt:lpstr>
      <vt:lpstr>6.监督学习的学习模型</vt:lpstr>
      <vt:lpstr>6.监督学习的学习模型</vt:lpstr>
      <vt:lpstr>6.监督学习的学习模型</vt:lpstr>
      <vt:lpstr>7.监督学习的损失函数</vt:lpstr>
      <vt:lpstr>7.监督学习的损失函数</vt:lpstr>
      <vt:lpstr>7.监督学习的损失函数—经验风险与期望风险</vt:lpstr>
      <vt:lpstr>7.监督学习的损失函数—过学习（过拟合）与欠学习（欠拟合）</vt:lpstr>
      <vt:lpstr>7.监督学习的损失函数—结构风险最小</vt:lpstr>
      <vt:lpstr>8.监督学习小结</vt:lpstr>
      <vt:lpstr>主 要 内 容</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主 要 内 容</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主 要 内 容</vt:lpstr>
      <vt:lpstr>PowerPoint Presentation</vt:lpstr>
      <vt:lpstr>PowerPoint Presentation</vt:lpstr>
      <vt:lpstr>PowerPoint Presentation</vt:lpstr>
      <vt:lpstr>PowerPoint Presentation</vt:lpstr>
      <vt:lpstr>PowerPoint Presentation</vt:lpstr>
      <vt:lpstr>主 要 内 容</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主 要 内 容</vt:lpstr>
      <vt:lpstr>PowerPoint Presentation</vt:lpstr>
      <vt:lpstr>PowerPoint Presentation</vt:lpstr>
      <vt:lpstr>PowerPoint Presentation</vt:lpstr>
      <vt:lpstr>PowerPoint Presentation</vt:lpstr>
      <vt:lpstr>PowerPoint Presentation</vt:lpstr>
      <vt:lpstr>主 要 内 容</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主 要 内 容</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Su Jingyong</cp:lastModifiedBy>
  <cp:revision>1763</cp:revision>
  <dcterms:created xsi:type="dcterms:W3CDTF">2016-03-31T00:54:00Z</dcterms:created>
  <dcterms:modified xsi:type="dcterms:W3CDTF">2022-04-12T03:41:31Z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846F5BDA8D6545B9BB7A0B17E988AFC3</vt:lpwstr>
  </property>
  <property fmtid="{D5CDD505-2E9C-101B-9397-08002B2CF9AE}" pid="3" name="KSOProductBuildVer">
    <vt:lpwstr>2052-11.1.0.11365</vt:lpwstr>
  </property>
</Properties>
</file>